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ink/ink1.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xml" ContentType="application/inkml+xml"/>
  <Override PartName="/ppt/ink/ink30.xml" ContentType="application/inkml+xml"/>
  <Override PartName="/ppt/ink/ink31.xml" ContentType="application/inkml+xml"/>
  <Override PartName="/ppt/ink/ink32.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media/image133.svg" ContentType="image/svg+xml"/>
  <Override PartName="/ppt/media/image135.svg" ContentType="image/svg+xml"/>
  <Override PartName="/ppt/media/image137.svg" ContentType="image/svg+xml"/>
  <Override PartName="/ppt/media/image139.svg" ContentType="image/svg+xml"/>
  <Override PartName="/ppt/media/image35.svg" ContentType="image/svg+xml"/>
  <Override PartName="/ppt/media/image37.svg" ContentType="image/svg+xml"/>
  <Override PartName="/ppt/media/image7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44"/>
  </p:handoutMasterIdLst>
  <p:sldIdLst>
    <p:sldId id="368" r:id="rId3"/>
    <p:sldId id="258" r:id="rId5"/>
    <p:sldId id="535" r:id="rId6"/>
    <p:sldId id="621" r:id="rId7"/>
    <p:sldId id="707" r:id="rId8"/>
    <p:sldId id="259" r:id="rId9"/>
    <p:sldId id="260" r:id="rId10"/>
    <p:sldId id="451" r:id="rId11"/>
    <p:sldId id="369" r:id="rId12"/>
    <p:sldId id="370" r:id="rId13"/>
    <p:sldId id="371" r:id="rId14"/>
    <p:sldId id="372" r:id="rId15"/>
    <p:sldId id="373" r:id="rId16"/>
    <p:sldId id="374" r:id="rId17"/>
    <p:sldId id="298" r:id="rId18"/>
    <p:sldId id="376" r:id="rId19"/>
    <p:sldId id="377" r:id="rId20"/>
    <p:sldId id="375" r:id="rId21"/>
    <p:sldId id="299" r:id="rId22"/>
    <p:sldId id="378" r:id="rId23"/>
    <p:sldId id="300" r:id="rId24"/>
    <p:sldId id="379" r:id="rId25"/>
    <p:sldId id="380" r:id="rId26"/>
    <p:sldId id="301" r:id="rId27"/>
    <p:sldId id="302" r:id="rId28"/>
    <p:sldId id="303" r:id="rId29"/>
    <p:sldId id="305" r:id="rId30"/>
    <p:sldId id="532" r:id="rId31"/>
    <p:sldId id="304" r:id="rId32"/>
    <p:sldId id="306" r:id="rId33"/>
    <p:sldId id="307" r:id="rId34"/>
    <p:sldId id="308" r:id="rId35"/>
    <p:sldId id="309" r:id="rId36"/>
    <p:sldId id="795" r:id="rId37"/>
    <p:sldId id="794" r:id="rId38"/>
    <p:sldId id="796" r:id="rId39"/>
    <p:sldId id="797" r:id="rId40"/>
    <p:sldId id="793" r:id="rId41"/>
    <p:sldId id="533" r:id="rId42"/>
    <p:sldId id="312" r:id="rId43"/>
    <p:sldId id="310" r:id="rId44"/>
    <p:sldId id="856" r:id="rId45"/>
    <p:sldId id="857" r:id="rId46"/>
    <p:sldId id="311" r:id="rId47"/>
    <p:sldId id="915" r:id="rId48"/>
    <p:sldId id="916" r:id="rId49"/>
    <p:sldId id="914" r:id="rId50"/>
    <p:sldId id="313" r:id="rId51"/>
    <p:sldId id="321" r:id="rId52"/>
    <p:sldId id="315" r:id="rId53"/>
    <p:sldId id="317" r:id="rId54"/>
    <p:sldId id="327" r:id="rId55"/>
    <p:sldId id="316" r:id="rId56"/>
    <p:sldId id="911" r:id="rId57"/>
    <p:sldId id="331" r:id="rId58"/>
    <p:sldId id="332" r:id="rId59"/>
    <p:sldId id="912" r:id="rId60"/>
    <p:sldId id="314" r:id="rId61"/>
    <p:sldId id="913" r:id="rId62"/>
    <p:sldId id="335" r:id="rId63"/>
    <p:sldId id="917" r:id="rId64"/>
    <p:sldId id="1332" r:id="rId65"/>
    <p:sldId id="1035" r:id="rId66"/>
    <p:sldId id="1036" r:id="rId67"/>
    <p:sldId id="336" r:id="rId68"/>
    <p:sldId id="1266" r:id="rId69"/>
    <p:sldId id="991" r:id="rId70"/>
    <p:sldId id="992" r:id="rId71"/>
    <p:sldId id="1402" r:id="rId72"/>
    <p:sldId id="382" r:id="rId73"/>
    <p:sldId id="337" r:id="rId74"/>
    <p:sldId id="1161" r:id="rId75"/>
    <p:sldId id="1097" r:id="rId76"/>
    <p:sldId id="1099" r:id="rId77"/>
    <p:sldId id="1100" r:id="rId78"/>
    <p:sldId id="1101" r:id="rId79"/>
    <p:sldId id="383" r:id="rId80"/>
    <p:sldId id="1096" r:id="rId81"/>
    <p:sldId id="384" r:id="rId82"/>
    <p:sldId id="381" r:id="rId83"/>
    <p:sldId id="975" r:id="rId84"/>
    <p:sldId id="974" r:id="rId85"/>
    <p:sldId id="339" r:id="rId86"/>
    <p:sldId id="976" r:id="rId87"/>
    <p:sldId id="977" r:id="rId88"/>
    <p:sldId id="978" r:id="rId89"/>
    <p:sldId id="980" r:id="rId90"/>
    <p:sldId id="981" r:id="rId91"/>
    <p:sldId id="993" r:id="rId92"/>
    <p:sldId id="994" r:id="rId93"/>
    <p:sldId id="1224" r:id="rId94"/>
    <p:sldId id="1037" r:id="rId95"/>
    <p:sldId id="990" r:id="rId96"/>
    <p:sldId id="987" r:id="rId97"/>
    <p:sldId id="988" r:id="rId98"/>
    <p:sldId id="989" r:id="rId99"/>
    <p:sldId id="1103" r:id="rId100"/>
    <p:sldId id="1102" r:id="rId101"/>
    <p:sldId id="342" r:id="rId102"/>
    <p:sldId id="343" r:id="rId103"/>
    <p:sldId id="344" r:id="rId104"/>
    <p:sldId id="345" r:id="rId105"/>
    <p:sldId id="347" r:id="rId106"/>
    <p:sldId id="387" r:id="rId107"/>
    <p:sldId id="388" r:id="rId108"/>
    <p:sldId id="390" r:id="rId109"/>
    <p:sldId id="389" r:id="rId110"/>
    <p:sldId id="391" r:id="rId111"/>
    <p:sldId id="392" r:id="rId112"/>
    <p:sldId id="393" r:id="rId113"/>
    <p:sldId id="386" r:id="rId114"/>
    <p:sldId id="349" r:id="rId115"/>
    <p:sldId id="350" r:id="rId116"/>
    <p:sldId id="351" r:id="rId117"/>
    <p:sldId id="353" r:id="rId118"/>
    <p:sldId id="354" r:id="rId119"/>
    <p:sldId id="357" r:id="rId120"/>
    <p:sldId id="358" r:id="rId121"/>
    <p:sldId id="1506" r:id="rId122"/>
    <p:sldId id="1507" r:id="rId123"/>
    <p:sldId id="1509" r:id="rId124"/>
    <p:sldId id="1510" r:id="rId125"/>
    <p:sldId id="1508" r:id="rId126"/>
    <p:sldId id="1511" r:id="rId127"/>
    <p:sldId id="1514" r:id="rId128"/>
    <p:sldId id="359" r:id="rId129"/>
    <p:sldId id="1513" r:id="rId130"/>
    <p:sldId id="1512" r:id="rId131"/>
    <p:sldId id="1515" r:id="rId132"/>
    <p:sldId id="360" r:id="rId133"/>
    <p:sldId id="361" r:id="rId134"/>
    <p:sldId id="362" r:id="rId135"/>
    <p:sldId id="1038" r:id="rId136"/>
    <p:sldId id="363" r:id="rId137"/>
    <p:sldId id="364" r:id="rId138"/>
    <p:sldId id="365" r:id="rId139"/>
    <p:sldId id="395" r:id="rId140"/>
    <p:sldId id="394" r:id="rId141"/>
    <p:sldId id="366" r:id="rId142"/>
    <p:sldId id="297" r:id="rId143"/>
  </p:sldIdLst>
  <p:sldSz cx="9144000" cy="5143500" type="screen16x9"/>
  <p:notesSz cx="6858000" cy="9144000"/>
  <p:embeddedFontLst>
    <p:embeddedFont>
      <p:font typeface="微软雅黑" panose="020B0503020204020204" pitchFamily="34" charset="-122"/>
      <p:regular r:id="rId149"/>
    </p:embeddedFont>
    <p:embeddedFont>
      <p:font typeface="汉仪雅酷黑简" panose="00020600040101010101" charset="-122"/>
      <p:regular r:id="rId150"/>
    </p:embeddedFont>
    <p:embeddedFont>
      <p:font typeface="楷体" panose="02010609060101010101" charset="-122"/>
      <p:regular r:id="rId151"/>
    </p:embeddedFont>
    <p:embeddedFont>
      <p:font typeface="Franklin Gothic Medium" panose="020B0603020102020204" charset="0"/>
      <p:regular r:id="rId152"/>
      <p:italic r:id="rId153"/>
    </p:embeddedFont>
    <p:embeddedFont>
      <p:font typeface="Calibri" panose="020F0502020204030204" charset="0"/>
      <p:regular r:id="rId154"/>
      <p:bold r:id="rId155"/>
      <p:italic r:id="rId156"/>
      <p:boldItalic r:id="rId157"/>
    </p:embeddedFont>
    <p:embeddedFont>
      <p:font typeface="华文楷体" panose="02010600040101010101" charset="-122"/>
      <p:regular r:id="rId158"/>
    </p:embeddedFont>
    <p:embeddedFont>
      <p:font typeface="仿宋" panose="02010609060101010101" charset="-122"/>
      <p:regular r:id="rId159"/>
    </p:embeddedFont>
    <p:embeddedFont>
      <p:font typeface="华文仿宋" panose="02010600040101010101" charset="-122"/>
      <p:regular r:id="rId160"/>
    </p:embeddedFont>
  </p:embeddedFontLst>
  <p:custDataLst>
    <p:tags r:id="rId16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林" initials="刘" lastIdx="2" clrIdx="0"/>
  <p:cmAuthor id="2" name="LL"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2FDB2607-1784-4EEB-B798-7EB5836EED8A}">
        <p14:showMediaCtrls xmlns:p14="http://schemas.microsoft.com/office/powerpoint/2010/main" val="1"/>
      </p:ext>
    </p:extLst>
  </p:showPr>
  <p:clrMru>
    <a:srgbClr val="F8F8F8"/>
    <a:srgbClr val="F9F9F9"/>
    <a:srgbClr val="F5F5F5"/>
    <a:srgbClr val="F2F2F2"/>
    <a:srgbClr val="7BAA3C"/>
    <a:srgbClr val="64A640"/>
    <a:srgbClr val="1A3F6C"/>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21" autoAdjust="0"/>
    <p:restoredTop sz="94660"/>
  </p:normalViewPr>
  <p:slideViewPr>
    <p:cSldViewPr snapToGrid="0">
      <p:cViewPr>
        <p:scale>
          <a:sx n="93" d="100"/>
          <a:sy n="93" d="100"/>
        </p:scale>
        <p:origin x="-1908" y="-864"/>
      </p:cViewPr>
      <p:guideLst>
        <p:guide orient="horz" pos="948"/>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1" Type="http://schemas.openxmlformats.org/officeDocument/2006/relationships/tags" Target="tags/tag5.xml"/><Relationship Id="rId160" Type="http://schemas.openxmlformats.org/officeDocument/2006/relationships/font" Target="fonts/font12.fntdata"/><Relationship Id="rId16" Type="http://schemas.openxmlformats.org/officeDocument/2006/relationships/slide" Target="slides/slide13.xml"/><Relationship Id="rId159" Type="http://schemas.openxmlformats.org/officeDocument/2006/relationships/font" Target="fonts/font11.fntdata"/><Relationship Id="rId158" Type="http://schemas.openxmlformats.org/officeDocument/2006/relationships/font" Target="fonts/font10.fntdata"/><Relationship Id="rId157" Type="http://schemas.openxmlformats.org/officeDocument/2006/relationships/font" Target="fonts/font9.fntdata"/><Relationship Id="rId156" Type="http://schemas.openxmlformats.org/officeDocument/2006/relationships/font" Target="fonts/font8.fntdata"/><Relationship Id="rId155" Type="http://schemas.openxmlformats.org/officeDocument/2006/relationships/font" Target="fonts/font7.fntdata"/><Relationship Id="rId154" Type="http://schemas.openxmlformats.org/officeDocument/2006/relationships/font" Target="fonts/font6.fntdata"/><Relationship Id="rId153" Type="http://schemas.openxmlformats.org/officeDocument/2006/relationships/font" Target="fonts/font5.fntdata"/><Relationship Id="rId152" Type="http://schemas.openxmlformats.org/officeDocument/2006/relationships/font" Target="fonts/font4.fntdata"/><Relationship Id="rId151" Type="http://schemas.openxmlformats.org/officeDocument/2006/relationships/font" Target="fonts/font3.fntdata"/><Relationship Id="rId150" Type="http://schemas.openxmlformats.org/officeDocument/2006/relationships/font" Target="fonts/font2.fntdata"/><Relationship Id="rId15" Type="http://schemas.openxmlformats.org/officeDocument/2006/relationships/slide" Target="slides/slide12.xml"/><Relationship Id="rId149" Type="http://schemas.openxmlformats.org/officeDocument/2006/relationships/font" Target="fonts/font1.fntdata"/><Relationship Id="rId148" Type="http://schemas.openxmlformats.org/officeDocument/2006/relationships/commentAuthors" Target="commentAuthors.xml"/><Relationship Id="rId147" Type="http://schemas.openxmlformats.org/officeDocument/2006/relationships/tableStyles" Target="tableStyles.xml"/><Relationship Id="rId146" Type="http://schemas.openxmlformats.org/officeDocument/2006/relationships/viewProps" Target="viewProps.xml"/><Relationship Id="rId145" Type="http://schemas.openxmlformats.org/officeDocument/2006/relationships/presProps" Target="presProps.xml"/><Relationship Id="rId144" Type="http://schemas.openxmlformats.org/officeDocument/2006/relationships/handoutMaster" Target="handoutMasters/handoutMaster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7" Type="http://schemas.openxmlformats.org/officeDocument/2006/relationships/image" Target="../media/image20.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9" Type="http://schemas.openxmlformats.org/officeDocument/2006/relationships/image" Target="../media/image30.wmf"/><Relationship Id="rId8" Type="http://schemas.openxmlformats.org/officeDocument/2006/relationships/image" Target="../media/image29.wmf"/><Relationship Id="rId7" Type="http://schemas.openxmlformats.org/officeDocument/2006/relationships/image" Target="../media/image28.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 Id="rId3" Type="http://schemas.openxmlformats.org/officeDocument/2006/relationships/image" Target="../media/image24.wmf"/><Relationship Id="rId2" Type="http://schemas.openxmlformats.org/officeDocument/2006/relationships/image" Target="../media/image23.wmf"/><Relationship Id="rId10" Type="http://schemas.openxmlformats.org/officeDocument/2006/relationships/image" Target="../media/image31.wmf"/><Relationship Id="rId1" Type="http://schemas.openxmlformats.org/officeDocument/2006/relationships/image" Target="../media/image2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2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6" Type="http://schemas.openxmlformats.org/officeDocument/2006/relationships/image" Target="../media/image38.wmf"/><Relationship Id="rId5" Type="http://schemas.openxmlformats.org/officeDocument/2006/relationships/image" Target="../media/image44.wmf"/><Relationship Id="rId4" Type="http://schemas.openxmlformats.org/officeDocument/2006/relationships/image" Target="../media/image43.wmf"/><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754 254,'-3'2,"0"1,-1 1,0-1,-1-1,-1 0,-4 2,5-1,1-3,1 4,0-2,1 1,1 1,0 0,-1 0,2-1,-2 1,1-1,0 0,1 0,-2 0,1 0,-1 1,1-1,0 2,-2-3,2 1,1 0,0 1,0-1,0 0,0 0,4 0,0-1,2 0,-2-2,1 3,-2-3,1 1,3 0,-2-1,1 0,0 0,2 0,-1 0,0 0,-3 0,0 0,-1 0,0 0,0 0,0 0,1 0,-1 0,3 0,-3 0,1 0,-1 0,1 0,0 0,0 0,1 0,0 0,0 0,2 0,0 0,-3 0,1 0,3 0,0 0,2 0,1 0,3 0,-3-2,2 0,-2 0,0 0,-6 1,-2 1,0 0,0-1,0-1,-2-1,2 0,0 1,1-3,-3 2,0 0,-1-1,0 1,0-1,0 1,0-1,-2 1,0 0,-1 1,-1 0,1 1,-3-2,3 3,0-1,0 1,-1 0,0 0,-1 0,-2-1,0-1,-2 1,2-1,-1-1,4 2,1 1,-1-1,-2-1,-2 1,-4 0,0 0,0-2,-1 0,4 1,5 2,1-1,0 1,-1 0,0 0,-2 0,-2 0,5 0,-1 0,0-1,-2-1,-2 1,0 0,-2 0,3-1,4 2,-2-1,1 1,1 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204 665,'5'0,"-1"0,0 0,3 0,1 0,1 2,1-1,2 0,-1 2,1-3,-1 2,-4-2,0 1,-4 1,2-2,0 0,-1 0,5 1,-1-1,1 0,0 1,-1-1,-2 0,-2 0,-1 1,2-1,-2 0,1 0,2 0,3 2,-4-1,3-1,-2 0,-3 0,1 0,-1 0,3 0,-2 0,3 0,-4 0,2 0,-1 0,0 0,0 0,-1 0,0 0,1 0,1 0,-1 0,1 0,-2 0,1 0,0 0,-1 0,0 0,1-1,-1 1,1 0,-1-1,0 0,0-1,0-1,0 1,0 1,0-2,0 1,1-1,-2 0,0 0,-1 0,-1-1,2 1,2 2,-1 1,0 0,1 0,0 0,0 0,-1 0,3 2,0-2,-1 0,-2 1,0-1,1 1,-1-1,0 1,2 0,-2-1,1 0,-1 0,2 1,0-1,-1 2,0-2,-1 1,1-1,-1 0,0 1,0-1,0 0,0 0,0 0,1 0,0 0,-1 0,0 0,0 0,0 0,0 0,1-1,0-1,-1 1,0 0,1-1,-1 1,0 0,1-1,-1 1,0 1,0-2,0 1</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774 643,'4'0,"-1"0,2 0,2 0,-2 0,2 0,-3 0,0 0,-1 0,4 0,0 0,-2 0,1 0,-2 0,0-1,-1 1,0 0,0 0,1 0,-1 0,0-1,1 0,0 1,2-1,-2 1,3 0,-3-1,0 1,-1-1,1 1,1 0,-2 0,1 0,0 0,0 0,1 0,1 0,-2 0,-1 0,0 0,2 0,1 0,-3 0,0 0,3 0,-3 0,1 0,0 0,0 0,0 0,3 0,1 0,3 0,0 0,-1 0,-2-1,-5 1</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226 798,'3'0,"1"1,0 0,3 0,1-1,0 1,1 1,0-1,-1 0,0 0,-4-1,3 0,-3 0,0 0,-1 0,0 0,0 0,0 0,0 0,0 0,2 0,2 0,2 0,-2 0,0-2,-3 2,1 0,-2-1,6 1,-3-1,5 0,-1-1,1 0,-6 2,-1-1,-1 1,1-2,0 2,2-2,1 2,0-2,0 1,0 0,3-2,-7 3,0-1,1 0,-1-1,0 2,4-1,0-1,3-1,-3 3,1-3,-3 3,-1-1,-1-1,2 2,0-2,2-1,-3 1,-1 0,0 0,-3-2,2 1,-1 0,1 0,0-1,-1 0,2 0,-2-1,1 2,-1 0,0 0,0 0,1-1,0 0,-1 1,-1-1,0 1,-2 0,-1 0,-1 1,-1-1,2 3,0-2,-2 0,-1 0,0 1,-2-1,2-1,2 2,1 0,-1 1,-3-1,-1 0,-3-2,-2 1,4 0,3 2,1-1,0 1,-4 0,-3-3,-1 3,0-1,3 1,6-1,0 1,-1 0,-4 0,-3 0,-3 0,2 0,2 0,3 0,4 0,0 0,1 0,-2 2,-3-1,-1 0,-1 0,2 1,4-2,1 0,-2 0,-1 1,-4 0,0-1,0 1,4 1,3-1,-1 3,-2 1,-1-1,0 0,2 1,3-1,0 1,1-1,1-1,-3 4,1-4,-2 4,0-2,-1 2,2-2,0-1,2-1,0 1,0 2,0-3,1 0,0 1,0 0,0-1,0 0,0 1,0-1,1 1,0 0,0 0,1 3,-1-4,1 1,1-2</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669 784,'5'2,"-2"-1,3 0,1 0,1 1,1-1,0 0,-5 2,2-2,1 0,3-1,0 0,2 0,1 0,-5 0,4 0,-3 0,-1 0,-2 0,-2 0,2 0,1 0,4 0,-1 0,2 0,-1 0,-3 0,-3 0,-2 0,0 0,3-2,-1 1,1-1,2 1,-1 0,2-2,-3 3,-3-2,0 2,0-2,5 0,-3 1,2-2,3 1,0-1,-3 1,-4-1,2 1,-2 0,1-3,-1 2,-1-2,2-1,-2 0,0 2,-2 1,1-2,-1 2,1-1,-1-1,2-1,-2 2,0-3,0 3,0 1,0-1,-1 1,-3 1,1-1,1 0,0 0,-2 1,-1-2,-1 1,-2 0,0-1,1 0,0 2,2-1,0 1,2 0,-3 2,-2-1,-2 1,-5-2,0 2,2-2,4 1,4 1,2 0,-1 0,-1 0,-5 0,-2 1,-2-1,0 0,4 0,1 0,3 0,3 0,-1 2,1-1,-4 1,-3 0,-3 1,0-2,1 1,2 0,6-2,1 1,0 1,-1-1,-3 4,-1-4,-2 3,1-3,0 2,5-2,1 2,-4 2,1 0,0-1,-2 1,5-3,0 0,1 1,0 0,0 0,0 0,2 0,0 0,0 1,0 0,0-1,1 1,2 3,-1-3,0 0,-1-1,1 0,1 0,-1 0,1-1,0 1,0 0,0-1,0 3,0-1,1 0,0 1,0-1,2 1,0-2,-3-3,1 1,1-1,-2 1,2 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608 782,'1'-3,"2"3,0-1,1 0,-1 1</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618 787,'3'-1,"0"0,-7 3,0-1,1 2</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660 471,'4'0,"-1"0,0 0,2 0,2 0,0 0,1 0,0 0,-1 1,2-1,-3 2,0-2,0 0,-2 0,0 0,0 0,-1 0,1 0,2 0,0 0,2 0,3 0,-2 0,-1 0,0 0,-2 0,-3 0,0 0,0 0,2 0,1 0,2 0,0 0,0 0,0 0,-4 0,1 0,-1 0,3-1,-2 1,2 0,1-3,0 2,-1 0,-1 1,1-1,-1-1,-3 1,4-2,-4 3,2-1,2-2,-4 1,2 1,-2-1,0 1,-1-2,2 0,0-1,-1 1,0 0,-2-1,-1 0,1 1,-1 0,0-1,0 0,0 0,-3 1,2 0,-3 2,0-3,0 1,0 1,-1-1,0-1,0 2,-1 1,1-1,-6-2,2 3,2-1,-1 0,3 2,2-1,0 1,-3 0,2 0,-1 0,-4-1,4-1,-1 1,2 1,1-1,0 1,-1 0,-2 0,-5 0,-5 0,-6 0,-3 0,6 0,7 0,7 0,2 0,-4 2,-1 4,-1 0,-1-2,4 0,3-2,0 0,-3 4,-2 1,2-4,3 0,0-1,1 1,-1 3,3-3,-1 0,-2 1,1-1</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850 614,'0'-3,"0"0,0 0,0 0,0-1,0 0,0 1,0 0,0 0,0 0,0 0,0-1,0 1,0 0,0 0,0-1,-1 0,1 1,0-1,0 0,-1-1,1 1,-1 0,1 1,-1 0,1-1,0 1,0-1,0-1,0-2,0 1,0 0,0 2,0 1,0 0,0 0,2-2,-2 2,1-1,2-1,-3 2,2 0,-1 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733 604,'2'0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352 581,'5'0,"-2"0,2 0,-1 1,2 0,1-1,-2 1,2 1,0-1,0 0,1-1,0 1,2 1,-2-2,-2 1,-1-1,0 0,-2 0,1 0,2 1,1-1,1 0,4 3,1-3,0 1,2-1,-3 0,-3 0,-3 0,-2 0,-1 0,3 1,-1 0,4 1,1-1,3 0,0-1,-2 0,-3 1,-4-1,0 0,-1 0,3 0,-2 0,3 0,-2 0,-2 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1036 316,'0'3,"1"1,-1-1,0 0,2 1,-2-1,1 0,-1 0,1 0,-1 0,1 0,0 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755 604,'5'0,"2"0,2 1,3 0,4 3,-3-3,-1-1,1 0,-4 0,-1 0,-2 0,-2 0,3 0,-2 0,3 0,1 0,2 0,4 0,-2 0,1 0,0 0,0 0,-2 0,-4 0,-1 0,-2 0,2 0,-2 0,2 0,5 0,2 0,3 0,2 0,0 0,-6 0,-2 0,-3 0,-4 0,-1 0,0 0,2 0,-1 0,0 0,-1 0,1 0,-1 0,1 0,-1 0,0 0,2 2,-2-2,0 0,0 0,2 0,1 1,0 0,-1-1,-2 0,0 0,1 0,0 0,0 0,-1 0,2 0,1 0,-3 0,1 0,2 0,-2 0,-1 0,0 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914 607,'0'3,"0"1,2-1,-2 0,1 0,0 1,1-1,-1 0,2-1,0-2,0 0,0 0,0 0,0 0,1 0,-1 0,0 0,1-1,-1 1,0-1,3-1,-1 1,0-1,-2 0,1 0,0-2,-1 3,0-3</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1142 605,'0'5,"0"-2,0 1,1-1,0 1,-1-1,1 0,1 0,0 1,0 0,-1-1,2-4,4-13,-6 11,1 0,-1-1,0 1,-1-1,2 0</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756 540,'6'-1,"0"1,-1 0,1 0,0 0,0 0,-2 0,-1 0,2 0,-2 0,1 0,0 0,0 0,0 0,-1 0,1 0,-1 0,1 0,1 0,-2 0,1 0,-1 0,0 0,1 0,-1 0,3 0,-2 0,0 0,-1 0,0 0,0 0,0 0,1 0,0 0,-1 0,1 0,-1 0,0 0,0 0,1-1,-1 1,2 0,-2 0,0 0,2-1,-2 1,0 0,0 0,1-1,-1 1,0-2,0 2,2 0,-2-1,3 0,-3 0,1 1,-1-1,1 1,-1 0,0 0,0-2,0 2,0 0,0 0,0-1,0 1,1 0,-1 0,3 1,1-1,-4 1,1-1,-1 0,0 1,1 0,0-1,2 0,-2 0,2 1,-3 0,0-1,0 1,0 0,0-1,0 1,1-1,1 0,-2 1,0-1,0 0,0 0,1 2,0-1,-1-1,0 0,1 0,-1 0,0 0,0 0,0 0,0 0,0 0,0 0,0 0,0 0,2 0,-1 0,3 0,-2 0,-1 0,-1 0,0 0,1 0,1 0,-2 0,1 0,-1 0,3 0,0 0,-1 0,2 0,-2 0,0 0,-1 0,-1 0,2 0,-1 0,4 0,-1-2,3 2,1-2,-3 2,-3 0,2-2,-3 1,-1 1,0 0,1 0,0 0,2-1,2 1,-1 0,0-1,1 1,0 0,-1 0,1 0,2-3,-2 3,3 0,0 0,2-1,-4 1,1 0,-4 0,0 0,-3-1,0-1,1 2,1 0,-2 0,1 0,-1 0,0 0,0 0,4 1,-1 0,2 1,1-2,2 1,0-1,-2 1,2-1,-2 1,2-1,-3 0,0 0,-1 0,-3 0,-1 2,0-2,0 0,0 0,1 0,0 1,4-1,-2 0,-1 0,-1 0,1 0,-2 0</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210 588,'3'0,"0"0,1 0,1 0,-1 0,3 0,2 0,1 0,0 0,-2 0,-1 0,-2 0,-2 0,0 0,2 0,-1 0,5 0,-1 0,2 0,-2 0,-1 0,-2 0,-1 0,0 0,0 0,-1 0,0 0,1 0,1 0,-2 0,0 0,0 0,2 0,0 0,5 0,-3 0,-3 0,-1 0,0 0,0 0,0 0,0 0,1 0,-1 0,0 0,0 0,2 0,-2 0,0 0,0 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1388 274,'2'0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1460 379,'2'0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1553 241,'2'0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166 710,'3'0,"1"0,0 0,3 2,3 1,-3-2,0 0,-1 1,0-1,-1-1,-1 1,3-1,0 3,0-3,2 0,1 0,1 1,3 2,-6-3,1 2,1-1,-5-1,3 1,-1 0,3 1,0-1,2 0,0-1,2 3,-2 0,0-3,-3 1,1 1,-2-1,-1-1,1 0,1 0,0 0,2 0,0 0,-1 0,0 0,-4 0,0 0,2 0,1 0,2 0,-1 0,2 0,0 0,0 0,-1 0,-1 0,0 0,-1 0,-2 0,2 0,0 0,0 0,-1 0,1 0,-2 0,1 0,-2 0,1 0,0 0,4 0,0 0,4 0,3 0,1 0,-5 0,0 0,-2 0,-3 0,-3 0,-1-1,1 0,0 0,0-2,-2 2,1 0,0-1,2 1,-2 1,-1 0,2 0,-1 0,0 0,0 0,2-1,-2 1,1 0,3 0,-2 0,2 0,-1 0,0 0,0 0,-1 0,-3 0,1-2,-2 1,0 1,0 0,1 0,-1 0,0 0,0-1,5 1,-2 0,1 0,2 0,-1 0,0 0,3 0,-3 0,-3 0,0 0,-2 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1226 751,'4'0,"-1"1,1-1,-1 0,2 0,-1 0,2 0,-1 0,2 0,0 0,2 0,-4 0,6 0,0 0,0 0,8 0,-3 0,5-2,2-1,-2-1,-1 3,-3 0,-5 1,-1-2,-5 2,-1-1,-1 1,-1 0,2-1,-1 0,0 1,0 0,0-1,2-1,2 1,-1 1,5-1,-3 0,2 1,-2 0,-1 0,-1 0,0 0,-2-1,-2 0,2 1,-2 0,1-1,0 0,1-1,3 2,-3-1,1 1,0 0,1 0,1-1,0 1,-1-1,-1 0,-3 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720 200,'-1'4,"0"-1,0 0,0 0,1 0,0 0,-1 1,1 0,0 0,0-1,0 0,0 0,0 1,0 0,0 0,2-1,-1 0,1 0,1 0,0-1,0 1,1-1,-1-1,0 0,1-1,-1 2,0-2,0 0,0 0,1 0,-1 0,2-1,-2 1,0-2,2 0,1-1,-3 2,0 0,1-2,-1 1,1-2,0 0,0 0,-1 1,-1-1,1-1,1 0,-2 0,-1 2,0 0,0-1,-1 1,0-1,-1 1,-2 0,-1 0,1 2,-1-1,1 0,-1 1,1 0,0 1,0 0,0-1,0 1,0-1,-1 1,1 0,0 0,-1-1,-1 0,2 1,0-1,0 1,-2 0,0 0,0-1,1 1,1 0,-2 0,2 0,0 0,0 0,-1 3,1 0,0-2</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1620 108,'0'3,"0"0,-1 0,1 0,0 0,0 0,-1 1,0-1,1 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1622 106,'3'-1,"0"0,0 3,-2 1,-1 0,0 0,-3-1,0-1,0-1</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1634 128,'1'3,"-1"0,-4-1,7 0,0-2,0 4,-1-1,-2 0,0 0,-3-1,0-1,0 0,-1 1</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850 477,'4'0,"0"0,-1 0,2 0,3 0,-1 0,1 0,-3 0,0 0,1 0,-3 0,1 0,-1 0,0 0,0 0,3-1,0 1,-1-1,1 0,0 0,-3 0,1 0,-1 1,0 0,1 0,0-1,6-1,-4 2,5-2,-3 2,-1 0,-3 0,0 0,0 0,-1-1,0 1,1-1,0 1,-1 0,3 0,4 0,0 0,2 0,0 0,-1 0,-4-1,-1 1,-1 0,-1 0,-1 0,0 0,1-1,-1 1,0 0,0 0,5 0,0 0,2 0,0 0,1-1,-2 1,3 0,-1 0,-1 0,0 0,-1 0,-5 0,0 0,-1 0,1 0,-1 0,3 0,-3 0,1 0,-1 0,2 0,-2 0,0 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357 308,'4'1,"0"0,1 0,-1-1,3 1,2 2,-1-1,2-1,-1 0,1 2,1-2,-1 0,0 1,-5-2,1 0,-2 0,-1 0,3 0,-2 0,4 0,-2 0,-2 0,-1 0,0 0,0 0,1 0,-1 0,1 0,-1 0,3 0,-3 0,0 0,1-3,0 2,0 1,-1-3,1 1,-3-1,1 0,1 2</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191 561,'3'1,"0"0,4 1,-4-2,1 1,1 0,2 0,1 0,-1-1,1 0,-1 2,-3-1,-1-1,1 1,-1-1,1 1,3 1,0-2,2 0,2 0,0 0,-1 0,-2 1,1 0,-3-1,0 0,-3 0,1 1,3-1,-2 0,-1 0,2 0,-2 0,-1 0,1 1,-1-1,1 1,-1 0,3-1,-1 1,-1-1,3 0,-1 0,-2 0,2 1,1-1,-3 0,1 0,1 0,-1 0,-1 0,4 0,-2 0,-3 0,1 0,-1 0,0 0,2 0,-1 0,0 0,0 0,1 0,-2 0,1 0,-1 0,0 0,2 0,-1 0,0 0,-1 0,1 0,-1 0,0 0,1 0,0 0,-1 0,0 0,1 0,0 0,-1 0,0-1,1 0,-1 1,0 0,1-1,-1 1,0-1,0 0,2 1,-1-1,-1 1,0-1,0 1,1-1,0 1,0 0,-1 0,1-2,-1 2,0 0,2-1,-2 1,0 0,0 0,3 0,-3 0,2 0,-1 0,-1 0,0 0,0 0,0 0,1 0,-1 0,0-1,0 1,0 0,0 0,1 0,-1 0,0 0,1 0,-1-1</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944 549,'4'-2,"0"2,2 0,-1 0,3 0,0 0,-1 0,-2 0,-2 0,1 0,5 0,-4 0,-1 0,2 0,-1 0,1 0,-3 0,0 0,0 0,1 0,2 0,1 0,2 0,0 0,1 0,-4-1,2 1,-2 0,-1 0,1 0,-1 0,-2 0,1 0,-1 0,0 0,0 0,4 0,-2 0,1 0,2-2,-2 1,-3 1</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1122 506,'0'-3,"0"0,-1 0,1 0,-1 0,0-1,1 1,-1-1,-1-1,2 2,-1 0,1 0,0 0,-2-2,1 9,1 2,0-3,0 0,0 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11-18T11:44:21"/>
    </inkml:context>
    <inkml:brush xml:id="br0">
      <inkml:brushProperty name="width" value="0.05292" units="cm"/>
      <inkml:brushProperty name="height" value="0.05292" units="cm"/>
      <inkml:brushProperty name="color" value="#ff0000"/>
      <inkml:brushProperty name="ignorePressure" value="0"/>
    </inkml:brush>
  </inkml:definitions>
  <inkml:trace contextRef="#ctx0" brushRef="#br0">1114 457,'3'2,"0"1,-1 0,-1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17" name=""/>
        <p:cNvGrpSpPr/>
        <p:nvPr/>
      </p:nvGrpSpPr>
      <p:grpSpPr>
        <a:xfrm>
          <a:off x="0" y="0"/>
          <a:ext cx="0" cy="0"/>
          <a:chOff x="0" y="0"/>
          <a:chExt cx="0" cy="0"/>
        </a:xfrm>
      </p:grpSpPr>
      <p:sp>
        <p:nvSpPr>
          <p:cNvPr id="104945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945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7FD7A-F41B-4FED-8E35-F78DB9F4D037}" type="datetimeFigureOut">
              <a:rPr lang="zh-CN" altLang="en-US" smtClean="0"/>
            </a:fld>
            <a:endParaRPr lang="zh-CN" altLang="en-US"/>
          </a:p>
        </p:txBody>
      </p:sp>
      <p:sp>
        <p:nvSpPr>
          <p:cNvPr id="104945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p>
            <a:endParaRPr lang="zh-CN" altLang="en-US"/>
          </a:p>
        </p:txBody>
      </p:sp>
      <p:sp>
        <p:nvSpPr>
          <p:cNvPr id="104945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5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945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37CBA-0E44-4282-A4F0-C3BCC1A4C2D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1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1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1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1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7.xml"/></Relationships>
</file>

<file path=ppt/notesSlides/_rels/notesSlide1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8.xml"/></Relationships>
</file>

<file path=ppt/notesSlides/_rels/notesSlide1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9.xml"/></Relationships>
</file>

<file path=ppt/notesSlides/_rels/notesSlide1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659" name="幻灯片图像占位符 1"/>
          <p:cNvSpPr>
            <a:spLocks noGrp="1" noRot="1" noChangeAspect="1"/>
          </p:cNvSpPr>
          <p:nvPr>
            <p:ph type="sldImg"/>
          </p:nvPr>
        </p:nvSpPr>
        <p:spPr/>
      </p:sp>
      <p:sp>
        <p:nvSpPr>
          <p:cNvPr id="1048660" name="备注占位符 2"/>
          <p:cNvSpPr>
            <a:spLocks noGrp="1"/>
          </p:cNvSpPr>
          <p:nvPr>
            <p:ph type="body" idx="1"/>
          </p:nvPr>
        </p:nvSpPr>
        <p:spPr/>
        <p:txBody>
          <a:bodyPr/>
          <a:p>
            <a:endParaRPr lang="zh-CN" altLang="en-US"/>
          </a:p>
        </p:txBody>
      </p:sp>
      <p:sp>
        <p:nvSpPr>
          <p:cNvPr id="1048661" name="灯片编号占位符 3"/>
          <p:cNvSpPr>
            <a:spLocks noGrp="1"/>
          </p:cNvSpPr>
          <p:nvPr>
            <p:ph type="sldNum" sz="quarter" idx="10"/>
          </p:nvPr>
        </p:nvSpPr>
        <p:spPr/>
        <p:txBody>
          <a:bodyPr/>
          <a:p>
            <a:fld id="{20DEAE63-D6C4-437F-B8DA-DA689F991AA7}" type="slidenum">
              <a:rPr lang="zh-CN" altLang="en-US"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几何平均数：Gn=(a</a:t>
            </a:r>
            <a:r>
              <a:rPr lang="zh-CN" altLang="en-US" sz="1800" b="1" baseline="-25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a:t>
            </a:r>
            <a:r>
              <a:rPr lang="zh-CN" altLang="en-US" sz="1800" b="1" baseline="-25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a:t>
            </a:r>
            <a:r>
              <a:rPr lang="zh-CN" altLang="en-US" sz="1800" b="1" baseline="-25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n</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)^(1/n)</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算术平均数：An=(a</a:t>
            </a:r>
            <a:r>
              <a:rPr lang="zh-CN" altLang="en-US" sz="1800" b="1" baseline="-25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a:t>
            </a:r>
            <a:r>
              <a:rPr lang="zh-CN" altLang="en-US" sz="1800" b="1" baseline="-25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a:t>
            </a:r>
            <a:r>
              <a:rPr lang="zh-CN" altLang="en-US" sz="1800" b="1" baseline="-25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n</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)/n</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800" b="1" dirty="0">
                <a:solidFill>
                  <a:schemeClr val="tx1">
                    <a:lumMod val="65000"/>
                    <a:lumOff val="35000"/>
                  </a:schemeClr>
                </a:solidFill>
                <a:highlight>
                  <a:srgbClr val="FFFF00"/>
                </a:highlight>
                <a:latin typeface="微软雅黑" panose="020B0503020204020204" pitchFamily="34" charset="-122"/>
                <a:ea typeface="微软雅黑" panose="020B0503020204020204" pitchFamily="34" charset="-122"/>
                <a:sym typeface="微软雅黑" panose="020B0503020204020204" pitchFamily="34" charset="-122"/>
              </a:rPr>
              <a:t>几何平均数≤算术平均数</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二者的目的不同：</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算术平均数：适用于主要用于未分组的原始数据。设一组数据为X1，X2，...，Xn，通过算术平均数公式可以算出这组数据的平均值（期望）。</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几何平均数：如果总水平、总成果等于所有阶段、所有环节水平、成果的连乘积总和时，求各阶段、各环节的一般水平、一般成果，要使用几何平均法计算几何平均数，而不能使用算术平均法计算算术平均数。</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科学实验是人们根据科学研究的需要，借助于专门的仪器，人为地、有目的地、有控制地、模拟地排除非本质的干扰因素，突出主要因素，在最有利的条件下进行观察事物的现象规律的一种方式</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800" b="1" dirty="0">
                <a:solidFill>
                  <a:schemeClr val="tx1">
                    <a:lumMod val="65000"/>
                    <a:lumOff val="35000"/>
                  </a:schemeClr>
                </a:solidFill>
                <a:highlight>
                  <a:srgbClr val="FFFF00"/>
                </a:highlight>
                <a:latin typeface="微软雅黑" panose="020B0503020204020204" pitchFamily="34" charset="-122"/>
                <a:ea typeface="微软雅黑" panose="020B0503020204020204" pitchFamily="34" charset="-122"/>
                <a:sym typeface="微软雅黑" panose="020B0503020204020204" pitchFamily="34" charset="-122"/>
              </a:rPr>
              <a:t>数学实验</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就是人们根据数学研究的需要，人为地、有目的地、模拟地创设一些有利于观察的数学对象，并对其实行观察和研究的一种方式．</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数学实验可以把一些较为复杂的问题变得直观化和简单化，有利于问题的解决，这就是说，在数学学习中不可低估数学实验的作用．</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自选一个小学数学教材的知识点，设计教案并进行试讲，作为平时作业。</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304" name=""/>
        <p:cNvGrpSpPr/>
        <p:nvPr/>
      </p:nvGrpSpPr>
      <p:grpSpPr>
        <a:xfrm>
          <a:off x="0" y="0"/>
          <a:ext cx="0" cy="0"/>
          <a:chOff x="0" y="0"/>
          <a:chExt cx="0" cy="0"/>
        </a:xfrm>
      </p:grpSpPr>
      <p:sp>
        <p:nvSpPr>
          <p:cNvPr id="1049397" name="幻灯片图像占位符 1"/>
          <p:cNvSpPr>
            <a:spLocks noGrp="1" noRot="1" noChangeAspect="1"/>
          </p:cNvSpPr>
          <p:nvPr>
            <p:ph type="sldImg"/>
          </p:nvPr>
        </p:nvSpPr>
        <p:spPr/>
      </p:sp>
      <p:sp>
        <p:nvSpPr>
          <p:cNvPr id="1049398" name="备注占位符 2"/>
          <p:cNvSpPr>
            <a:spLocks noGrp="1"/>
          </p:cNvSpPr>
          <p:nvPr>
            <p:ph type="body" idx="1"/>
          </p:nvPr>
        </p:nvSpPr>
        <p:spPr/>
        <p:txBody>
          <a:bodyPr/>
          <a:p>
            <a:endParaRPr lang="zh-CN" altLang="en-US"/>
          </a:p>
        </p:txBody>
      </p:sp>
      <p:sp>
        <p:nvSpPr>
          <p:cNvPr id="1049399" name="灯片编号占位符 3"/>
          <p:cNvSpPr>
            <a:spLocks noGrp="1"/>
          </p:cNvSpPr>
          <p:nvPr>
            <p:ph type="sldNum" sz="quarter" idx="10"/>
          </p:nvPr>
        </p:nvSpPr>
        <p:spPr/>
        <p:txBody>
          <a:bodyPr/>
          <a:p>
            <a:fld id="{621F41D1-EB0D-4857-8E93-8C1C831E61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678" name="幻灯片图像占位符 1"/>
          <p:cNvSpPr>
            <a:spLocks noGrp="1" noRot="1" noChangeAspect="1"/>
          </p:cNvSpPr>
          <p:nvPr>
            <p:ph type="sldImg"/>
          </p:nvPr>
        </p:nvSpPr>
        <p:spPr/>
      </p:sp>
      <p:sp>
        <p:nvSpPr>
          <p:cNvPr id="1048679" name="备注占位符 2"/>
          <p:cNvSpPr>
            <a:spLocks noGrp="1"/>
          </p:cNvSpPr>
          <p:nvPr>
            <p:ph type="body" idx="1"/>
          </p:nvPr>
        </p:nvSpPr>
        <p:spPr/>
        <p:txBody>
          <a:bodyPr/>
          <a:p>
            <a:endParaRPr lang="zh-CN" altLang="en-US"/>
          </a:p>
        </p:txBody>
      </p:sp>
      <p:sp>
        <p:nvSpPr>
          <p:cNvPr id="1048680" name="灯片编号占位符 3"/>
          <p:cNvSpPr>
            <a:spLocks noGrp="1"/>
          </p:cNvSpPr>
          <p:nvPr>
            <p:ph type="sldNum" sz="quarter" idx="10"/>
          </p:nvPr>
        </p:nvSpPr>
        <p:spPr/>
        <p:txBody>
          <a:bodyPr/>
          <a:p>
            <a:fld id="{A8537CBA-0E44-4282-A4F0-C3BCC1A4C2D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P32-33</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P33-34</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P35  </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经过推导，我们证明了猜想，得到了定理：在各边长度给定的一切四边形中，当对角互补时面积</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最大。</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P35-36</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800" b="1" dirty="0">
                <a:solidFill>
                  <a:schemeClr val="tx1">
                    <a:lumMod val="65000"/>
                    <a:lumOff val="35000"/>
                  </a:schemeClr>
                </a:solidFill>
                <a:highlight>
                  <a:srgbClr val="FFFF00"/>
                </a:highlight>
                <a:latin typeface="微软雅黑" panose="020B0503020204020204" pitchFamily="34" charset="-122"/>
                <a:ea typeface="微软雅黑" panose="020B0503020204020204" pitchFamily="34" charset="-122"/>
                <a:sym typeface="微软雅黑" panose="020B0503020204020204" pitchFamily="34" charset="-122"/>
              </a:rPr>
              <a:t>对称多项式：</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一个多元多项式，如果把其中任何两个元互换，所得的结果都与原式相同，则称此多项式是关于这些元的对称多项式。x</a:t>
            </a:r>
            <a:r>
              <a:rPr lang="zh-CN" altLang="en-US" sz="1800" b="1" baseline="30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+y</a:t>
            </a:r>
            <a:r>
              <a:rPr lang="zh-CN" altLang="en-US" sz="1800" b="1" baseline="30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+z</a:t>
            </a:r>
            <a:r>
              <a:rPr lang="zh-CN" altLang="en-US" sz="1800" b="1" baseline="30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，xy+yz+zx都是关于元x、y、z的对称多项式。</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P36</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P36</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P37-38</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P37-38</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pPr>
              <a:lnSpc>
                <a:spcPct val="150000"/>
              </a:lnSpc>
            </a:pPr>
            <a:endParaRPr lang="en-US" altLang="zh-CN" sz="18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pPr>
              <a:lnSpc>
                <a:spcPct val="150000"/>
              </a:lnSpc>
            </a:pPr>
            <a:endParaRPr lang="en-US" altLang="zh-CN" sz="18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pPr>
              <a:lnSpc>
                <a:spcPct val="150000"/>
              </a:lnSpc>
            </a:pPr>
            <a:endParaRPr lang="en-US" altLang="zh-CN" sz="18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pPr>
              <a:lnSpc>
                <a:spcPct val="150000"/>
              </a:lnSpc>
            </a:pPr>
            <a:endParaRPr lang="en-US" altLang="zh-CN" sz="18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pPr>
              <a:lnSpc>
                <a:spcPct val="150000"/>
              </a:lnSpc>
            </a:pPr>
            <a:endParaRPr lang="en-US" altLang="zh-CN" sz="18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pPr>
              <a:lnSpc>
                <a:spcPct val="150000"/>
              </a:lnSpc>
            </a:pPr>
            <a:endParaRPr lang="en-US" altLang="zh-CN" sz="18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pPr>
              <a:lnSpc>
                <a:spcPct val="150000"/>
              </a:lnSpc>
            </a:pPr>
            <a:endParaRPr lang="en-US" altLang="zh-CN" sz="18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pPr>
              <a:lnSpc>
                <a:spcPct val="150000"/>
              </a:lnSpc>
            </a:pPr>
            <a:endParaRPr lang="en-US" altLang="zh-CN" sz="18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P41-43</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691" name="幻灯片图像占位符 1"/>
          <p:cNvSpPr>
            <a:spLocks noGrp="1" noRot="1" noChangeAspect="1"/>
          </p:cNvSpPr>
          <p:nvPr>
            <p:ph type="sldImg"/>
          </p:nvPr>
        </p:nvSpPr>
        <p:spPr/>
      </p:sp>
      <p:sp>
        <p:nvSpPr>
          <p:cNvPr id="1048692" name="备注占位符 2"/>
          <p:cNvSpPr>
            <a:spLocks noGrp="1"/>
          </p:cNvSpPr>
          <p:nvPr>
            <p:ph type="body" idx="1"/>
          </p:nvPr>
        </p:nvSpPr>
        <p:spPr/>
        <p:txBody>
          <a:bodyPr/>
          <a:p>
            <a:endParaRPr lang="zh-CN" altLang="en-US" dirty="0"/>
          </a:p>
        </p:txBody>
      </p:sp>
      <p:sp>
        <p:nvSpPr>
          <p:cNvPr id="1048693" name="灯片编号占位符 3"/>
          <p:cNvSpPr>
            <a:spLocks noGrp="1"/>
          </p:cNvSpPr>
          <p:nvPr>
            <p:ph type="sldNum" sz="quarter" idx="10"/>
          </p:nvPr>
        </p:nvSpPr>
        <p:spPr/>
        <p:txBody>
          <a:bodyPr/>
          <a:p>
            <a:fld id="{A11FC198-2D83-4DFC-8CDD-7D23AF44D411}" type="slidenum">
              <a:rPr lang="zh-CN" altLang="en-US" smtClean="0"/>
            </a:fld>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pPr>
              <a:lnSpc>
                <a:spcPct val="150000"/>
              </a:lnSpc>
            </a:pPr>
            <a:endParaRPr lang="en-US" altLang="zh-CN" sz="18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highlight>
                <a:srgbClr val="FFFF00"/>
              </a:highligh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highlight>
                <a:srgbClr val="FFFF00"/>
              </a:highligh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highlight>
                <a:srgbClr val="FFFF00"/>
              </a:highligh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highlight>
                <a:srgbClr val="FFFF00"/>
              </a:highligh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P48 </a:t>
            </a:r>
            <a:r>
              <a:rPr lang="zh-CN" altLang="en-US" sz="1800" b="1" dirty="0">
                <a:solidFill>
                  <a:schemeClr val="tx1">
                    <a:lumMod val="65000"/>
                    <a:lumOff val="35000"/>
                  </a:schemeClr>
                </a:solidFill>
                <a:highlight>
                  <a:srgbClr val="FFFF00"/>
                </a:highlight>
                <a:latin typeface="微软雅黑" panose="020B0503020204020204" pitchFamily="34" charset="-122"/>
                <a:ea typeface="微软雅黑" panose="020B0503020204020204" pitchFamily="34" charset="-122"/>
                <a:sym typeface="微软雅黑" panose="020B0503020204020204" pitchFamily="34" charset="-122"/>
              </a:rPr>
              <a:t>需要复习</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三角函数有关</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公式</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重点是</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个三角公式的数形相似，可以</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P48 </a:t>
            </a:r>
            <a:r>
              <a:rPr lang="zh-CN" altLang="en-US" sz="1800" b="1" dirty="0">
                <a:solidFill>
                  <a:schemeClr val="tx1">
                    <a:lumMod val="65000"/>
                    <a:lumOff val="35000"/>
                  </a:schemeClr>
                </a:solidFill>
                <a:highlight>
                  <a:srgbClr val="FFFF00"/>
                </a:highlight>
                <a:latin typeface="微软雅黑" panose="020B0503020204020204" pitchFamily="34" charset="-122"/>
                <a:ea typeface="微软雅黑" panose="020B0503020204020204" pitchFamily="34" charset="-122"/>
                <a:sym typeface="微软雅黑" panose="020B0503020204020204" pitchFamily="34" charset="-122"/>
              </a:rPr>
              <a:t>需要复习</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三角函数有关</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公式</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P48 有些几何命题往往是由我们所熟知的命题进行推广或引申而得到，勾股定理也可视为在直角三角形中，以三边为边的三个正方形面积的关系，类比到一般三角形上，有</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上</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面的结论．</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1800" b="1" dirty="0">
                <a:solidFill>
                  <a:schemeClr val="tx1">
                    <a:lumMod val="65000"/>
                    <a:lumOff val="35000"/>
                  </a:schemeClr>
                </a:solidFill>
                <a:highlight>
                  <a:srgbClr val="FFFF00"/>
                </a:highlight>
                <a:latin typeface="微软雅黑" panose="020B0503020204020204" pitchFamily="34" charset="-122"/>
                <a:ea typeface="微软雅黑" panose="020B0503020204020204" pitchFamily="34" charset="-122"/>
                <a:sym typeface="微软雅黑" panose="020B0503020204020204" pitchFamily="34" charset="-122"/>
              </a:rPr>
              <a:t>平行四边形的面积</a:t>
            </a:r>
            <a:r>
              <a:rPr lang="zh-CN" altLang="en-US" sz="1800" b="1" dirty="0">
                <a:solidFill>
                  <a:schemeClr val="tx1">
                    <a:lumMod val="65000"/>
                    <a:lumOff val="35000"/>
                  </a:schemeClr>
                </a:solidFill>
                <a:highlight>
                  <a:srgbClr val="FFFF00"/>
                </a:highlight>
                <a:latin typeface="微软雅黑" panose="020B0503020204020204" pitchFamily="34" charset="-122"/>
                <a:ea typeface="微软雅黑" panose="020B0503020204020204" pitchFamily="34" charset="-122"/>
                <a:sym typeface="微软雅黑" panose="020B0503020204020204" pitchFamily="34" charset="-122"/>
              </a:rPr>
              <a:t>公式</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（1）底×高</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800" b="1" dirty="0">
                <a:solidFill>
                  <a:schemeClr val="tx1">
                    <a:lumMod val="65000"/>
                    <a:lumOff val="35000"/>
                  </a:schemeClr>
                </a:solidFill>
                <a:highlight>
                  <a:srgbClr val="FFFF00"/>
                </a:highlight>
                <a:latin typeface="微软雅黑" panose="020B0503020204020204" pitchFamily="34" charset="-122"/>
                <a:ea typeface="微软雅黑" panose="020B0503020204020204" pitchFamily="34" charset="-122"/>
                <a:sym typeface="微软雅黑" panose="020B0503020204020204" pitchFamily="34" charset="-122"/>
              </a:rPr>
              <a:t>（2）</a:t>
            </a:r>
            <a:r>
              <a:rPr lang="en-US" altLang="zh-CN" sz="1800" b="1" dirty="0">
                <a:solidFill>
                  <a:srgbClr val="FF0000"/>
                </a:solidFill>
                <a:highlight>
                  <a:srgbClr val="FFFF00"/>
                </a:highlight>
                <a:latin typeface="微软雅黑" panose="020B0503020204020204" pitchFamily="34" charset="-122"/>
                <a:ea typeface="微软雅黑" panose="020B0503020204020204" pitchFamily="34" charset="-122"/>
                <a:sym typeface="微软雅黑" panose="020B0503020204020204" pitchFamily="34" charset="-122"/>
              </a:rPr>
              <a:t>两组邻边的积乘以夹角的正弦值</a:t>
            </a:r>
            <a:r>
              <a:rPr lang="zh-CN" altLang="en-US" sz="1800" b="1" dirty="0">
                <a:solidFill>
                  <a:srgbClr val="FF0000"/>
                </a:solidFill>
                <a:highlight>
                  <a:srgbClr val="FFFF00"/>
                </a:highlight>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1800" b="1" dirty="0">
                <a:solidFill>
                  <a:schemeClr val="tx1">
                    <a:lumMod val="65000"/>
                    <a:lumOff val="35000"/>
                  </a:schemeClr>
                </a:solidFill>
                <a:highlight>
                  <a:srgbClr val="FFFF00"/>
                </a:highlight>
                <a:latin typeface="微软雅黑" panose="020B0503020204020204" pitchFamily="34" charset="-122"/>
                <a:ea typeface="微软雅黑" panose="020B0503020204020204" pitchFamily="34" charset="-122"/>
                <a:sym typeface="微软雅黑" panose="020B0503020204020204" pitchFamily="34" charset="-122"/>
              </a:rPr>
              <a:t>正弦定理</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（The Law of Sines）是三角学中的一个基本定理，它指出“在任意一个平面三角形中，各边和它所对角的正弦值的比相等且等于外接圆的直径”，即a/sinA = b/sinB =c/sinC = 2r=D（r为外接圆半径，D为直径）。</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P48</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射影定理，又称“欧几里德定理”：在直角三角形中，斜边上的高是两条直角边在斜边射影的比例中项，每一条直角边又是这条直角边在斜边上的射影和斜边的比例中项。射影定理是数学图形计算的重要定理。</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在Rt△ABC中，∠ABC=90°，BD是斜边AC上的高，则有射影定理如下：</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BD²=AD·CD</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AB²=AC·AD</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BC²=CD·AC</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由古希腊著名数学家、《几何原本》作者欧几里得提出。</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此外，当这个三角形不是直角三角形但是角ABC等于角CDB时也成立。可以使用相似进行证明，过程略。</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射影定理，又称“欧几里德定理”：BH/AB=BB</a:t>
            </a:r>
            <a:r>
              <a:rPr lang="en-US" altLang="zh-CN" sz="1800" b="1" baseline="-25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/AB</a:t>
            </a:r>
            <a:r>
              <a:rPr lang="en-US" altLang="zh-CN" sz="1800" b="1" baseline="-25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,BH=BB</a:t>
            </a:r>
            <a:r>
              <a:rPr lang="en-US" altLang="zh-CN" sz="1800" b="1" baseline="-25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·AB/AB</a:t>
            </a:r>
            <a:r>
              <a:rPr lang="en-US" altLang="zh-CN" sz="1800" b="1" baseline="-25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见上面），</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下同。</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只看</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x</a:t>
            </a:r>
            <a:r>
              <a:rPr lang="en-US" altLang="zh-CN" sz="1800" b="1" baseline="30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系数，</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x</a:t>
            </a:r>
            <a:r>
              <a:rPr lang="en-US" altLang="zh-CN" sz="1800" b="1" baseline="30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x</a:t>
            </a:r>
            <a:r>
              <a:rPr lang="en-US" altLang="zh-CN" sz="1800" b="1" baseline="30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6</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不需要看了。</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后两步没看懂。</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691" name="幻灯片图像占位符 1"/>
          <p:cNvSpPr>
            <a:spLocks noGrp="1" noRot="1" noChangeAspect="1"/>
          </p:cNvSpPr>
          <p:nvPr>
            <p:ph type="sldImg"/>
          </p:nvPr>
        </p:nvSpPr>
        <p:spPr/>
      </p:sp>
      <p:sp>
        <p:nvSpPr>
          <p:cNvPr id="1048692" name="备注占位符 2"/>
          <p:cNvSpPr>
            <a:spLocks noGrp="1"/>
          </p:cNvSpPr>
          <p:nvPr>
            <p:ph type="body" idx="1"/>
          </p:nvPr>
        </p:nvSpPr>
        <p:spPr/>
        <p:txBody>
          <a:bodyPr/>
          <a:p>
            <a:endParaRPr lang="en-US" altLang="zh-CN" dirty="0"/>
          </a:p>
          <a:p>
            <a:r>
              <a:rPr lang="en-US" altLang="zh-CN" dirty="0">
                <a:highlight>
                  <a:srgbClr val="FFFF00"/>
                </a:highlight>
              </a:rPr>
              <a:t>联言命题</a:t>
            </a:r>
            <a:r>
              <a:rPr lang="en-US" altLang="zh-CN" dirty="0"/>
              <a:t>是反映事物的若干种情况或者性质同时存在的命题。</a:t>
            </a:r>
            <a:endParaRPr lang="en-US" altLang="zh-CN" dirty="0"/>
          </a:p>
        </p:txBody>
      </p:sp>
      <p:sp>
        <p:nvSpPr>
          <p:cNvPr id="1048693" name="灯片编号占位符 3"/>
          <p:cNvSpPr>
            <a:spLocks noGrp="1"/>
          </p:cNvSpPr>
          <p:nvPr>
            <p:ph type="sldNum" sz="quarter" idx="10"/>
          </p:nvPr>
        </p:nvSpPr>
        <p:spPr/>
        <p:txBody>
          <a:bodyPr/>
          <a:p>
            <a:fld id="{A11FC198-2D83-4DFC-8CDD-7D23AF44D411}" type="slidenum">
              <a:rPr lang="zh-CN" altLang="en-US" smtClean="0"/>
            </a:fld>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589" name=""/>
        <p:cNvGrpSpPr/>
        <p:nvPr/>
      </p:nvGrpSpPr>
      <p:grpSpPr>
        <a:xfrm>
          <a:off x="0" y="0"/>
          <a:ext cx="0" cy="0"/>
          <a:chOff x="0" y="0"/>
          <a:chExt cx="0" cy="0"/>
        </a:xfrm>
      </p:grpSpPr>
      <p:sp>
        <p:nvSpPr>
          <p:cNvPr id="1049571" name="幻灯片图像占位符 1"/>
          <p:cNvSpPr>
            <a:spLocks noGrp="1" noRot="1" noChangeAspect="1"/>
          </p:cNvSpPr>
          <p:nvPr>
            <p:ph type="sldImg"/>
          </p:nvPr>
        </p:nvSpPr>
        <p:spPr/>
      </p:sp>
      <p:sp>
        <p:nvSpPr>
          <p:cNvPr id="1049572"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9573"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574"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589" name=""/>
        <p:cNvGrpSpPr/>
        <p:nvPr/>
      </p:nvGrpSpPr>
      <p:grpSpPr>
        <a:xfrm>
          <a:off x="0" y="0"/>
          <a:ext cx="0" cy="0"/>
          <a:chOff x="0" y="0"/>
          <a:chExt cx="0" cy="0"/>
        </a:xfrm>
      </p:grpSpPr>
      <p:sp>
        <p:nvSpPr>
          <p:cNvPr id="1049571" name="幻灯片图像占位符 1"/>
          <p:cNvSpPr>
            <a:spLocks noGrp="1" noRot="1" noChangeAspect="1"/>
          </p:cNvSpPr>
          <p:nvPr>
            <p:ph type="sldImg"/>
          </p:nvPr>
        </p:nvSpPr>
        <p:spPr/>
      </p:sp>
      <p:sp>
        <p:nvSpPr>
          <p:cNvPr id="1049572"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9573"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574"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589" name=""/>
        <p:cNvGrpSpPr/>
        <p:nvPr/>
      </p:nvGrpSpPr>
      <p:grpSpPr>
        <a:xfrm>
          <a:off x="0" y="0"/>
          <a:ext cx="0" cy="0"/>
          <a:chOff x="0" y="0"/>
          <a:chExt cx="0" cy="0"/>
        </a:xfrm>
      </p:grpSpPr>
      <p:sp>
        <p:nvSpPr>
          <p:cNvPr id="1049571" name="幻灯片图像占位符 1"/>
          <p:cNvSpPr>
            <a:spLocks noGrp="1" noRot="1" noChangeAspect="1"/>
          </p:cNvSpPr>
          <p:nvPr>
            <p:ph type="sldImg"/>
          </p:nvPr>
        </p:nvSpPr>
        <p:spPr/>
      </p:sp>
      <p:sp>
        <p:nvSpPr>
          <p:cNvPr id="1049572"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9573"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574"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589" name=""/>
        <p:cNvGrpSpPr/>
        <p:nvPr/>
      </p:nvGrpSpPr>
      <p:grpSpPr>
        <a:xfrm>
          <a:off x="0" y="0"/>
          <a:ext cx="0" cy="0"/>
          <a:chOff x="0" y="0"/>
          <a:chExt cx="0" cy="0"/>
        </a:xfrm>
      </p:grpSpPr>
      <p:sp>
        <p:nvSpPr>
          <p:cNvPr id="1049571" name="幻灯片图像占位符 1"/>
          <p:cNvSpPr>
            <a:spLocks noGrp="1" noRot="1" noChangeAspect="1"/>
          </p:cNvSpPr>
          <p:nvPr>
            <p:ph type="sldImg"/>
          </p:nvPr>
        </p:nvSpPr>
        <p:spPr/>
      </p:sp>
      <p:sp>
        <p:nvSpPr>
          <p:cNvPr id="1049572"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9573"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574"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589" name=""/>
        <p:cNvGrpSpPr/>
        <p:nvPr/>
      </p:nvGrpSpPr>
      <p:grpSpPr>
        <a:xfrm>
          <a:off x="0" y="0"/>
          <a:ext cx="0" cy="0"/>
          <a:chOff x="0" y="0"/>
          <a:chExt cx="0" cy="0"/>
        </a:xfrm>
      </p:grpSpPr>
      <p:sp>
        <p:nvSpPr>
          <p:cNvPr id="1049571" name="幻灯片图像占位符 1"/>
          <p:cNvSpPr>
            <a:spLocks noGrp="1" noRot="1" noChangeAspect="1"/>
          </p:cNvSpPr>
          <p:nvPr>
            <p:ph type="sldImg"/>
          </p:nvPr>
        </p:nvSpPr>
        <p:spPr/>
      </p:sp>
      <p:sp>
        <p:nvSpPr>
          <p:cNvPr id="1049572"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9573"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574"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充分条件的意思是指只需要这一个条件，事情就会发生。而必要条件的意思是指完成某件事可能需要几个必须的条件，其中每一个都是必要的条件，但不一定是充分条件。简单概括就是正推成立是充分，反推成立是必要。</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首先是充分条件，我们在概述充分条件的时候，是条件能够导致后面的结论。如果有事物情况A，则必然有事物情况B；如果没有事物情况A而未必没有事物情况B，A就是B的充分而不必要的条件，简称充分条件。</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其次是必要条件，我们在概述必要条件的时候，如果结论想要成立必须需要前面的条件。如果没有A，则必然没有B；如果有A而未必有B，则A就是B的必要条件。例如你不认识26个英文字母，那么你肯定不能读懂英文；但是就算你认识26个英文字母也未必能读懂英文。所以认识26个英文字母是读懂英文的必要条件。</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691" name="幻灯片图像占位符 1"/>
          <p:cNvSpPr>
            <a:spLocks noGrp="1" noRot="1" noChangeAspect="1"/>
          </p:cNvSpPr>
          <p:nvPr>
            <p:ph type="sldImg"/>
          </p:nvPr>
        </p:nvSpPr>
        <p:spPr/>
      </p:sp>
      <p:sp>
        <p:nvSpPr>
          <p:cNvPr id="1048692" name="备注占位符 2"/>
          <p:cNvSpPr>
            <a:spLocks noGrp="1"/>
          </p:cNvSpPr>
          <p:nvPr>
            <p:ph type="body" idx="1"/>
          </p:nvPr>
        </p:nvSpPr>
        <p:spPr/>
        <p:txBody>
          <a:bodyPr/>
          <a:p>
            <a:endParaRPr lang="en-US" altLang="zh-CN" dirty="0"/>
          </a:p>
        </p:txBody>
      </p:sp>
      <p:sp>
        <p:nvSpPr>
          <p:cNvPr id="1048693" name="灯片编号占位符 3"/>
          <p:cNvSpPr>
            <a:spLocks noGrp="1"/>
          </p:cNvSpPr>
          <p:nvPr>
            <p:ph type="sldNum" sz="quarter" idx="10"/>
          </p:nvPr>
        </p:nvSpPr>
        <p:spPr/>
        <p:txBody>
          <a:bodyPr/>
          <a:p>
            <a:fld id="{A11FC198-2D83-4DFC-8CDD-7D23AF44D411}" type="slidenum">
              <a:rPr lang="zh-CN" altLang="en-US" smtClean="0"/>
            </a:fld>
            <a:endParaRPr lang="zh-CN" alt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91" name=""/>
        <p:cNvGrpSpPr/>
        <p:nvPr/>
      </p:nvGrpSpPr>
      <p:grpSpPr>
        <a:xfrm>
          <a:off x="0" y="0"/>
          <a:ext cx="0" cy="0"/>
          <a:chOff x="0" y="0"/>
          <a:chExt cx="0" cy="0"/>
        </a:xfrm>
      </p:grpSpPr>
      <p:sp>
        <p:nvSpPr>
          <p:cNvPr id="1048662" name="标题 1"/>
          <p:cNvSpPr>
            <a:spLocks noGrp="1"/>
          </p:cNvSpPr>
          <p:nvPr>
            <p:ph type="ctrTitle"/>
          </p:nvPr>
        </p:nvSpPr>
        <p:spPr>
          <a:xfrm>
            <a:off x="685800" y="1597819"/>
            <a:ext cx="7772400" cy="1102519"/>
          </a:xfrm>
        </p:spPr>
        <p:txBody>
          <a:bodyPr/>
          <a:p>
            <a:r>
              <a:rPr lang="zh-CN" altLang="en-US" smtClean="0"/>
              <a:t>单击此处编辑母版标题样式</a:t>
            </a:r>
            <a:endParaRPr lang="zh-CN" altLang="en-US"/>
          </a:p>
        </p:txBody>
      </p:sp>
      <p:sp>
        <p:nvSpPr>
          <p:cNvPr id="104866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1048664"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8665" name="页脚占位符 4"/>
          <p:cNvSpPr>
            <a:spLocks noGrp="1"/>
          </p:cNvSpPr>
          <p:nvPr>
            <p:ph type="ftr" sz="quarter" idx="11"/>
          </p:nvPr>
        </p:nvSpPr>
        <p:spPr/>
        <p:txBody>
          <a:bodyPr/>
          <a:p>
            <a:endParaRPr lang="zh-CN" altLang="en-US"/>
          </a:p>
        </p:txBody>
      </p:sp>
      <p:sp>
        <p:nvSpPr>
          <p:cNvPr id="1048666"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313" name=""/>
        <p:cNvGrpSpPr/>
        <p:nvPr/>
      </p:nvGrpSpPr>
      <p:grpSpPr>
        <a:xfrm>
          <a:off x="0" y="0"/>
          <a:ext cx="0" cy="0"/>
          <a:chOff x="0" y="0"/>
          <a:chExt cx="0" cy="0"/>
        </a:xfrm>
      </p:grpSpPr>
      <p:sp>
        <p:nvSpPr>
          <p:cNvPr id="1049434" name="标题 1"/>
          <p:cNvSpPr>
            <a:spLocks noGrp="1"/>
          </p:cNvSpPr>
          <p:nvPr>
            <p:ph type="title"/>
          </p:nvPr>
        </p:nvSpPr>
        <p:spPr/>
        <p:txBody>
          <a:bodyPr/>
          <a:p>
            <a:r>
              <a:rPr lang="zh-CN" altLang="en-US" smtClean="0"/>
              <a:t>单击此处编辑母版标题样式</a:t>
            </a:r>
            <a:endParaRPr lang="zh-CN" altLang="en-US"/>
          </a:p>
        </p:txBody>
      </p:sp>
      <p:sp>
        <p:nvSpPr>
          <p:cNvPr id="1049435" name="竖排文字占位符 2"/>
          <p:cNvSpPr>
            <a:spLocks noGrp="1"/>
          </p:cNvSpPr>
          <p:nvPr>
            <p:ph type="body" orient="vert" idx="1"/>
          </p:nvPr>
        </p:nvSpPr>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36"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37" name="页脚占位符 4"/>
          <p:cNvSpPr>
            <a:spLocks noGrp="1"/>
          </p:cNvSpPr>
          <p:nvPr>
            <p:ph type="ftr" sz="quarter" idx="11"/>
          </p:nvPr>
        </p:nvSpPr>
        <p:spPr/>
        <p:txBody>
          <a:bodyPr/>
          <a:p>
            <a:endParaRPr lang="zh-CN" altLang="en-US"/>
          </a:p>
        </p:txBody>
      </p:sp>
      <p:sp>
        <p:nvSpPr>
          <p:cNvPr id="1049438"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306" name=""/>
        <p:cNvGrpSpPr/>
        <p:nvPr/>
      </p:nvGrpSpPr>
      <p:grpSpPr>
        <a:xfrm>
          <a:off x="0" y="0"/>
          <a:ext cx="0" cy="0"/>
          <a:chOff x="0" y="0"/>
          <a:chExt cx="0" cy="0"/>
        </a:xfrm>
      </p:grpSpPr>
      <p:sp>
        <p:nvSpPr>
          <p:cNvPr id="1049404" name="竖排标题 1"/>
          <p:cNvSpPr>
            <a:spLocks noGrp="1"/>
          </p:cNvSpPr>
          <p:nvPr>
            <p:ph type="title" orient="vert"/>
          </p:nvPr>
        </p:nvSpPr>
        <p:spPr>
          <a:xfrm>
            <a:off x="6629400" y="154781"/>
            <a:ext cx="2057400" cy="3290888"/>
          </a:xfrm>
        </p:spPr>
        <p:txBody>
          <a:bodyPr vert="eaVert">
            <a:normAutofit fontScale="90000"/>
          </a:bodyPr>
          <a:p>
            <a:r>
              <a:rPr lang="zh-CN" altLang="en-US" smtClean="0"/>
              <a:t>单击此处编辑母版标题样式</a:t>
            </a:r>
            <a:endParaRPr lang="zh-CN" altLang="en-US"/>
          </a:p>
        </p:txBody>
      </p:sp>
      <p:sp>
        <p:nvSpPr>
          <p:cNvPr id="1049405" name="竖排文字占位符 2"/>
          <p:cNvSpPr>
            <a:spLocks noGrp="1"/>
          </p:cNvSpPr>
          <p:nvPr>
            <p:ph type="body" orient="vert" idx="1"/>
          </p:nvPr>
        </p:nvSpPr>
        <p:spPr>
          <a:xfrm>
            <a:off x="457200" y="154781"/>
            <a:ext cx="6019800" cy="3290888"/>
          </a:xfr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06"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07" name="页脚占位符 4"/>
          <p:cNvSpPr>
            <a:spLocks noGrp="1"/>
          </p:cNvSpPr>
          <p:nvPr>
            <p:ph type="ftr" sz="quarter" idx="11"/>
          </p:nvPr>
        </p:nvSpPr>
        <p:spPr/>
        <p:txBody>
          <a:bodyPr/>
          <a:p>
            <a:endParaRPr lang="zh-CN" altLang="en-US"/>
          </a:p>
        </p:txBody>
      </p:sp>
      <p:sp>
        <p:nvSpPr>
          <p:cNvPr id="1049408"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311" name=""/>
        <p:cNvGrpSpPr/>
        <p:nvPr/>
      </p:nvGrpSpPr>
      <p:grpSpPr>
        <a:xfrm>
          <a:off x="0" y="0"/>
          <a:ext cx="0" cy="0"/>
          <a:chOff x="0" y="0"/>
          <a:chExt cx="0" cy="0"/>
        </a:xfrm>
      </p:grpSpPr>
      <p:cxnSp>
        <p:nvCxnSpPr>
          <p:cNvPr id="3145794" name="直接连接符 2"/>
          <p:cNvCxnSpPr/>
          <p:nvPr userDrawn="1"/>
        </p:nvCxnSpPr>
        <p:spPr>
          <a:xfrm>
            <a:off x="515257" y="624114"/>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45795" name="直接连接符 4"/>
          <p:cNvCxnSpPr/>
          <p:nvPr userDrawn="1"/>
        </p:nvCxnSpPr>
        <p:spPr>
          <a:xfrm>
            <a:off x="5436096"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300"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315" name=""/>
        <p:cNvGrpSpPr/>
        <p:nvPr/>
      </p:nvGrpSpPr>
      <p:grpSpPr>
        <a:xfrm>
          <a:off x="0" y="0"/>
          <a:ext cx="0" cy="0"/>
          <a:chOff x="0" y="0"/>
          <a:chExt cx="0" cy="0"/>
        </a:xfrm>
      </p:grpSpPr>
      <p:sp>
        <p:nvSpPr>
          <p:cNvPr id="1049445" name="矩形 6"/>
          <p:cNvSpPr/>
          <p:nvPr userDrawn="1"/>
        </p:nvSpPr>
        <p:spPr>
          <a:xfrm>
            <a:off x="0" y="1"/>
            <a:ext cx="9144000" cy="699542"/>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97174" name="图片 7"/>
          <p:cNvPicPr>
            <a:picLocks noChangeAspect="1"/>
          </p:cNvPicPr>
          <p:nvPr userDrawn="1"/>
        </p:nvPicPr>
        <p:blipFill>
          <a:blip r:embed="rId2" cstate="print"/>
          <a:stretch>
            <a:fillRect/>
          </a:stretch>
        </p:blipFill>
        <p:spPr>
          <a:xfrm>
            <a:off x="179513" y="-20538"/>
            <a:ext cx="1704311" cy="7200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自定义版式">
    <p:spTree>
      <p:nvGrpSpPr>
        <p:cNvPr id="308" name=""/>
        <p:cNvGrpSpPr/>
        <p:nvPr/>
      </p:nvGrpSpPr>
      <p:grpSpPr>
        <a:xfrm>
          <a:off x="0" y="0"/>
          <a:ext cx="0" cy="0"/>
          <a:chOff x="0" y="0"/>
          <a:chExt cx="0" cy="0"/>
        </a:xfrm>
      </p:grpSpPr>
      <p:sp>
        <p:nvSpPr>
          <p:cNvPr id="1049415" name="标题 1"/>
          <p:cNvSpPr>
            <a:spLocks noGrp="1"/>
          </p:cNvSpPr>
          <p:nvPr>
            <p:ph type="title"/>
          </p:nvPr>
        </p:nvSpPr>
        <p:spPr>
          <a:xfrm>
            <a:off x="457200" y="205740"/>
            <a:ext cx="8229600" cy="857250"/>
          </a:xfrm>
          <a:prstGeom prst="rect">
            <a:avLst/>
          </a:prstGeom>
        </p:spPr>
        <p:txBody>
          <a:bodyPr/>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98"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39"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6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86"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312" name=""/>
        <p:cNvGrpSpPr/>
        <p:nvPr/>
      </p:nvGrpSpPr>
      <p:grpSpPr>
        <a:xfrm>
          <a:off x="0" y="0"/>
          <a:ext cx="0" cy="0"/>
          <a:chOff x="0" y="0"/>
          <a:chExt cx="0" cy="0"/>
        </a:xfrm>
      </p:grpSpPr>
      <p:sp>
        <p:nvSpPr>
          <p:cNvPr id="1049429" name="标题 1"/>
          <p:cNvSpPr>
            <a:spLocks noGrp="1"/>
          </p:cNvSpPr>
          <p:nvPr>
            <p:ph type="title"/>
          </p:nvPr>
        </p:nvSpPr>
        <p:spPr/>
        <p:txBody>
          <a:bodyPr/>
          <a:p>
            <a:r>
              <a:rPr lang="zh-CN" altLang="en-US" smtClean="0"/>
              <a:t>单击此处编辑母版标题样式</a:t>
            </a:r>
            <a:endParaRPr lang="zh-CN" altLang="en-US"/>
          </a:p>
        </p:txBody>
      </p:sp>
      <p:sp>
        <p:nvSpPr>
          <p:cNvPr id="1049430" name="内容占位符 2"/>
          <p:cNvSpPr>
            <a:spLocks noGrp="1"/>
          </p:cNvSpPr>
          <p:nvPr>
            <p:ph idx="1"/>
          </p:nvPr>
        </p:nvSpPr>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31"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32" name="页脚占位符 4"/>
          <p:cNvSpPr>
            <a:spLocks noGrp="1"/>
          </p:cNvSpPr>
          <p:nvPr>
            <p:ph type="ftr" sz="quarter" idx="11"/>
          </p:nvPr>
        </p:nvSpPr>
        <p:spPr/>
        <p:txBody>
          <a:bodyPr/>
          <a:p>
            <a:endParaRPr lang="zh-CN" altLang="en-US"/>
          </a:p>
        </p:txBody>
      </p:sp>
      <p:sp>
        <p:nvSpPr>
          <p:cNvPr id="1049433"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263"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86"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309" name=""/>
        <p:cNvGrpSpPr/>
        <p:nvPr/>
      </p:nvGrpSpPr>
      <p:grpSpPr>
        <a:xfrm>
          <a:off x="0" y="0"/>
          <a:ext cx="0" cy="0"/>
          <a:chOff x="0" y="0"/>
          <a:chExt cx="0" cy="0"/>
        </a:xfrm>
      </p:grpSpPr>
      <p:sp>
        <p:nvSpPr>
          <p:cNvPr id="1049416"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1049417"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1049418"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19" name="页脚占位符 4"/>
          <p:cNvSpPr>
            <a:spLocks noGrp="1"/>
          </p:cNvSpPr>
          <p:nvPr>
            <p:ph type="ftr" sz="quarter" idx="11"/>
          </p:nvPr>
        </p:nvSpPr>
        <p:spPr/>
        <p:txBody>
          <a:bodyPr/>
          <a:p>
            <a:endParaRPr lang="zh-CN" altLang="en-US"/>
          </a:p>
        </p:txBody>
      </p:sp>
      <p:sp>
        <p:nvSpPr>
          <p:cNvPr id="1049420"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314" name=""/>
        <p:cNvGrpSpPr/>
        <p:nvPr/>
      </p:nvGrpSpPr>
      <p:grpSpPr>
        <a:xfrm>
          <a:off x="0" y="0"/>
          <a:ext cx="0" cy="0"/>
          <a:chOff x="0" y="0"/>
          <a:chExt cx="0" cy="0"/>
        </a:xfrm>
      </p:grpSpPr>
      <p:sp>
        <p:nvSpPr>
          <p:cNvPr id="1049439" name="标题 1"/>
          <p:cNvSpPr>
            <a:spLocks noGrp="1"/>
          </p:cNvSpPr>
          <p:nvPr>
            <p:ph type="title"/>
          </p:nvPr>
        </p:nvSpPr>
        <p:spPr/>
        <p:txBody>
          <a:bodyPr/>
          <a:p>
            <a:r>
              <a:rPr lang="zh-CN" altLang="en-US" smtClean="0"/>
              <a:t>单击此处编辑母版标题样式</a:t>
            </a:r>
            <a:endParaRPr lang="zh-CN" altLang="en-US"/>
          </a:p>
        </p:txBody>
      </p:sp>
      <p:sp>
        <p:nvSpPr>
          <p:cNvPr id="1049440"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41"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42" name="日期占位符 4"/>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43" name="页脚占位符 5"/>
          <p:cNvSpPr>
            <a:spLocks noGrp="1"/>
          </p:cNvSpPr>
          <p:nvPr>
            <p:ph type="ftr" sz="quarter" idx="11"/>
          </p:nvPr>
        </p:nvSpPr>
        <p:spPr/>
        <p:txBody>
          <a:bodyPr/>
          <a:p>
            <a:endParaRPr lang="zh-CN" altLang="en-US"/>
          </a:p>
        </p:txBody>
      </p:sp>
      <p:sp>
        <p:nvSpPr>
          <p:cNvPr id="1049444" name="灯片编号占位符 6"/>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310" name=""/>
        <p:cNvGrpSpPr/>
        <p:nvPr/>
      </p:nvGrpSpPr>
      <p:grpSpPr>
        <a:xfrm>
          <a:off x="0" y="0"/>
          <a:ext cx="0" cy="0"/>
          <a:chOff x="0" y="0"/>
          <a:chExt cx="0" cy="0"/>
        </a:xfrm>
      </p:grpSpPr>
      <p:sp>
        <p:nvSpPr>
          <p:cNvPr id="1049421" name="标题 1"/>
          <p:cNvSpPr>
            <a:spLocks noGrp="1"/>
          </p:cNvSpPr>
          <p:nvPr>
            <p:ph type="title"/>
          </p:nvPr>
        </p:nvSpPr>
        <p:spPr>
          <a:xfrm>
            <a:off x="457200" y="205978"/>
            <a:ext cx="8229600" cy="857250"/>
          </a:xfrm>
        </p:spPr>
        <p:txBody>
          <a:bodyPr/>
          <a:p>
            <a:r>
              <a:rPr lang="zh-CN" altLang="en-US" smtClean="0"/>
              <a:t>单击此处编辑母版标题样式</a:t>
            </a:r>
            <a:endParaRPr lang="zh-CN" altLang="en-US"/>
          </a:p>
        </p:txBody>
      </p:sp>
      <p:sp>
        <p:nvSpPr>
          <p:cNvPr id="1049422"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9423"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24"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9425"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26" name="日期占位符 6"/>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27" name="页脚占位符 7"/>
          <p:cNvSpPr>
            <a:spLocks noGrp="1"/>
          </p:cNvSpPr>
          <p:nvPr>
            <p:ph type="ftr" sz="quarter" idx="11"/>
          </p:nvPr>
        </p:nvSpPr>
        <p:spPr/>
        <p:txBody>
          <a:bodyPr/>
          <a:p>
            <a:endParaRPr lang="zh-CN" altLang="en-US"/>
          </a:p>
        </p:txBody>
      </p:sp>
      <p:sp>
        <p:nvSpPr>
          <p:cNvPr id="1049428" name="灯片编号占位符 8"/>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305" name=""/>
        <p:cNvGrpSpPr/>
        <p:nvPr/>
      </p:nvGrpSpPr>
      <p:grpSpPr>
        <a:xfrm>
          <a:off x="0" y="0"/>
          <a:ext cx="0" cy="0"/>
          <a:chOff x="0" y="0"/>
          <a:chExt cx="0" cy="0"/>
        </a:xfrm>
      </p:grpSpPr>
      <p:sp>
        <p:nvSpPr>
          <p:cNvPr id="1049400" name="标题 1"/>
          <p:cNvSpPr>
            <a:spLocks noGrp="1"/>
          </p:cNvSpPr>
          <p:nvPr>
            <p:ph type="title"/>
          </p:nvPr>
        </p:nvSpPr>
        <p:spPr/>
        <p:txBody>
          <a:bodyPr/>
          <a:p>
            <a:r>
              <a:rPr lang="zh-CN" altLang="en-US" smtClean="0"/>
              <a:t>单击此处编辑母版标题样式</a:t>
            </a:r>
            <a:endParaRPr lang="zh-CN" altLang="en-US"/>
          </a:p>
        </p:txBody>
      </p:sp>
      <p:sp>
        <p:nvSpPr>
          <p:cNvPr id="1049401" name="日期占位符 2"/>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02" name="页脚占位符 3"/>
          <p:cNvSpPr>
            <a:spLocks noGrp="1"/>
          </p:cNvSpPr>
          <p:nvPr>
            <p:ph type="ftr" sz="quarter" idx="11"/>
          </p:nvPr>
        </p:nvSpPr>
        <p:spPr/>
        <p:txBody>
          <a:bodyPr/>
          <a:p>
            <a:endParaRPr lang="zh-CN" altLang="en-US"/>
          </a:p>
        </p:txBody>
      </p:sp>
      <p:sp>
        <p:nvSpPr>
          <p:cNvPr id="1049403" name="灯片编号占位符 4"/>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46" name=""/>
        <p:cNvGrpSpPr/>
        <p:nvPr/>
      </p:nvGrpSpPr>
      <p:grpSpPr>
        <a:xfrm>
          <a:off x="0" y="0"/>
          <a:ext cx="0" cy="0"/>
          <a:chOff x="0" y="0"/>
          <a:chExt cx="0" cy="0"/>
        </a:xfrm>
      </p:grpSpPr>
      <p:sp>
        <p:nvSpPr>
          <p:cNvPr id="1048581" name="日期占位符 1"/>
          <p:cNvSpPr>
            <a:spLocks noGrp="1"/>
          </p:cNvSpPr>
          <p:nvPr>
            <p:ph type="dt" sz="half" idx="10"/>
          </p:nvPr>
        </p:nvSpPr>
        <p:spPr/>
        <p:txBody>
          <a:bodyPr/>
          <a:p>
            <a:fld id="{421E9E4D-0BE1-4AAA-A57B-DA425863F4AF}" type="datetimeFigureOut">
              <a:rPr lang="zh-CN" altLang="en-US" smtClean="0"/>
            </a:fld>
            <a:endParaRPr lang="zh-CN" altLang="en-US"/>
          </a:p>
        </p:txBody>
      </p:sp>
      <p:sp>
        <p:nvSpPr>
          <p:cNvPr id="1048582" name="页脚占位符 2"/>
          <p:cNvSpPr>
            <a:spLocks noGrp="1"/>
          </p:cNvSpPr>
          <p:nvPr>
            <p:ph type="ftr" sz="quarter" idx="11"/>
          </p:nvPr>
        </p:nvSpPr>
        <p:spPr/>
        <p:txBody>
          <a:bodyPr/>
          <a:p>
            <a:endParaRPr lang="zh-CN" altLang="en-US"/>
          </a:p>
        </p:txBody>
      </p:sp>
      <p:sp>
        <p:nvSpPr>
          <p:cNvPr id="1048583" name="灯片编号占位符 3"/>
          <p:cNvSpPr>
            <a:spLocks noGrp="1"/>
          </p:cNvSpPr>
          <p:nvPr>
            <p:ph type="sldNum" sz="quarter" idx="12"/>
          </p:nvPr>
        </p:nvSpPr>
        <p:spPr/>
        <p:txBody>
          <a:bodyPr/>
          <a:p>
            <a:fld id="{E1BEBC7A-FD02-486B-81B5-A845787C689C}" type="slidenum">
              <a:rPr lang="zh-CN" altLang="en-US" smtClean="0"/>
            </a:fld>
            <a:endParaRPr lang="zh-CN" altLang="en-US"/>
          </a:p>
        </p:txBody>
      </p:sp>
      <p:pic>
        <p:nvPicPr>
          <p:cNvPr id="2097152" name="Picture 3" descr="E:\PPT素材\网点02.png"/>
          <p:cNvPicPr>
            <a:picLocks noChangeAspect="1" noChangeArrowheads="1"/>
          </p:cNvPicPr>
          <p:nvPr userDrawn="1"/>
        </p:nvPicPr>
        <p:blipFill rotWithShape="1">
          <a:blip r:embed="rId2" cstate="print"/>
          <a:srcRect/>
          <a:stretch>
            <a:fillRect/>
          </a:stretch>
        </p:blipFill>
        <p:spPr bwMode="auto">
          <a:xfrm flipH="1">
            <a:off x="7188246" y="3792442"/>
            <a:ext cx="1955751" cy="1365811"/>
          </a:xfrm>
          <a:prstGeom prst="rect">
            <a:avLst/>
          </a:prstGeom>
          <a:noFill/>
        </p:spPr>
      </p:pic>
      <p:pic>
        <p:nvPicPr>
          <p:cNvPr id="2097153" name="Picture 2" descr="E:\PPT素材\网点03.png"/>
          <p:cNvPicPr>
            <a:picLocks noChangeAspect="1" noChangeArrowheads="1"/>
          </p:cNvPicPr>
          <p:nvPr userDrawn="1"/>
        </p:nvPicPr>
        <p:blipFill>
          <a:blip r:embed="rId3" cstate="print">
            <a:duotone>
              <a:schemeClr val="accent5">
                <a:shade val="45000"/>
                <a:satMod val="135000"/>
              </a:schemeClr>
              <a:prstClr val="white"/>
            </a:duotone>
          </a:blip>
          <a:srcRect/>
          <a:stretch>
            <a:fillRect/>
          </a:stretch>
        </p:blipFill>
        <p:spPr bwMode="auto">
          <a:xfrm flipV="1">
            <a:off x="0" y="-2173"/>
            <a:ext cx="1941160" cy="134749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97153"/>
                                        </p:tgtEl>
                                        <p:attrNameLst>
                                          <p:attrName>style.visibility</p:attrName>
                                        </p:attrNameLst>
                                      </p:cBhvr>
                                      <p:to>
                                        <p:strVal val="visible"/>
                                      </p:to>
                                    </p:set>
                                    <p:animEffect transition="in" filter="fade">
                                      <p:cBhvr>
                                        <p:cTn id="7" dur="1000"/>
                                        <p:tgtEl>
                                          <p:spTgt spid="2097153"/>
                                        </p:tgtEl>
                                      </p:cBhvr>
                                    </p:animEffect>
                                    <p:anim calcmode="lin" valueType="num">
                                      <p:cBhvr>
                                        <p:cTn id="8" dur="1000" fill="hold"/>
                                        <p:tgtEl>
                                          <p:spTgt spid="2097153"/>
                                        </p:tgtEl>
                                        <p:attrNameLst>
                                          <p:attrName>ppt_x</p:attrName>
                                        </p:attrNameLst>
                                      </p:cBhvr>
                                      <p:tavLst>
                                        <p:tav tm="0">
                                          <p:val>
                                            <p:strVal val="#ppt_x"/>
                                          </p:val>
                                        </p:tav>
                                        <p:tav tm="100000">
                                          <p:val>
                                            <p:strVal val="#ppt_x"/>
                                          </p:val>
                                        </p:tav>
                                      </p:tavLst>
                                    </p:anim>
                                    <p:anim calcmode="lin" valueType="num">
                                      <p:cBhvr>
                                        <p:cTn id="9" dur="1000" fill="hold"/>
                                        <p:tgtEl>
                                          <p:spTgt spid="20971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97152"/>
                                        </p:tgtEl>
                                        <p:attrNameLst>
                                          <p:attrName>style.visibility</p:attrName>
                                        </p:attrNameLst>
                                      </p:cBhvr>
                                      <p:to>
                                        <p:strVal val="visible"/>
                                      </p:to>
                                    </p:set>
                                    <p:animEffect transition="in" filter="fade">
                                      <p:cBhvr>
                                        <p:cTn id="12" dur="1000"/>
                                        <p:tgtEl>
                                          <p:spTgt spid="2097152"/>
                                        </p:tgtEl>
                                      </p:cBhvr>
                                    </p:animEffect>
                                    <p:anim calcmode="lin" valueType="num">
                                      <p:cBhvr>
                                        <p:cTn id="13" dur="1000" fill="hold"/>
                                        <p:tgtEl>
                                          <p:spTgt spid="2097152"/>
                                        </p:tgtEl>
                                        <p:attrNameLst>
                                          <p:attrName>ppt_x</p:attrName>
                                        </p:attrNameLst>
                                      </p:cBhvr>
                                      <p:tavLst>
                                        <p:tav tm="0">
                                          <p:val>
                                            <p:strVal val="#ppt_x"/>
                                          </p:val>
                                        </p:tav>
                                        <p:tav tm="100000">
                                          <p:val>
                                            <p:strVal val="#ppt_x"/>
                                          </p:val>
                                        </p:tav>
                                      </p:tavLst>
                                    </p:anim>
                                    <p:anim calcmode="lin" valueType="num">
                                      <p:cBhvr>
                                        <p:cTn id="14" dur="1000" fill="hold"/>
                                        <p:tgtEl>
                                          <p:spTgt spid="2097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316" name=""/>
        <p:cNvGrpSpPr/>
        <p:nvPr/>
      </p:nvGrpSpPr>
      <p:grpSpPr>
        <a:xfrm>
          <a:off x="0" y="0"/>
          <a:ext cx="0" cy="0"/>
          <a:chOff x="0" y="0"/>
          <a:chExt cx="0" cy="0"/>
        </a:xfrm>
      </p:grpSpPr>
      <p:sp>
        <p:nvSpPr>
          <p:cNvPr id="1049446"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1049447"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48"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9449" name="日期占位符 4"/>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50" name="页脚占位符 5"/>
          <p:cNvSpPr>
            <a:spLocks noGrp="1"/>
          </p:cNvSpPr>
          <p:nvPr>
            <p:ph type="ftr" sz="quarter" idx="11"/>
          </p:nvPr>
        </p:nvSpPr>
        <p:spPr/>
        <p:txBody>
          <a:bodyPr/>
          <a:p>
            <a:endParaRPr lang="zh-CN" altLang="en-US"/>
          </a:p>
        </p:txBody>
      </p:sp>
      <p:sp>
        <p:nvSpPr>
          <p:cNvPr id="1049451" name="灯片编号占位符 6"/>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307" name=""/>
        <p:cNvGrpSpPr/>
        <p:nvPr/>
      </p:nvGrpSpPr>
      <p:grpSpPr>
        <a:xfrm>
          <a:off x="0" y="0"/>
          <a:ext cx="0" cy="0"/>
          <a:chOff x="0" y="0"/>
          <a:chExt cx="0" cy="0"/>
        </a:xfrm>
      </p:grpSpPr>
      <p:sp>
        <p:nvSpPr>
          <p:cNvPr id="1049409"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1049410"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9411"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9412" name="日期占位符 4"/>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13" name="页脚占位符 5"/>
          <p:cNvSpPr>
            <a:spLocks noGrp="1"/>
          </p:cNvSpPr>
          <p:nvPr>
            <p:ph type="ftr" sz="quarter" idx="11"/>
          </p:nvPr>
        </p:nvSpPr>
        <p:spPr/>
        <p:txBody>
          <a:bodyPr/>
          <a:p>
            <a:endParaRPr lang="zh-CN" altLang="en-US"/>
          </a:p>
        </p:txBody>
      </p:sp>
      <p:sp>
        <p:nvSpPr>
          <p:cNvPr id="1049414" name="灯片编号占位符 6"/>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24" name=""/>
        <p:cNvGrpSpPr/>
        <p:nvPr/>
      </p:nvGrpSpPr>
      <p:grpSpPr>
        <a:xfrm>
          <a:off x="0" y="0"/>
          <a:ext cx="0" cy="0"/>
          <a:chOff x="0" y="0"/>
          <a:chExt cx="0" cy="0"/>
        </a:xfrm>
      </p:grpSpPr>
      <p:sp>
        <p:nvSpPr>
          <p:cNvPr id="1048576"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p>
            <a:r>
              <a:rPr lang="zh-CN" altLang="en-US" smtClean="0"/>
              <a:t>单击此处编辑母版标题样式</a:t>
            </a:r>
            <a:endParaRPr lang="zh-CN" altLang="en-US"/>
          </a:p>
        </p:txBody>
      </p:sp>
      <p:sp>
        <p:nvSpPr>
          <p:cNvPr id="1048577"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78"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21E9E4D-0BE1-4AAA-A57B-DA425863F4AF}" type="datetimeFigureOut">
              <a:rPr lang="zh-CN" altLang="en-US" smtClean="0"/>
            </a:fld>
            <a:endParaRPr lang="zh-CN" altLang="en-US"/>
          </a:p>
        </p:txBody>
      </p:sp>
      <p:sp>
        <p:nvSpPr>
          <p:cNvPr id="1048579"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BEBC7A-FD02-486B-81B5-A845787C689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4" Type="http://schemas.openxmlformats.org/officeDocument/2006/relationships/notesSlide" Target="../notesSlides/notesSlide97.xml"/><Relationship Id="rId3" Type="http://schemas.openxmlformats.org/officeDocument/2006/relationships/slideLayout" Target="../slideLayouts/slideLayout16.xml"/><Relationship Id="rId2" Type="http://schemas.openxmlformats.org/officeDocument/2006/relationships/image" Target="../media/image11.png"/><Relationship Id="rId1" Type="http://schemas.openxmlformats.org/officeDocument/2006/relationships/image" Target="../media/image10.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6" Type="http://schemas.openxmlformats.org/officeDocument/2006/relationships/notesSlide" Target="../notesSlides/notesSlide105.xml"/><Relationship Id="rId5" Type="http://schemas.openxmlformats.org/officeDocument/2006/relationships/slideLayout" Target="../slideLayouts/slideLayout7.xml"/><Relationship Id="rId4" Type="http://schemas.openxmlformats.org/officeDocument/2006/relationships/hyperlink" Target="https://kdocs.cn/l/cdZZ2PVvHVj5" TargetMode="External"/><Relationship Id="rId3" Type="http://schemas.openxmlformats.org/officeDocument/2006/relationships/hyperlink" Target="https://kdocs.cn/l/caYv0KNdlahY" TargetMode="External"/><Relationship Id="rId2" Type="http://schemas.openxmlformats.org/officeDocument/2006/relationships/hyperlink" Target="https://kdocs.cn/l/cfh7XxYMkb2C" TargetMode="External"/><Relationship Id="rId1" Type="http://schemas.openxmlformats.org/officeDocument/2006/relationships/hyperlink" Target="https://kdocs.cn/l/crYv3sjrpWMn" TargetMode="Externa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85.png"/><Relationship Id="rId7" Type="http://schemas.openxmlformats.org/officeDocument/2006/relationships/customXml" Target="../ink/ink2.xml"/><Relationship Id="rId6" Type="http://schemas.openxmlformats.org/officeDocument/2006/relationships/image" Target="../media/image84.png"/><Relationship Id="rId5" Type="http://schemas.openxmlformats.org/officeDocument/2006/relationships/customXml" Target="../ink/ink1.xml"/><Relationship Id="rId4" Type="http://schemas.openxmlformats.org/officeDocument/2006/relationships/image" Target="../media/image83.wmf"/><Relationship Id="rId3" Type="http://schemas.openxmlformats.org/officeDocument/2006/relationships/oleObject" Target="../embeddings/oleObject58.bin"/><Relationship Id="rId2" Type="http://schemas.openxmlformats.org/officeDocument/2006/relationships/image" Target="../media/image82.wmf"/><Relationship Id="rId11" Type="http://schemas.openxmlformats.org/officeDocument/2006/relationships/notesSlide" Target="../notesSlides/notesSlide107.xml"/><Relationship Id="rId10" Type="http://schemas.openxmlformats.org/officeDocument/2006/relationships/vmlDrawing" Target="../drawings/vmlDrawing23.vml"/><Relationship Id="rId1" Type="http://schemas.openxmlformats.org/officeDocument/2006/relationships/oleObject" Target="../embeddings/oleObject57.bin"/></Relationships>
</file>

<file path=ppt/slides/_rels/slide113.xml.rels><?xml version="1.0" encoding="UTF-8" standalone="yes"?>
<Relationships xmlns="http://schemas.openxmlformats.org/package/2006/relationships"><Relationship Id="rId9" Type="http://schemas.openxmlformats.org/officeDocument/2006/relationships/customXml" Target="../ink/ink5.xml"/><Relationship Id="rId8" Type="http://schemas.openxmlformats.org/officeDocument/2006/relationships/image" Target="../media/image89.png"/><Relationship Id="rId7" Type="http://schemas.openxmlformats.org/officeDocument/2006/relationships/customXml" Target="../ink/ink4.xml"/><Relationship Id="rId6" Type="http://schemas.openxmlformats.org/officeDocument/2006/relationships/image" Target="../media/image88.png"/><Relationship Id="rId5" Type="http://schemas.openxmlformats.org/officeDocument/2006/relationships/customXml" Target="../ink/ink3.xml"/><Relationship Id="rId4" Type="http://schemas.openxmlformats.org/officeDocument/2006/relationships/image" Target="../media/image87.wmf"/><Relationship Id="rId33" Type="http://schemas.openxmlformats.org/officeDocument/2006/relationships/notesSlide" Target="../notesSlides/notesSlide108.xml"/><Relationship Id="rId32" Type="http://schemas.openxmlformats.org/officeDocument/2006/relationships/vmlDrawing" Target="../drawings/vmlDrawing24.vml"/><Relationship Id="rId31" Type="http://schemas.openxmlformats.org/officeDocument/2006/relationships/slideLayout" Target="../slideLayouts/slideLayout7.xml"/><Relationship Id="rId30" Type="http://schemas.openxmlformats.org/officeDocument/2006/relationships/image" Target="../media/image100.png"/><Relationship Id="rId3" Type="http://schemas.openxmlformats.org/officeDocument/2006/relationships/oleObject" Target="../embeddings/oleObject60.bin"/><Relationship Id="rId29" Type="http://schemas.openxmlformats.org/officeDocument/2006/relationships/customXml" Target="../ink/ink15.xml"/><Relationship Id="rId28" Type="http://schemas.openxmlformats.org/officeDocument/2006/relationships/image" Target="../media/image99.png"/><Relationship Id="rId27" Type="http://schemas.openxmlformats.org/officeDocument/2006/relationships/customXml" Target="../ink/ink14.xml"/><Relationship Id="rId26" Type="http://schemas.openxmlformats.org/officeDocument/2006/relationships/image" Target="../media/image98.png"/><Relationship Id="rId25" Type="http://schemas.openxmlformats.org/officeDocument/2006/relationships/customXml" Target="../ink/ink13.xml"/><Relationship Id="rId24" Type="http://schemas.openxmlformats.org/officeDocument/2006/relationships/image" Target="../media/image97.png"/><Relationship Id="rId23" Type="http://schemas.openxmlformats.org/officeDocument/2006/relationships/customXml" Target="../ink/ink12.xml"/><Relationship Id="rId22" Type="http://schemas.openxmlformats.org/officeDocument/2006/relationships/image" Target="../media/image96.png"/><Relationship Id="rId21" Type="http://schemas.openxmlformats.org/officeDocument/2006/relationships/customXml" Target="../ink/ink11.xml"/><Relationship Id="rId20" Type="http://schemas.openxmlformats.org/officeDocument/2006/relationships/image" Target="../media/image95.png"/><Relationship Id="rId2" Type="http://schemas.openxmlformats.org/officeDocument/2006/relationships/image" Target="../media/image86.wmf"/><Relationship Id="rId19" Type="http://schemas.openxmlformats.org/officeDocument/2006/relationships/customXml" Target="../ink/ink10.xml"/><Relationship Id="rId18" Type="http://schemas.openxmlformats.org/officeDocument/2006/relationships/image" Target="../media/image94.png"/><Relationship Id="rId17" Type="http://schemas.openxmlformats.org/officeDocument/2006/relationships/customXml" Target="../ink/ink9.xml"/><Relationship Id="rId16" Type="http://schemas.openxmlformats.org/officeDocument/2006/relationships/image" Target="../media/image93.png"/><Relationship Id="rId15" Type="http://schemas.openxmlformats.org/officeDocument/2006/relationships/customXml" Target="../ink/ink8.xml"/><Relationship Id="rId14" Type="http://schemas.openxmlformats.org/officeDocument/2006/relationships/image" Target="../media/image92.png"/><Relationship Id="rId13" Type="http://schemas.openxmlformats.org/officeDocument/2006/relationships/customXml" Target="../ink/ink7.xml"/><Relationship Id="rId12" Type="http://schemas.openxmlformats.org/officeDocument/2006/relationships/image" Target="../media/image91.png"/><Relationship Id="rId11" Type="http://schemas.openxmlformats.org/officeDocument/2006/relationships/customXml" Target="../ink/ink6.xml"/><Relationship Id="rId10" Type="http://schemas.openxmlformats.org/officeDocument/2006/relationships/image" Target="../media/image90.png"/><Relationship Id="rId1" Type="http://schemas.openxmlformats.org/officeDocument/2006/relationships/oleObject" Target="../embeddings/oleObject59.bin"/></Relationships>
</file>

<file path=ppt/slides/_rels/slide114.xml.rels><?xml version="1.0" encoding="UTF-8" standalone="yes"?>
<Relationships xmlns="http://schemas.openxmlformats.org/package/2006/relationships"><Relationship Id="rId5" Type="http://schemas.openxmlformats.org/officeDocument/2006/relationships/notesSlide" Target="../notesSlides/notesSlide109.xml"/><Relationship Id="rId4" Type="http://schemas.openxmlformats.org/officeDocument/2006/relationships/vmlDrawing" Target="../drawings/vmlDrawing25.vml"/><Relationship Id="rId3" Type="http://schemas.openxmlformats.org/officeDocument/2006/relationships/slideLayout" Target="../slideLayouts/slideLayout7.xml"/><Relationship Id="rId2" Type="http://schemas.openxmlformats.org/officeDocument/2006/relationships/image" Target="../media/image101.wmf"/><Relationship Id="rId1" Type="http://schemas.openxmlformats.org/officeDocument/2006/relationships/oleObject" Target="../embeddings/oleObject61.bin"/></Relationships>
</file>

<file path=ppt/slides/_rels/slide115.xml.rels><?xml version="1.0" encoding="UTF-8" standalone="yes"?>
<Relationships xmlns="http://schemas.openxmlformats.org/package/2006/relationships"><Relationship Id="rId5" Type="http://schemas.openxmlformats.org/officeDocument/2006/relationships/notesSlide" Target="../notesSlides/notesSlide110.xml"/><Relationship Id="rId4" Type="http://schemas.openxmlformats.org/officeDocument/2006/relationships/vmlDrawing" Target="../drawings/vmlDrawing26.vml"/><Relationship Id="rId3" Type="http://schemas.openxmlformats.org/officeDocument/2006/relationships/slideLayout" Target="../slideLayouts/slideLayout7.xml"/><Relationship Id="rId2" Type="http://schemas.openxmlformats.org/officeDocument/2006/relationships/image" Target="../media/image102.wmf"/><Relationship Id="rId1" Type="http://schemas.openxmlformats.org/officeDocument/2006/relationships/oleObject" Target="../embeddings/oleObject62.bin"/></Relationships>
</file>

<file path=ppt/slides/_rels/slide116.xml.rels><?xml version="1.0" encoding="UTF-8" standalone="yes"?>
<Relationships xmlns="http://schemas.openxmlformats.org/package/2006/relationships"><Relationship Id="rId7" Type="http://schemas.openxmlformats.org/officeDocument/2006/relationships/notesSlide" Target="../notesSlides/notesSlide111.xml"/><Relationship Id="rId6" Type="http://schemas.openxmlformats.org/officeDocument/2006/relationships/vmlDrawing" Target="../drawings/vmlDrawing27.vml"/><Relationship Id="rId5" Type="http://schemas.openxmlformats.org/officeDocument/2006/relationships/slideLayout" Target="../slideLayouts/slideLayout7.xml"/><Relationship Id="rId4" Type="http://schemas.openxmlformats.org/officeDocument/2006/relationships/image" Target="../media/image104.wmf"/><Relationship Id="rId3" Type="http://schemas.openxmlformats.org/officeDocument/2006/relationships/oleObject" Target="../embeddings/oleObject64.bin"/><Relationship Id="rId2" Type="http://schemas.openxmlformats.org/officeDocument/2006/relationships/image" Target="../media/image103.wmf"/><Relationship Id="rId1" Type="http://schemas.openxmlformats.org/officeDocument/2006/relationships/oleObject" Target="../embeddings/oleObject63.bin"/></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9" Type="http://schemas.openxmlformats.org/officeDocument/2006/relationships/customXml" Target="../ink/ink18.xml"/><Relationship Id="rId8" Type="http://schemas.openxmlformats.org/officeDocument/2006/relationships/image" Target="../media/image108.png"/><Relationship Id="rId7" Type="http://schemas.openxmlformats.org/officeDocument/2006/relationships/customXml" Target="../ink/ink17.xml"/><Relationship Id="rId6" Type="http://schemas.openxmlformats.org/officeDocument/2006/relationships/image" Target="../media/image107.png"/><Relationship Id="rId5" Type="http://schemas.openxmlformats.org/officeDocument/2006/relationships/customXml" Target="../ink/ink16.xml"/><Relationship Id="rId4" Type="http://schemas.openxmlformats.org/officeDocument/2006/relationships/image" Target="../media/image106.wmf"/><Relationship Id="rId3" Type="http://schemas.openxmlformats.org/officeDocument/2006/relationships/oleObject" Target="../embeddings/oleObject66.bin"/><Relationship Id="rId21" Type="http://schemas.openxmlformats.org/officeDocument/2006/relationships/notesSlide" Target="../notesSlides/notesSlide113.xml"/><Relationship Id="rId20" Type="http://schemas.openxmlformats.org/officeDocument/2006/relationships/vmlDrawing" Target="../drawings/vmlDrawing28.vml"/><Relationship Id="rId2" Type="http://schemas.openxmlformats.org/officeDocument/2006/relationships/image" Target="../media/image105.wmf"/><Relationship Id="rId19" Type="http://schemas.openxmlformats.org/officeDocument/2006/relationships/slideLayout" Target="../slideLayouts/slideLayout7.xml"/><Relationship Id="rId18" Type="http://schemas.openxmlformats.org/officeDocument/2006/relationships/image" Target="../media/image113.png"/><Relationship Id="rId17" Type="http://schemas.openxmlformats.org/officeDocument/2006/relationships/customXml" Target="../ink/ink22.xml"/><Relationship Id="rId16" Type="http://schemas.openxmlformats.org/officeDocument/2006/relationships/image" Target="../media/image112.png"/><Relationship Id="rId15" Type="http://schemas.openxmlformats.org/officeDocument/2006/relationships/customXml" Target="../ink/ink21.xml"/><Relationship Id="rId14" Type="http://schemas.openxmlformats.org/officeDocument/2006/relationships/image" Target="../media/image111.png"/><Relationship Id="rId13" Type="http://schemas.openxmlformats.org/officeDocument/2006/relationships/customXml" Target="../ink/ink20.xml"/><Relationship Id="rId12" Type="http://schemas.openxmlformats.org/officeDocument/2006/relationships/image" Target="../media/image110.png"/><Relationship Id="rId11" Type="http://schemas.openxmlformats.org/officeDocument/2006/relationships/customXml" Target="../ink/ink19.xml"/><Relationship Id="rId10" Type="http://schemas.openxmlformats.org/officeDocument/2006/relationships/image" Target="../media/image109.png"/><Relationship Id="rId1" Type="http://schemas.openxmlformats.org/officeDocument/2006/relationships/oleObject" Target="../embeddings/oleObject65.bin"/></Relationships>
</file>

<file path=ppt/slides/_rels/slide119.xml.rels><?xml version="1.0" encoding="UTF-8" standalone="yes"?>
<Relationships xmlns="http://schemas.openxmlformats.org/package/2006/relationships"><Relationship Id="rId9" Type="http://schemas.openxmlformats.org/officeDocument/2006/relationships/image" Target="../media/image118.png"/><Relationship Id="rId8" Type="http://schemas.openxmlformats.org/officeDocument/2006/relationships/customXml" Target="../ink/ink24.xml"/><Relationship Id="rId7" Type="http://schemas.openxmlformats.org/officeDocument/2006/relationships/image" Target="../media/image117.png"/><Relationship Id="rId6" Type="http://schemas.openxmlformats.org/officeDocument/2006/relationships/customXml" Target="../ink/ink23.xml"/><Relationship Id="rId5" Type="http://schemas.openxmlformats.org/officeDocument/2006/relationships/image" Target="../media/image116.png"/><Relationship Id="rId4" Type="http://schemas.openxmlformats.org/officeDocument/2006/relationships/image" Target="../media/image115.wmf"/><Relationship Id="rId3" Type="http://schemas.openxmlformats.org/officeDocument/2006/relationships/oleObject" Target="../embeddings/oleObject68.bin"/><Relationship Id="rId2" Type="http://schemas.openxmlformats.org/officeDocument/2006/relationships/image" Target="../media/image114.wmf"/><Relationship Id="rId16" Type="http://schemas.openxmlformats.org/officeDocument/2006/relationships/notesSlide" Target="../notesSlides/notesSlide114.xml"/><Relationship Id="rId15" Type="http://schemas.openxmlformats.org/officeDocument/2006/relationships/vmlDrawing" Target="../drawings/vmlDrawing29.vml"/><Relationship Id="rId14" Type="http://schemas.openxmlformats.org/officeDocument/2006/relationships/slideLayout" Target="../slideLayouts/slideLayout7.xml"/><Relationship Id="rId13" Type="http://schemas.openxmlformats.org/officeDocument/2006/relationships/customXml" Target="../ink/ink27.xml"/><Relationship Id="rId12" Type="http://schemas.openxmlformats.org/officeDocument/2006/relationships/customXml" Target="../ink/ink26.xml"/><Relationship Id="rId11" Type="http://schemas.openxmlformats.org/officeDocument/2006/relationships/image" Target="../media/image109.png"/><Relationship Id="rId10" Type="http://schemas.openxmlformats.org/officeDocument/2006/relationships/customXml" Target="../ink/ink25.xml"/><Relationship Id="rId1" Type="http://schemas.openxmlformats.org/officeDocument/2006/relationships/oleObject" Target="../embeddings/oleObject67.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9" Type="http://schemas.openxmlformats.org/officeDocument/2006/relationships/notesSlide" Target="../notesSlides/notesSlide115.xml"/><Relationship Id="rId8" Type="http://schemas.openxmlformats.org/officeDocument/2006/relationships/vmlDrawing" Target="../drawings/vmlDrawing30.vml"/><Relationship Id="rId7"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customXml" Target="../ink/ink29.xml"/><Relationship Id="rId4" Type="http://schemas.openxmlformats.org/officeDocument/2006/relationships/image" Target="../media/image120.png"/><Relationship Id="rId3" Type="http://schemas.openxmlformats.org/officeDocument/2006/relationships/customXml" Target="../ink/ink28.xml"/><Relationship Id="rId2" Type="http://schemas.openxmlformats.org/officeDocument/2006/relationships/image" Target="../media/image119.wmf"/><Relationship Id="rId1" Type="http://schemas.openxmlformats.org/officeDocument/2006/relationships/oleObject" Target="../embeddings/oleObject69.bin"/></Relationships>
</file>

<file path=ppt/slides/_rels/slide121.xml.rels><?xml version="1.0" encoding="UTF-8" standalone="yes"?>
<Relationships xmlns="http://schemas.openxmlformats.org/package/2006/relationships"><Relationship Id="rId5" Type="http://schemas.openxmlformats.org/officeDocument/2006/relationships/notesSlide" Target="../notesSlides/notesSlide116.xml"/><Relationship Id="rId4" Type="http://schemas.openxmlformats.org/officeDocument/2006/relationships/vmlDrawing" Target="../drawings/vmlDrawing31.vml"/><Relationship Id="rId3" Type="http://schemas.openxmlformats.org/officeDocument/2006/relationships/slideLayout" Target="../slideLayouts/slideLayout7.xml"/><Relationship Id="rId2" Type="http://schemas.openxmlformats.org/officeDocument/2006/relationships/image" Target="../media/image122.wmf"/><Relationship Id="rId1" Type="http://schemas.openxmlformats.org/officeDocument/2006/relationships/oleObject" Target="../embeddings/oleObject70.bin"/></Relationships>
</file>

<file path=ppt/slides/_rels/slide122.xml.rels><?xml version="1.0" encoding="UTF-8" standalone="yes"?>
<Relationships xmlns="http://schemas.openxmlformats.org/package/2006/relationships"><Relationship Id="rId5" Type="http://schemas.openxmlformats.org/officeDocument/2006/relationships/notesSlide" Target="../notesSlides/notesSlide117.xml"/><Relationship Id="rId4" Type="http://schemas.openxmlformats.org/officeDocument/2006/relationships/vmlDrawing" Target="../drawings/vmlDrawing32.vml"/><Relationship Id="rId3" Type="http://schemas.openxmlformats.org/officeDocument/2006/relationships/slideLayout" Target="../slideLayouts/slideLayout7.xml"/><Relationship Id="rId2" Type="http://schemas.openxmlformats.org/officeDocument/2006/relationships/image" Target="../media/image123.wmf"/><Relationship Id="rId1" Type="http://schemas.openxmlformats.org/officeDocument/2006/relationships/oleObject" Target="../embeddings/oleObject71.bin"/></Relationships>
</file>

<file path=ppt/slides/_rels/slide123.xml.rels><?xml version="1.0" encoding="UTF-8" standalone="yes"?>
<Relationships xmlns="http://schemas.openxmlformats.org/package/2006/relationships"><Relationship Id="rId9" Type="http://schemas.openxmlformats.org/officeDocument/2006/relationships/image" Target="../media/image128.png"/><Relationship Id="rId8" Type="http://schemas.openxmlformats.org/officeDocument/2006/relationships/customXml" Target="../ink/ink31.xml"/><Relationship Id="rId7" Type="http://schemas.openxmlformats.org/officeDocument/2006/relationships/image" Target="../media/image127.png"/><Relationship Id="rId6" Type="http://schemas.openxmlformats.org/officeDocument/2006/relationships/customXml" Target="../ink/ink30.xml"/><Relationship Id="rId5" Type="http://schemas.openxmlformats.org/officeDocument/2006/relationships/image" Target="../media/image126.png"/><Relationship Id="rId4" Type="http://schemas.openxmlformats.org/officeDocument/2006/relationships/image" Target="../media/image125.wmf"/><Relationship Id="rId3" Type="http://schemas.openxmlformats.org/officeDocument/2006/relationships/oleObject" Target="../embeddings/oleObject73.bin"/><Relationship Id="rId2" Type="http://schemas.openxmlformats.org/officeDocument/2006/relationships/image" Target="../media/image124.wmf"/><Relationship Id="rId14" Type="http://schemas.openxmlformats.org/officeDocument/2006/relationships/notesSlide" Target="../notesSlides/notesSlide118.xml"/><Relationship Id="rId13" Type="http://schemas.openxmlformats.org/officeDocument/2006/relationships/vmlDrawing" Target="../drawings/vmlDrawing33.vml"/><Relationship Id="rId12" Type="http://schemas.openxmlformats.org/officeDocument/2006/relationships/slideLayout" Target="../slideLayouts/slideLayout7.xml"/><Relationship Id="rId11" Type="http://schemas.openxmlformats.org/officeDocument/2006/relationships/image" Target="../media/image129.png"/><Relationship Id="rId10" Type="http://schemas.openxmlformats.org/officeDocument/2006/relationships/customXml" Target="../ink/ink32.xml"/><Relationship Id="rId1" Type="http://schemas.openxmlformats.org/officeDocument/2006/relationships/oleObject" Target="../embeddings/oleObject72.bin"/></Relationships>
</file>

<file path=ppt/slides/_rels/slide124.xml.rels><?xml version="1.0" encoding="UTF-8" standalone="yes"?>
<Relationships xmlns="http://schemas.openxmlformats.org/package/2006/relationships"><Relationship Id="rId6" Type="http://schemas.openxmlformats.org/officeDocument/2006/relationships/notesSlide" Target="../notesSlides/notesSlide119.xml"/><Relationship Id="rId5" Type="http://schemas.openxmlformats.org/officeDocument/2006/relationships/vmlDrawing" Target="../drawings/vmlDrawing34.vml"/><Relationship Id="rId4" Type="http://schemas.openxmlformats.org/officeDocument/2006/relationships/slideLayout" Target="../slideLayouts/slideLayout7.xml"/><Relationship Id="rId3" Type="http://schemas.openxmlformats.org/officeDocument/2006/relationships/image" Target="../media/image126.png"/><Relationship Id="rId2" Type="http://schemas.openxmlformats.org/officeDocument/2006/relationships/image" Target="../media/image130.wmf"/><Relationship Id="rId1" Type="http://schemas.openxmlformats.org/officeDocument/2006/relationships/oleObject" Target="../embeddings/oleObject74.bin"/></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7.xml"/><Relationship Id="rId1" Type="http://schemas.openxmlformats.org/officeDocument/2006/relationships/image" Target="../media/image131.pn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39.svg"/><Relationship Id="rId7" Type="http://schemas.openxmlformats.org/officeDocument/2006/relationships/image" Target="../media/image138.png"/><Relationship Id="rId6" Type="http://schemas.openxmlformats.org/officeDocument/2006/relationships/image" Target="../media/image137.svg"/><Relationship Id="rId5" Type="http://schemas.openxmlformats.org/officeDocument/2006/relationships/image" Target="../media/image136.png"/><Relationship Id="rId4" Type="http://schemas.openxmlformats.org/officeDocument/2006/relationships/image" Target="../media/image135.svg"/><Relationship Id="rId3" Type="http://schemas.openxmlformats.org/officeDocument/2006/relationships/image" Target="../media/image134.png"/><Relationship Id="rId2" Type="http://schemas.openxmlformats.org/officeDocument/2006/relationships/image" Target="../media/image133.svg"/><Relationship Id="rId10" Type="http://schemas.openxmlformats.org/officeDocument/2006/relationships/notesSlide" Target="../notesSlides/notesSlide128.xml"/><Relationship Id="rId1" Type="http://schemas.openxmlformats.org/officeDocument/2006/relationships/image" Target="../media/image132.png"/></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7" Type="http://schemas.openxmlformats.org/officeDocument/2006/relationships/notesSlide" Target="../notesSlides/notesSlide135.xml"/><Relationship Id="rId6" Type="http://schemas.openxmlformats.org/officeDocument/2006/relationships/slideLayout" Target="../slideLayouts/slideLayout13.xml"/><Relationship Id="rId5" Type="http://schemas.openxmlformats.org/officeDocument/2006/relationships/tags" Target="../tags/tag4.xml"/><Relationship Id="rId4" Type="http://schemas.openxmlformats.org/officeDocument/2006/relationships/image" Target="../media/image140.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hyperlink" Target="https://www.bilibili.com/video/BV14L4y1n7fx/?spm_id_from=333.337.search-card.all.click&amp;vd_source=7108c93e96bdd1537a9e9f22baded5f1"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17.wmf"/><Relationship Id="rId7" Type="http://schemas.openxmlformats.org/officeDocument/2006/relationships/oleObject" Target="../embeddings/oleObject4.bin"/><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image" Target="../media/image15.wmf"/><Relationship Id="rId3" Type="http://schemas.openxmlformats.org/officeDocument/2006/relationships/oleObject" Target="../embeddings/oleObject2.bin"/><Relationship Id="rId2" Type="http://schemas.openxmlformats.org/officeDocument/2006/relationships/image" Target="../media/image14.wmf"/><Relationship Id="rId18" Type="http://schemas.openxmlformats.org/officeDocument/2006/relationships/notesSlide" Target="../notesSlides/notesSlide24.xml"/><Relationship Id="rId17" Type="http://schemas.openxmlformats.org/officeDocument/2006/relationships/vmlDrawing" Target="../drawings/vmlDrawing1.vml"/><Relationship Id="rId16" Type="http://schemas.openxmlformats.org/officeDocument/2006/relationships/slideLayout" Target="../slideLayouts/slideLayout7.xml"/><Relationship Id="rId15" Type="http://schemas.openxmlformats.org/officeDocument/2006/relationships/image" Target="../media/image21.png"/><Relationship Id="rId14" Type="http://schemas.openxmlformats.org/officeDocument/2006/relationships/image" Target="../media/image20.wmf"/><Relationship Id="rId13" Type="http://schemas.openxmlformats.org/officeDocument/2006/relationships/oleObject" Target="../embeddings/oleObject7.bin"/><Relationship Id="rId12" Type="http://schemas.openxmlformats.org/officeDocument/2006/relationships/image" Target="../media/image19.wmf"/><Relationship Id="rId11" Type="http://schemas.openxmlformats.org/officeDocument/2006/relationships/oleObject" Target="../embeddings/oleObject6.bin"/><Relationship Id="rId10" Type="http://schemas.openxmlformats.org/officeDocument/2006/relationships/image" Target="../media/image18.wmf"/><Relationship Id="rId1"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9" Type="http://schemas.openxmlformats.org/officeDocument/2006/relationships/oleObject" Target="../embeddings/oleObject12.bin"/><Relationship Id="rId8" Type="http://schemas.openxmlformats.org/officeDocument/2006/relationships/image" Target="../media/image25.wmf"/><Relationship Id="rId7" Type="http://schemas.openxmlformats.org/officeDocument/2006/relationships/oleObject" Target="../embeddings/oleObject11.bin"/><Relationship Id="rId6" Type="http://schemas.openxmlformats.org/officeDocument/2006/relationships/image" Target="../media/image24.wmf"/><Relationship Id="rId5" Type="http://schemas.openxmlformats.org/officeDocument/2006/relationships/oleObject" Target="../embeddings/oleObject10.bin"/><Relationship Id="rId4" Type="http://schemas.openxmlformats.org/officeDocument/2006/relationships/image" Target="../media/image23.wmf"/><Relationship Id="rId3" Type="http://schemas.openxmlformats.org/officeDocument/2006/relationships/oleObject" Target="../embeddings/oleObject9.bin"/><Relationship Id="rId25" Type="http://schemas.openxmlformats.org/officeDocument/2006/relationships/notesSlide" Target="../notesSlides/notesSlide25.xml"/><Relationship Id="rId24" Type="http://schemas.openxmlformats.org/officeDocument/2006/relationships/vmlDrawing" Target="../drawings/vmlDrawing2.vml"/><Relationship Id="rId23" Type="http://schemas.openxmlformats.org/officeDocument/2006/relationships/slideLayout" Target="../slideLayouts/slideLayout7.xml"/><Relationship Id="rId22" Type="http://schemas.openxmlformats.org/officeDocument/2006/relationships/image" Target="../media/image31.wmf"/><Relationship Id="rId21" Type="http://schemas.openxmlformats.org/officeDocument/2006/relationships/oleObject" Target="../embeddings/oleObject19.bin"/><Relationship Id="rId20" Type="http://schemas.openxmlformats.org/officeDocument/2006/relationships/oleObject" Target="../embeddings/oleObject18.bin"/><Relationship Id="rId2" Type="http://schemas.openxmlformats.org/officeDocument/2006/relationships/image" Target="../media/image22.wmf"/><Relationship Id="rId19" Type="http://schemas.openxmlformats.org/officeDocument/2006/relationships/image" Target="../media/image30.wmf"/><Relationship Id="rId18" Type="http://schemas.openxmlformats.org/officeDocument/2006/relationships/oleObject" Target="../embeddings/oleObject17.bin"/><Relationship Id="rId17" Type="http://schemas.openxmlformats.org/officeDocument/2006/relationships/image" Target="../media/image29.wmf"/><Relationship Id="rId16" Type="http://schemas.openxmlformats.org/officeDocument/2006/relationships/oleObject" Target="../embeddings/oleObject16.bin"/><Relationship Id="rId15" Type="http://schemas.openxmlformats.org/officeDocument/2006/relationships/image" Target="../media/image28.wmf"/><Relationship Id="rId14" Type="http://schemas.openxmlformats.org/officeDocument/2006/relationships/oleObject" Target="../embeddings/oleObject15.bin"/><Relationship Id="rId13" Type="http://schemas.openxmlformats.org/officeDocument/2006/relationships/image" Target="../media/image27.wmf"/><Relationship Id="rId12" Type="http://schemas.openxmlformats.org/officeDocument/2006/relationships/oleObject" Target="../embeddings/oleObject14.bin"/><Relationship Id="rId11" Type="http://schemas.openxmlformats.org/officeDocument/2006/relationships/oleObject" Target="../embeddings/oleObject13.bin"/><Relationship Id="rId10" Type="http://schemas.openxmlformats.org/officeDocument/2006/relationships/image" Target="../media/image26.wmf"/><Relationship Id="rId1"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35.svg"/><Relationship Id="rId7" Type="http://schemas.openxmlformats.org/officeDocument/2006/relationships/image" Target="../media/image34.png"/><Relationship Id="rId6" Type="http://schemas.openxmlformats.org/officeDocument/2006/relationships/image" Target="../media/image33.wmf"/><Relationship Id="rId5" Type="http://schemas.openxmlformats.org/officeDocument/2006/relationships/oleObject" Target="../embeddings/oleObject22.bin"/><Relationship Id="rId4" Type="http://schemas.openxmlformats.org/officeDocument/2006/relationships/image" Target="../media/image32.wmf"/><Relationship Id="rId3" Type="http://schemas.openxmlformats.org/officeDocument/2006/relationships/oleObject" Target="../embeddings/oleObject21.bin"/><Relationship Id="rId2" Type="http://schemas.openxmlformats.org/officeDocument/2006/relationships/image" Target="../media/image22.wmf"/><Relationship Id="rId13" Type="http://schemas.openxmlformats.org/officeDocument/2006/relationships/notesSlide" Target="../notesSlides/notesSlide26.xml"/><Relationship Id="rId12" Type="http://schemas.openxmlformats.org/officeDocument/2006/relationships/vmlDrawing" Target="../drawings/vmlDrawing3.vml"/><Relationship Id="rId11" Type="http://schemas.openxmlformats.org/officeDocument/2006/relationships/slideLayout" Target="../slideLayouts/slideLayout7.xml"/><Relationship Id="rId10" Type="http://schemas.openxmlformats.org/officeDocument/2006/relationships/image" Target="../media/image37.svg"/><Relationship Id="rId1" Type="http://schemas.openxmlformats.org/officeDocument/2006/relationships/oleObject" Target="../embeddings/oleObject20.bin"/></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vmlDrawing" Target="../drawings/vmlDrawing4.vml"/><Relationship Id="rId5" Type="http://schemas.openxmlformats.org/officeDocument/2006/relationships/slideLayout" Target="../slideLayouts/slideLayout7.xml"/><Relationship Id="rId4" Type="http://schemas.openxmlformats.org/officeDocument/2006/relationships/image" Target="../media/image39.wmf"/><Relationship Id="rId3" Type="http://schemas.openxmlformats.org/officeDocument/2006/relationships/oleObject" Target="../embeddings/oleObject24.bin"/><Relationship Id="rId2" Type="http://schemas.openxmlformats.org/officeDocument/2006/relationships/image" Target="../media/image38.wmf"/><Relationship Id="rId1"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9" Type="http://schemas.openxmlformats.org/officeDocument/2006/relationships/oleObject" Target="../embeddings/oleObject29.bin"/><Relationship Id="rId8" Type="http://schemas.openxmlformats.org/officeDocument/2006/relationships/image" Target="../media/image43.wmf"/><Relationship Id="rId7" Type="http://schemas.openxmlformats.org/officeDocument/2006/relationships/oleObject" Target="../embeddings/oleObject28.bin"/><Relationship Id="rId6" Type="http://schemas.openxmlformats.org/officeDocument/2006/relationships/image" Target="../media/image42.wmf"/><Relationship Id="rId5" Type="http://schemas.openxmlformats.org/officeDocument/2006/relationships/oleObject" Target="../embeddings/oleObject27.bin"/><Relationship Id="rId4" Type="http://schemas.openxmlformats.org/officeDocument/2006/relationships/image" Target="../media/image41.wmf"/><Relationship Id="rId3" Type="http://schemas.openxmlformats.org/officeDocument/2006/relationships/oleObject" Target="../embeddings/oleObject26.bin"/><Relationship Id="rId2" Type="http://schemas.openxmlformats.org/officeDocument/2006/relationships/image" Target="../media/image40.wmf"/><Relationship Id="rId15" Type="http://schemas.openxmlformats.org/officeDocument/2006/relationships/notesSlide" Target="../notesSlides/notesSlide28.xml"/><Relationship Id="rId14" Type="http://schemas.openxmlformats.org/officeDocument/2006/relationships/vmlDrawing" Target="../drawings/vmlDrawing5.vml"/><Relationship Id="rId13" Type="http://schemas.openxmlformats.org/officeDocument/2006/relationships/slideLayout" Target="../slideLayouts/slideLayout7.xml"/><Relationship Id="rId12" Type="http://schemas.openxmlformats.org/officeDocument/2006/relationships/image" Target="../media/image38.wmf"/><Relationship Id="rId11" Type="http://schemas.openxmlformats.org/officeDocument/2006/relationships/oleObject" Target="../embeddings/oleObject30.bin"/><Relationship Id="rId10" Type="http://schemas.openxmlformats.org/officeDocument/2006/relationships/image" Target="../media/image44.wmf"/><Relationship Id="rId1"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45.wmf"/><Relationship Id="rId1" Type="http://schemas.openxmlformats.org/officeDocument/2006/relationships/oleObject" Target="../embeddings/oleObject31.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46.wmf"/><Relationship Id="rId1" Type="http://schemas.openxmlformats.org/officeDocument/2006/relationships/oleObject" Target="../embeddings/oleObject32.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vmlDrawing" Target="../drawings/vmlDrawing8.vml"/><Relationship Id="rId3" Type="http://schemas.openxmlformats.org/officeDocument/2006/relationships/slideLayout" Target="../slideLayouts/slideLayout7.xml"/><Relationship Id="rId2" Type="http://schemas.openxmlformats.org/officeDocument/2006/relationships/image" Target="../media/image47.wmf"/><Relationship Id="rId1" Type="http://schemas.openxmlformats.org/officeDocument/2006/relationships/oleObject" Target="../embeddings/oleObject33.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vmlDrawing" Target="../drawings/vmlDrawing9.vml"/><Relationship Id="rId3" Type="http://schemas.openxmlformats.org/officeDocument/2006/relationships/slideLayout" Target="../slideLayouts/slideLayout7.xml"/><Relationship Id="rId2" Type="http://schemas.openxmlformats.org/officeDocument/2006/relationships/image" Target="../media/image48.wmf"/><Relationship Id="rId1" Type="http://schemas.openxmlformats.org/officeDocument/2006/relationships/oleObject" Target="../embeddings/oleObject34.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7" Type="http://schemas.openxmlformats.org/officeDocument/2006/relationships/notesSlide" Target="../notesSlides/notesSlide46.xml"/><Relationship Id="rId6" Type="http://schemas.openxmlformats.org/officeDocument/2006/relationships/vmlDrawing" Target="../drawings/vmlDrawing10.vml"/><Relationship Id="rId5" Type="http://schemas.openxmlformats.org/officeDocument/2006/relationships/slideLayout" Target="../slideLayouts/slideLayout7.xml"/><Relationship Id="rId4" Type="http://schemas.openxmlformats.org/officeDocument/2006/relationships/image" Target="../media/image50.wmf"/><Relationship Id="rId3" Type="http://schemas.openxmlformats.org/officeDocument/2006/relationships/oleObject" Target="../embeddings/oleObject36.bin"/><Relationship Id="rId2" Type="http://schemas.openxmlformats.org/officeDocument/2006/relationships/image" Target="../media/image49.wmf"/><Relationship Id="rId1" Type="http://schemas.openxmlformats.org/officeDocument/2006/relationships/oleObject" Target="../embeddings/oleObject35.bin"/></Relationships>
</file>

<file path=ppt/slides/_rels/slide49.xml.rels><?xml version="1.0" encoding="UTF-8" standalone="yes"?>
<Relationships xmlns="http://schemas.openxmlformats.org/package/2006/relationships"><Relationship Id="rId6" Type="http://schemas.openxmlformats.org/officeDocument/2006/relationships/notesSlide" Target="../notesSlides/notesSlide47.xml"/><Relationship Id="rId5" Type="http://schemas.openxmlformats.org/officeDocument/2006/relationships/vmlDrawing" Target="../drawings/vmlDrawing11.vml"/><Relationship Id="rId4" Type="http://schemas.openxmlformats.org/officeDocument/2006/relationships/slideLayout" Target="../slideLayouts/slideLayout7.xml"/><Relationship Id="rId3" Type="http://schemas.openxmlformats.org/officeDocument/2006/relationships/image" Target="../media/image52.png"/><Relationship Id="rId2" Type="http://schemas.openxmlformats.org/officeDocument/2006/relationships/image" Target="../media/image51.wmf"/><Relationship Id="rId1" Type="http://schemas.openxmlformats.org/officeDocument/2006/relationships/oleObject" Target="../embeddings/oleObject37.bin"/></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21442;&#32771;&#36164;&#26009;\&#31532;2&#31456;%20&#21442;&#32771;&#36164;&#26009;\&#35770;&#22823;&#23398;&#21457;&#23637;&#30340;&#19981;&#30830;&#23450;&#24615;.docx" TargetMode="External"/></Relationships>
</file>

<file path=ppt/slides/_rels/slide50.xml.rels><?xml version="1.0" encoding="UTF-8" standalone="yes"?>
<Relationships xmlns="http://schemas.openxmlformats.org/package/2006/relationships"><Relationship Id="rId8" Type="http://schemas.openxmlformats.org/officeDocument/2006/relationships/notesSlide" Target="../notesSlides/notesSlide48.xml"/><Relationship Id="rId7" Type="http://schemas.openxmlformats.org/officeDocument/2006/relationships/vmlDrawing" Target="../drawings/vmlDrawing12.vml"/><Relationship Id="rId6" Type="http://schemas.openxmlformats.org/officeDocument/2006/relationships/slideLayout" Target="../slideLayouts/slideLayout7.xml"/><Relationship Id="rId5" Type="http://schemas.openxmlformats.org/officeDocument/2006/relationships/image" Target="../media/image55.wmf"/><Relationship Id="rId4" Type="http://schemas.openxmlformats.org/officeDocument/2006/relationships/oleObject" Target="../embeddings/oleObject39.bin"/><Relationship Id="rId3" Type="http://schemas.openxmlformats.org/officeDocument/2006/relationships/image" Target="../media/image54.png"/><Relationship Id="rId2" Type="http://schemas.openxmlformats.org/officeDocument/2006/relationships/image" Target="../media/image53.wmf"/><Relationship Id="rId1" Type="http://schemas.openxmlformats.org/officeDocument/2006/relationships/oleObject" Target="../embeddings/oleObject38.bin"/></Relationships>
</file>

<file path=ppt/slides/_rels/slide5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60.wmf"/><Relationship Id="rId7" Type="http://schemas.openxmlformats.org/officeDocument/2006/relationships/oleObject" Target="../embeddings/oleObject42.bin"/><Relationship Id="rId6" Type="http://schemas.openxmlformats.org/officeDocument/2006/relationships/image" Target="../media/image59.wmf"/><Relationship Id="rId5" Type="http://schemas.openxmlformats.org/officeDocument/2006/relationships/oleObject" Target="../embeddings/oleObject41.bin"/><Relationship Id="rId4" Type="http://schemas.openxmlformats.org/officeDocument/2006/relationships/image" Target="../media/image58.png"/><Relationship Id="rId3" Type="http://schemas.openxmlformats.org/officeDocument/2006/relationships/image" Target="../media/image57.png"/><Relationship Id="rId2" Type="http://schemas.openxmlformats.org/officeDocument/2006/relationships/image" Target="../media/image56.wmf"/><Relationship Id="rId11" Type="http://schemas.openxmlformats.org/officeDocument/2006/relationships/notesSlide" Target="../notesSlides/notesSlide49.xml"/><Relationship Id="rId10" Type="http://schemas.openxmlformats.org/officeDocument/2006/relationships/vmlDrawing" Target="../drawings/vmlDrawing13.vml"/><Relationship Id="rId1" Type="http://schemas.openxmlformats.org/officeDocument/2006/relationships/oleObject" Target="../embeddings/oleObject40.bin"/></Relationships>
</file>

<file path=ppt/slides/_rels/slide52.xml.rels><?xml version="1.0" encoding="UTF-8" standalone="yes"?>
<Relationships xmlns="http://schemas.openxmlformats.org/package/2006/relationships"><Relationship Id="rId6" Type="http://schemas.openxmlformats.org/officeDocument/2006/relationships/notesSlide" Target="../notesSlides/notesSlide50.xml"/><Relationship Id="rId5" Type="http://schemas.openxmlformats.org/officeDocument/2006/relationships/vmlDrawing" Target="../drawings/vmlDrawing14.vml"/><Relationship Id="rId4" Type="http://schemas.openxmlformats.org/officeDocument/2006/relationships/slideLayout" Target="../slideLayouts/slideLayout7.xml"/><Relationship Id="rId3" Type="http://schemas.openxmlformats.org/officeDocument/2006/relationships/image" Target="../media/image61.wmf"/><Relationship Id="rId2" Type="http://schemas.openxmlformats.org/officeDocument/2006/relationships/oleObject" Target="../embeddings/oleObject43.bin"/><Relationship Id="rId1" Type="http://schemas.openxmlformats.org/officeDocument/2006/relationships/image" Target="../media/image57.png"/></Relationships>
</file>

<file path=ppt/slides/_rels/slide53.xml.rels><?xml version="1.0" encoding="UTF-8" standalone="yes"?>
<Relationships xmlns="http://schemas.openxmlformats.org/package/2006/relationships"><Relationship Id="rId7" Type="http://schemas.openxmlformats.org/officeDocument/2006/relationships/notesSlide" Target="../notesSlides/notesSlide51.xml"/><Relationship Id="rId6" Type="http://schemas.openxmlformats.org/officeDocument/2006/relationships/vmlDrawing" Target="../drawings/vmlDrawing15.vml"/><Relationship Id="rId5" Type="http://schemas.openxmlformats.org/officeDocument/2006/relationships/slideLayout" Target="../slideLayouts/slideLayout7.xml"/><Relationship Id="rId4" Type="http://schemas.openxmlformats.org/officeDocument/2006/relationships/image" Target="../media/image63.wmf"/><Relationship Id="rId3" Type="http://schemas.openxmlformats.org/officeDocument/2006/relationships/oleObject" Target="../embeddings/oleObject45.bin"/><Relationship Id="rId2" Type="http://schemas.openxmlformats.org/officeDocument/2006/relationships/image" Target="../media/image62.wmf"/><Relationship Id="rId1" Type="http://schemas.openxmlformats.org/officeDocument/2006/relationships/oleObject" Target="../embeddings/oleObject44.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5" Type="http://schemas.openxmlformats.org/officeDocument/2006/relationships/notesSlide" Target="../notesSlides/notesSlide53.xml"/><Relationship Id="rId4" Type="http://schemas.openxmlformats.org/officeDocument/2006/relationships/vmlDrawing" Target="../drawings/vmlDrawing16.vml"/><Relationship Id="rId3" Type="http://schemas.openxmlformats.org/officeDocument/2006/relationships/slideLayout" Target="../slideLayouts/slideLayout7.xml"/><Relationship Id="rId2" Type="http://schemas.openxmlformats.org/officeDocument/2006/relationships/image" Target="../media/image64.wmf"/><Relationship Id="rId1" Type="http://schemas.openxmlformats.org/officeDocument/2006/relationships/oleObject" Target="../embeddings/oleObject46.bin"/></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54.xml"/><Relationship Id="rId4" Type="http://schemas.openxmlformats.org/officeDocument/2006/relationships/vmlDrawing" Target="../drawings/vmlDrawing17.vml"/><Relationship Id="rId3" Type="http://schemas.openxmlformats.org/officeDocument/2006/relationships/slideLayout" Target="../slideLayouts/slideLayout7.xml"/><Relationship Id="rId2" Type="http://schemas.openxmlformats.org/officeDocument/2006/relationships/image" Target="../media/image65.wmf"/><Relationship Id="rId1" Type="http://schemas.openxmlformats.org/officeDocument/2006/relationships/oleObject" Target="../embeddings/oleObject47.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7" Type="http://schemas.openxmlformats.org/officeDocument/2006/relationships/notesSlide" Target="../notesSlides/notesSlide56.xml"/><Relationship Id="rId6" Type="http://schemas.openxmlformats.org/officeDocument/2006/relationships/vmlDrawing" Target="../drawings/vmlDrawing18.vml"/><Relationship Id="rId5" Type="http://schemas.openxmlformats.org/officeDocument/2006/relationships/slideLayout" Target="../slideLayouts/slideLayout7.xml"/><Relationship Id="rId4" Type="http://schemas.openxmlformats.org/officeDocument/2006/relationships/image" Target="../media/image67.wmf"/><Relationship Id="rId3" Type="http://schemas.openxmlformats.org/officeDocument/2006/relationships/oleObject" Target="../embeddings/oleObject49.bin"/><Relationship Id="rId2" Type="http://schemas.openxmlformats.org/officeDocument/2006/relationships/image" Target="../media/image66.wmf"/><Relationship Id="rId1" Type="http://schemas.openxmlformats.org/officeDocument/2006/relationships/oleObject" Target="../embeddings/oleObject48.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6.xml"/><Relationship Id="rId2" Type="http://schemas.openxmlformats.org/officeDocument/2006/relationships/image" Target="../media/image11.png"/><Relationship Id="rId1" Type="http://schemas.openxmlformats.org/officeDocument/2006/relationships/image" Target="../media/image10.png"/></Relationships>
</file>

<file path=ppt/slides/_rels/slide60.xml.rels><?xml version="1.0" encoding="UTF-8" standalone="yes"?>
<Relationships xmlns="http://schemas.openxmlformats.org/package/2006/relationships"><Relationship Id="rId7" Type="http://schemas.openxmlformats.org/officeDocument/2006/relationships/notesSlide" Target="../notesSlides/notesSlide58.xml"/><Relationship Id="rId6" Type="http://schemas.openxmlformats.org/officeDocument/2006/relationships/vmlDrawing" Target="../drawings/vmlDrawing19.vml"/><Relationship Id="rId5" Type="http://schemas.openxmlformats.org/officeDocument/2006/relationships/slideLayout" Target="../slideLayouts/slideLayout7.xml"/><Relationship Id="rId4" Type="http://schemas.openxmlformats.org/officeDocument/2006/relationships/image" Target="../media/image69.wmf"/><Relationship Id="rId3" Type="http://schemas.openxmlformats.org/officeDocument/2006/relationships/oleObject" Target="../embeddings/oleObject51.bin"/><Relationship Id="rId2" Type="http://schemas.openxmlformats.org/officeDocument/2006/relationships/image" Target="../media/image68.wmf"/><Relationship Id="rId1" Type="http://schemas.openxmlformats.org/officeDocument/2006/relationships/oleObject" Target="../embeddings/oleObject50.bin"/></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s://kdocs.cn/l/crbbToNdVe4Z" TargetMode="Externa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1.svg"/><Relationship Id="rId1" Type="http://schemas.openxmlformats.org/officeDocument/2006/relationships/image" Target="../media/image7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5" Type="http://schemas.openxmlformats.org/officeDocument/2006/relationships/notesSlide" Target="../notesSlides/notesSlide61.xml"/><Relationship Id="rId4" Type="http://schemas.openxmlformats.org/officeDocument/2006/relationships/slideLayout" Target="../slideLayouts/slideLayout16.xml"/><Relationship Id="rId3" Type="http://schemas.openxmlformats.org/officeDocument/2006/relationships/hyperlink" Target="https://kdocs.cn/l/ca8VCo7I6Csh" TargetMode="External"/><Relationship Id="rId2" Type="http://schemas.openxmlformats.org/officeDocument/2006/relationships/image" Target="../media/image11.png"/><Relationship Id="rId1" Type="http://schemas.openxmlformats.org/officeDocument/2006/relationships/image" Target="../media/image1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7" Type="http://schemas.openxmlformats.org/officeDocument/2006/relationships/notesSlide" Target="../notesSlides/notesSlide63.xml"/><Relationship Id="rId6" Type="http://schemas.openxmlformats.org/officeDocument/2006/relationships/vmlDrawing" Target="../drawings/vmlDrawing20.vml"/><Relationship Id="rId5" Type="http://schemas.openxmlformats.org/officeDocument/2006/relationships/slideLayout" Target="../slideLayouts/slideLayout7.xml"/><Relationship Id="rId4" Type="http://schemas.openxmlformats.org/officeDocument/2006/relationships/image" Target="../media/image73.wmf"/><Relationship Id="rId3" Type="http://schemas.openxmlformats.org/officeDocument/2006/relationships/oleObject" Target="../embeddings/oleObject53.bin"/><Relationship Id="rId2" Type="http://schemas.openxmlformats.org/officeDocument/2006/relationships/image" Target="../media/image72.wmf"/><Relationship Id="rId1" Type="http://schemas.openxmlformats.org/officeDocument/2006/relationships/oleObject" Target="../embeddings/oleObject52.bin"/></Relationships>
</file>

<file path=ppt/slides/_rels/slide68.xml.rels><?xml version="1.0" encoding="UTF-8" standalone="yes"?>
<Relationships xmlns="http://schemas.openxmlformats.org/package/2006/relationships"><Relationship Id="rId5" Type="http://schemas.openxmlformats.org/officeDocument/2006/relationships/notesSlide" Target="../notesSlides/notesSlide64.xml"/><Relationship Id="rId4" Type="http://schemas.openxmlformats.org/officeDocument/2006/relationships/vmlDrawing" Target="../drawings/vmlDrawing21.vml"/><Relationship Id="rId3" Type="http://schemas.openxmlformats.org/officeDocument/2006/relationships/slideLayout" Target="../slideLayouts/slideLayout7.xml"/><Relationship Id="rId2" Type="http://schemas.openxmlformats.org/officeDocument/2006/relationships/image" Target="../media/image74.wmf"/><Relationship Id="rId1" Type="http://schemas.openxmlformats.org/officeDocument/2006/relationships/oleObject" Target="../embeddings/oleObject54.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image" Target="../media/image7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5" Type="http://schemas.openxmlformats.org/officeDocument/2006/relationships/notesSlide" Target="../notesSlides/notesSlide67.xml"/><Relationship Id="rId4" Type="http://schemas.openxmlformats.org/officeDocument/2006/relationships/slideLayout" Target="../slideLayouts/slideLayout7.xml"/><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tags" Target="../tags/tag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hyperlink" Target="https://kdocs.cn/l/cjxLUC0cv3DH" TargetMode="Externa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s://www.bilibili.com/video/BV1XY411j7eg/?spm_id_from=333.337.search-card.all.click&amp;vd_source=7108c93e96bdd1537a9e9f22baded5f1" TargetMode="External"/><Relationship Id="rId1" Type="http://schemas.openxmlformats.org/officeDocument/2006/relationships/image" Target="../media/image78.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image" Target="../media/image7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4" Type="http://schemas.openxmlformats.org/officeDocument/2006/relationships/notesSlide" Target="../notesSlides/notesSlide85.xml"/><Relationship Id="rId3" Type="http://schemas.openxmlformats.org/officeDocument/2006/relationships/slideLayout" Target="../slideLayouts/slideLayout7.xml"/><Relationship Id="rId2" Type="http://schemas.openxmlformats.org/officeDocument/2006/relationships/image" Target="../media/image79.png"/><Relationship Id="rId1" Type="http://schemas.openxmlformats.org/officeDocument/2006/relationships/tags" Target="../tags/tag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7" Type="http://schemas.openxmlformats.org/officeDocument/2006/relationships/notesSlide" Target="../notesSlides/notesSlide87.xml"/><Relationship Id="rId6" Type="http://schemas.openxmlformats.org/officeDocument/2006/relationships/vmlDrawing" Target="../drawings/vmlDrawing22.vml"/><Relationship Id="rId5" Type="http://schemas.openxmlformats.org/officeDocument/2006/relationships/slideLayout" Target="../slideLayouts/slideLayout7.xml"/><Relationship Id="rId4" Type="http://schemas.openxmlformats.org/officeDocument/2006/relationships/image" Target="../media/image81.wmf"/><Relationship Id="rId3" Type="http://schemas.openxmlformats.org/officeDocument/2006/relationships/oleObject" Target="../embeddings/oleObject56.bin"/><Relationship Id="rId2" Type="http://schemas.openxmlformats.org/officeDocument/2006/relationships/image" Target="../media/image80.wmf"/><Relationship Id="rId1" Type="http://schemas.openxmlformats.org/officeDocument/2006/relationships/oleObject" Target="../embeddings/oleObject55.bin"/></Relationships>
</file>

<file path=ppt/slides/_rels/slide93.xml.rels><?xml version="1.0" encoding="UTF-8" standalone="yes"?>
<Relationships xmlns="http://schemas.openxmlformats.org/package/2006/relationships"><Relationship Id="rId4" Type="http://schemas.openxmlformats.org/officeDocument/2006/relationships/notesSlide" Target="../notesSlides/notesSlide88.xml"/><Relationship Id="rId3" Type="http://schemas.openxmlformats.org/officeDocument/2006/relationships/slideLayout" Target="../slideLayouts/slideLayout7.xml"/><Relationship Id="rId2" Type="http://schemas.openxmlformats.org/officeDocument/2006/relationships/hyperlink" Target="https://kdocs.cn/l/cjtCBcSfz8zT" TargetMode="External"/><Relationship Id="rId1" Type="http://schemas.openxmlformats.org/officeDocument/2006/relationships/hyperlink" Target="https://kdocs.cn/l/cqEEn4tNU5yt"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hyperlink" Target="https://www.12371.cn/2019/03/17/ARTI1552825567208273.shtml"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654" name="TextBox 23"/>
          <p:cNvSpPr txBox="1"/>
          <p:nvPr/>
        </p:nvSpPr>
        <p:spPr>
          <a:xfrm>
            <a:off x="4643120" y="3930650"/>
            <a:ext cx="3255010" cy="274320"/>
          </a:xfrm>
          <a:prstGeom prst="rect">
            <a:avLst/>
          </a:prstGeom>
          <a:noFill/>
        </p:spPr>
        <p:txBody>
          <a:bodyPr wrap="square" lIns="91413" tIns="45706" rIns="91413" bIns="45706" rtlCol="0">
            <a:spAutoFit/>
          </a:bodyPr>
          <a:p>
            <a:pPr algn="l"/>
            <a:r>
              <a:rPr lang="zh-CN" altLang="en-US" sz="1200" b="1" dirty="0">
                <a:solidFill>
                  <a:schemeClr val="bg1">
                    <a:lumMod val="50000"/>
                  </a:schemeClr>
                </a:solidFill>
                <a:latin typeface="+mj-ea"/>
                <a:ea typeface="+mj-ea"/>
              </a:rPr>
              <a:t>教育科学学院（教师教育学院）</a:t>
            </a:r>
            <a:endParaRPr lang="zh-CN" altLang="en-US" sz="1200" b="1" dirty="0">
              <a:solidFill>
                <a:schemeClr val="bg1">
                  <a:lumMod val="50000"/>
                </a:schemeClr>
              </a:solidFill>
              <a:latin typeface="+mj-ea"/>
              <a:ea typeface="+mj-ea"/>
            </a:endParaRPr>
          </a:p>
        </p:txBody>
      </p:sp>
      <p:sp>
        <p:nvSpPr>
          <p:cNvPr id="1048655" name="TextBox 4"/>
          <p:cNvSpPr txBox="1"/>
          <p:nvPr/>
        </p:nvSpPr>
        <p:spPr>
          <a:xfrm>
            <a:off x="4643120" y="3669030"/>
            <a:ext cx="3187065" cy="275590"/>
          </a:xfrm>
          <a:prstGeom prst="rect">
            <a:avLst/>
          </a:prstGeom>
          <a:noFill/>
        </p:spPr>
        <p:txBody>
          <a:bodyPr wrap="square" rtlCol="0">
            <a:spAutoFit/>
          </a:bodyPr>
          <a:p>
            <a:pPr algn="l"/>
            <a:r>
              <a:rPr lang="zh-CN" altLang="en-US" sz="1200" b="1" dirty="0">
                <a:solidFill>
                  <a:schemeClr val="bg1">
                    <a:lumMod val="50000"/>
                  </a:schemeClr>
                </a:solidFill>
                <a:latin typeface="微软雅黑" panose="020B0503020204020204" pitchFamily="34" charset="-122"/>
                <a:ea typeface="微软雅黑" panose="020B0503020204020204" pitchFamily="34" charset="-122"/>
              </a:rPr>
              <a:t>邮箱</a:t>
            </a:r>
            <a:r>
              <a:rPr lang="en-US" altLang="zh-CN" sz="1200" b="1" dirty="0">
                <a:solidFill>
                  <a:schemeClr val="bg1">
                    <a:lumMod val="50000"/>
                  </a:schemeClr>
                </a:solidFill>
                <a:latin typeface="微软雅黑" panose="020B0503020204020204" pitchFamily="34" charset="-122"/>
                <a:ea typeface="微软雅黑" panose="020B0503020204020204" pitchFamily="34" charset="-122"/>
              </a:rPr>
              <a:t>: liulin@jsnu.edu.cn</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88" name="组合 2"/>
          <p:cNvGrpSpPr/>
          <p:nvPr/>
        </p:nvGrpSpPr>
        <p:grpSpPr>
          <a:xfrm>
            <a:off x="4180840" y="3439160"/>
            <a:ext cx="3812540" cy="229870"/>
            <a:chOff x="3352322" y="4604579"/>
            <a:chExt cx="2811331" cy="215752"/>
          </a:xfrm>
          <a:solidFill>
            <a:schemeClr val="accent5"/>
          </a:solidFill>
        </p:grpSpPr>
        <p:sp>
          <p:nvSpPr>
            <p:cNvPr id="1048656" name="圆角矩形 25"/>
            <p:cNvSpPr/>
            <p:nvPr/>
          </p:nvSpPr>
          <p:spPr>
            <a:xfrm>
              <a:off x="3352322" y="4604579"/>
              <a:ext cx="812944" cy="21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b="1" dirty="0">
                  <a:solidFill>
                    <a:schemeClr val="bg1">
                      <a:lumMod val="50000"/>
                    </a:schemeClr>
                  </a:solidFill>
                  <a:latin typeface="微软雅黑" panose="020B0503020204020204" pitchFamily="34" charset="-122"/>
                  <a:ea typeface="微软雅黑" panose="020B0503020204020204" pitchFamily="34" charset="-122"/>
                </a:rPr>
                <a:t>主讲：刘林</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48657" name="圆角矩形 26"/>
            <p:cNvSpPr/>
            <p:nvPr/>
          </p:nvSpPr>
          <p:spPr>
            <a:xfrm>
              <a:off x="4076462" y="4604579"/>
              <a:ext cx="2087191" cy="21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mn-ea"/>
                </a:rPr>
                <a:t>博士</a:t>
              </a:r>
              <a:r>
                <a:rPr lang="en-US" altLang="zh-CN" sz="1200" b="1" dirty="0">
                  <a:solidFill>
                    <a:schemeClr val="bg1">
                      <a:lumMod val="50000"/>
                    </a:schemeClr>
                  </a:solidFill>
                  <a:latin typeface="微软雅黑" panose="020B0503020204020204" pitchFamily="34" charset="-122"/>
                  <a:ea typeface="微软雅黑" panose="020B0503020204020204" pitchFamily="34" charset="-122"/>
                  <a:sym typeface="+mn-ea"/>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研究员</a:t>
              </a:r>
              <a:r>
                <a:rPr lang="en-US" altLang="zh-CN" sz="1200" b="1" dirty="0">
                  <a:solidFill>
                    <a:schemeClr val="bg1">
                      <a:lumMod val="50000"/>
                    </a:schemeClr>
                  </a:solidFill>
                  <a:latin typeface="微软雅黑" panose="020B0503020204020204" pitchFamily="34" charset="-122"/>
                  <a:ea typeface="微软雅黑" panose="020B0503020204020204" pitchFamily="34" charset="-122"/>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硕士生导师</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48658" name="TextBox 1"/>
          <p:cNvSpPr txBox="1"/>
          <p:nvPr/>
        </p:nvSpPr>
        <p:spPr>
          <a:xfrm>
            <a:off x="4589780" y="1730375"/>
            <a:ext cx="3687445" cy="920750"/>
          </a:xfrm>
          <a:prstGeom prst="rect">
            <a:avLst/>
          </a:prstGeom>
          <a:noFill/>
        </p:spPr>
        <p:txBody>
          <a:bodyPr wrap="square" lIns="91413" tIns="45706" rIns="91413" bIns="45706" rtlCol="0">
            <a:spAutoFit/>
          </a:bodyPr>
          <a:p>
            <a:pPr algn="l"/>
            <a:r>
              <a:rPr lang="zh-CN" altLang="en-US" sz="5400" dirty="0">
                <a:solidFill>
                  <a:schemeClr val="bg1">
                    <a:lumMod val="50000"/>
                  </a:schemeClr>
                </a:solidFill>
                <a:latin typeface="汉仪雅酷黑简" panose="00020600040101010101" charset="-122"/>
                <a:ea typeface="汉仪雅酷黑简" panose="00020600040101010101" charset="-122"/>
              </a:rPr>
              <a:t>数学方法论</a:t>
            </a:r>
            <a:endParaRPr lang="zh-CN" altLang="en-US" sz="5400" dirty="0">
              <a:solidFill>
                <a:schemeClr val="bg1">
                  <a:lumMod val="50000"/>
                </a:schemeClr>
              </a:solidFill>
              <a:latin typeface="汉仪雅酷黑简" panose="00020600040101010101" charset="-122"/>
              <a:ea typeface="汉仪雅酷黑简" panose="00020600040101010101" charset="-122"/>
            </a:endParaRPr>
          </a:p>
        </p:txBody>
      </p:sp>
      <p:pic>
        <p:nvPicPr>
          <p:cNvPr id="2097154" name="Picture 4" descr="E:\PPT素材\网点01.png"/>
          <p:cNvPicPr>
            <a:picLocks noChangeAspect="1" noChangeArrowheads="1"/>
          </p:cNvPicPr>
          <p:nvPr/>
        </p:nvPicPr>
        <p:blipFill rotWithShape="1">
          <a:blip r:embed="rId1">
            <a:duotone>
              <a:schemeClr val="accent5">
                <a:shade val="45000"/>
                <a:satMod val="135000"/>
              </a:schemeClr>
              <a:prstClr val="white"/>
            </a:duotone>
          </a:blip>
          <a:srcRect l="21989" t="-185" r="15316" b="185"/>
          <a:stretch>
            <a:fillRect/>
          </a:stretch>
        </p:blipFill>
        <p:spPr bwMode="auto">
          <a:xfrm>
            <a:off x="0" y="0"/>
            <a:ext cx="3648710" cy="5143500"/>
          </a:xfrm>
          <a:prstGeom prst="rect">
            <a:avLst/>
          </a:prstGeom>
          <a:gradFill>
            <a:gsLst>
              <a:gs pos="0">
                <a:srgbClr val="012D86"/>
              </a:gs>
              <a:gs pos="100000">
                <a:srgbClr val="0E2557"/>
              </a:gs>
            </a:gsLst>
            <a:lin ang="5400000" scaled="0"/>
          </a:gradFill>
        </p:spPr>
      </p:pic>
      <p:pic>
        <p:nvPicPr>
          <p:cNvPr id="2097155" name="图片 6" descr="xiaobiao"/>
          <p:cNvPicPr/>
          <p:nvPr/>
        </p:nvPicPr>
        <p:blipFill>
          <a:blip r:embed="rId2"/>
          <a:stretch>
            <a:fillRect/>
          </a:stretch>
        </p:blipFill>
        <p:spPr>
          <a:xfrm>
            <a:off x="6268720" y="224155"/>
            <a:ext cx="851535" cy="810895"/>
          </a:xfrm>
          <a:prstGeom prst="rect">
            <a:avLst/>
          </a:prstGeom>
          <a:noFill/>
          <a:ln w="9525">
            <a:noFill/>
          </a:ln>
        </p:spPr>
      </p:pic>
      <p:pic>
        <p:nvPicPr>
          <p:cNvPr id="2097156" name="图片 7" descr="字体定稿横201203"/>
          <p:cNvPicPr/>
          <p:nvPr/>
        </p:nvPicPr>
        <p:blipFill>
          <a:blip r:embed="rId3"/>
          <a:srcRect l="11882" t="8438" r="9879" b="64650"/>
          <a:stretch>
            <a:fillRect/>
          </a:stretch>
        </p:blipFill>
        <p:spPr>
          <a:xfrm>
            <a:off x="7120255" y="408940"/>
            <a:ext cx="1840230" cy="4413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gn="l">
              <a:lnSpc>
                <a:spcPct val="150000"/>
              </a:lnSpc>
            </a:pP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chemeClr val="bg1">
                    <a:lumMod val="50000"/>
                  </a:schemeClr>
                </a:solidFill>
                <a:sym typeface="+mn-ea"/>
              </a:rPr>
              <a:t>《义务教育数学课程标准（20</a:t>
            </a:r>
            <a:r>
              <a:rPr lang="en-US" altLang="zh-CN" sz="2000" b="1">
                <a:solidFill>
                  <a:schemeClr val="bg1">
                    <a:lumMod val="50000"/>
                  </a:schemeClr>
                </a:solidFill>
                <a:sym typeface="+mn-ea"/>
              </a:rPr>
              <a:t>11</a:t>
            </a:r>
            <a:r>
              <a:rPr lang="zh-CN" altLang="en-US" sz="2000" b="1">
                <a:solidFill>
                  <a:schemeClr val="bg1">
                    <a:lumMod val="50000"/>
                  </a:schemeClr>
                </a:solidFill>
                <a:sym typeface="+mn-ea"/>
              </a:rPr>
              <a:t>年版）》指出推理的范围及作用：“</a:t>
            </a:r>
            <a:r>
              <a:rPr lang="zh-CN" altLang="en-US" sz="2000" b="1">
                <a:solidFill>
                  <a:srgbClr val="7030A0"/>
                </a:solidFill>
                <a:sym typeface="+mn-ea"/>
              </a:rPr>
              <a:t>推理能力的发展应贯穿在整个数学学习过程中，推理是数学的基本思维方式，也是人们在学习生活中经常使用的思维方式，</a:t>
            </a:r>
            <a:r>
              <a:rPr lang="zh-CN" altLang="en-US" sz="2000" b="1">
                <a:solidFill>
                  <a:srgbClr val="FF0000"/>
                </a:solidFill>
                <a:sym typeface="+mn-ea"/>
              </a:rPr>
              <a:t>推理一般包括合情推理和演绎推理</a:t>
            </a:r>
            <a:r>
              <a:rPr lang="zh-CN" altLang="en-US" sz="2000" b="1">
                <a:solidFill>
                  <a:schemeClr val="bg1">
                    <a:lumMod val="50000"/>
                  </a:schemeClr>
                </a:solidFill>
                <a:sym typeface="+mn-ea"/>
              </a:rPr>
              <a:t>，</a:t>
            </a:r>
            <a:r>
              <a:rPr lang="en-US" altLang="zh-CN" sz="2000" b="1">
                <a:solidFill>
                  <a:schemeClr val="bg1">
                    <a:lumMod val="50000"/>
                  </a:schemeClr>
                </a:solidFill>
                <a:sym typeface="+mn-ea"/>
              </a:rPr>
              <a:t>……</a:t>
            </a:r>
            <a:r>
              <a:rPr lang="zh-CN" altLang="en-US" sz="2000" b="1">
                <a:solidFill>
                  <a:schemeClr val="accent3">
                    <a:lumMod val="50000"/>
                  </a:schemeClr>
                </a:solidFill>
                <a:sym typeface="+mn-ea"/>
              </a:rPr>
              <a:t>在解决问题的过程中，合情推理有助于探索解决问题的思路，发现结论</a:t>
            </a:r>
            <a:r>
              <a:rPr lang="zh-CN" altLang="en-US" sz="2000" b="1">
                <a:solidFill>
                  <a:schemeClr val="bg1">
                    <a:lumMod val="50000"/>
                  </a:schemeClr>
                </a:solidFill>
                <a:sym typeface="+mn-ea"/>
              </a:rPr>
              <a:t>；</a:t>
            </a:r>
            <a:r>
              <a:rPr lang="zh-CN" altLang="en-US" sz="2000" b="1">
                <a:solidFill>
                  <a:schemeClr val="accent3">
                    <a:lumMod val="50000"/>
                  </a:schemeClr>
                </a:solidFill>
                <a:sym typeface="+mn-ea"/>
              </a:rPr>
              <a:t>演绎推理用于证明结论的正确性</a:t>
            </a:r>
            <a:r>
              <a:rPr lang="zh-CN" altLang="en-US" sz="2000" b="1">
                <a:solidFill>
                  <a:schemeClr val="bg1">
                    <a:lumMod val="50000"/>
                  </a:schemeClr>
                </a:solidFill>
                <a:sym typeface="+mn-ea"/>
              </a:rPr>
              <a:t>”</a:t>
            </a:r>
            <a:r>
              <a:rPr lang="en-US" altLang="zh-CN" sz="2000" b="1">
                <a:solidFill>
                  <a:schemeClr val="bg1">
                    <a:lumMod val="50000"/>
                  </a:schemeClr>
                </a:solidFill>
                <a:sym typeface="+mn-ea"/>
              </a:rPr>
              <a:t>.</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课堂</a:t>
            </a:r>
            <a:r>
              <a:rPr lang="zh-CN" altLang="en-US" sz="2200" b="1" dirty="0" smtClean="0">
                <a:solidFill>
                  <a:schemeClr val="accent2">
                    <a:lumMod val="75000"/>
                  </a:schemeClr>
                </a:solidFill>
                <a:latin typeface="+mj-ea"/>
                <a:ea typeface="+mj-ea"/>
                <a:sym typeface="微软雅黑" panose="020B0503020204020204" pitchFamily="34" charset="-122"/>
              </a:rPr>
              <a:t>了解</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假言推理的分类较为复杂，这里简单介绍一种</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充分条件假言推理</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：前提有一个充分条件假言判断，肯定前件就要肯定后件，否定后件就要否定前件．</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例如：如果一个数的末尾是0，那么这个数能被5整除</a:t>
            </a:r>
            <a:r>
              <a:rPr lang="zh-CN"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r>
              <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这个数的末尾是0，所以这个数能被5整除</a:t>
            </a:r>
            <a:r>
              <a:rPr lang="en-US"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endParaRPr lang="en-US"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这里的大前提是一个假言判断，所以这种推理尽管与三段论有相似的地方，但它不是三段论．</a:t>
            </a:r>
            <a:endPar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p:txBody>
      </p:sp>
      <p:sp>
        <p:nvSpPr>
          <p:cNvPr id="1048695" name="TextBox 20"/>
          <p:cNvSpPr txBox="1"/>
          <p:nvPr/>
        </p:nvSpPr>
        <p:spPr>
          <a:xfrm>
            <a:off x="3642360" y="358151"/>
            <a:ext cx="1859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三、假言推理</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46202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关系推理，</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是前提中至少有一个是关系命题的推理，下面简单举例说明几种常用的关系推理：</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①</a:t>
            </a:r>
            <a:r>
              <a:rPr lang="en-US"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对称性</a:t>
            </a:r>
            <a:r>
              <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关系推理，如1m=100</a:t>
            </a:r>
            <a:r>
              <a:rPr sz="2000" b="1" i="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cm</a:t>
            </a:r>
            <a:r>
              <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，所以100</a:t>
            </a:r>
            <a:r>
              <a:rPr sz="2000" b="1" i="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cm</a:t>
            </a:r>
            <a:r>
              <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lang="en-US"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1</a:t>
            </a:r>
            <a:r>
              <a:rPr sz="2000" b="1" i="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m</a:t>
            </a:r>
            <a:r>
              <a:rPr lang="zh-CN"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endParaRPr lang="zh-CN"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a:lnSpc>
                <a:spcPct val="150000"/>
              </a:lnSpc>
            </a:pPr>
            <a:r>
              <a:rPr lang="zh-CN"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lang="en-US" altLang="zh-CN"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②</a:t>
            </a:r>
            <a:r>
              <a:rPr lang="en-US"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反对称性</a:t>
            </a:r>
            <a:r>
              <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关系推理， </a:t>
            </a:r>
            <a:r>
              <a:rPr sz="2000" b="1" i="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a:t>
            </a:r>
            <a:r>
              <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大于 </a:t>
            </a:r>
            <a:r>
              <a:rPr sz="2000" b="1" i="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b</a:t>
            </a:r>
            <a:r>
              <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，所以</a:t>
            </a:r>
            <a:r>
              <a:rPr sz="2000" b="1" i="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b</a:t>
            </a:r>
            <a:r>
              <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不大于 </a:t>
            </a:r>
            <a:r>
              <a:rPr sz="2000" b="1" i="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a:t>
            </a:r>
            <a:r>
              <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lang="zh-CN"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endParaRPr lang="zh-CN"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a:lnSpc>
                <a:spcPct val="150000"/>
              </a:lnSpc>
            </a:pPr>
            <a:r>
              <a:rPr lang="zh-CN"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lang="en-US" altLang="zh-CN"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lang="zh-CN"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③</a:t>
            </a:r>
            <a:r>
              <a:rPr lang="en-US" altLang="zh-CN"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传递性</a:t>
            </a:r>
            <a:r>
              <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关系推理， </a:t>
            </a:r>
            <a:r>
              <a:rPr sz="2000" b="1" i="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 &gt; b , b &gt; c ，</a:t>
            </a:r>
            <a:r>
              <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所以 </a:t>
            </a:r>
            <a:r>
              <a:rPr sz="2000" b="1" i="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 &gt; c</a:t>
            </a:r>
            <a:r>
              <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endPar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fontAlgn="auto">
              <a:lnSpc>
                <a:spcPts val="3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关系推理在数学学习中应用比较普遍，如在一年级学习数的大小比较时，把一些</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按从小到大或从大到小的顺序排列，实际上都用了关系推理．</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642360" y="358151"/>
            <a:ext cx="1859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四、关系推理</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pic>
        <p:nvPicPr>
          <p:cNvPr id="2097159" name="Picture 2" descr="E:\PPT素材\网点03.png"/>
          <p:cNvPicPr>
            <a:picLocks noChangeAspect="1" noChangeArrowheads="1"/>
          </p:cNvPicPr>
          <p:nvPr/>
        </p:nvPicPr>
        <p:blipFill>
          <a:blip r:embed="rId1" cstate="print">
            <a:duotone>
              <a:schemeClr val="accent5">
                <a:shade val="45000"/>
                <a:satMod val="135000"/>
              </a:schemeClr>
              <a:prstClr val="white"/>
            </a:duotone>
          </a:blip>
          <a:srcRect/>
          <a:stretch>
            <a:fillRect/>
          </a:stretch>
        </p:blipFill>
        <p:spPr bwMode="auto">
          <a:xfrm flipV="1">
            <a:off x="-1" y="-2173"/>
            <a:ext cx="3026979" cy="2101239"/>
          </a:xfrm>
          <a:prstGeom prst="rect">
            <a:avLst/>
          </a:prstGeom>
          <a:noFill/>
        </p:spPr>
      </p:pic>
      <p:grpSp>
        <p:nvGrpSpPr>
          <p:cNvPr id="100" name="组合 4"/>
          <p:cNvGrpSpPr/>
          <p:nvPr/>
        </p:nvGrpSpPr>
        <p:grpSpPr>
          <a:xfrm>
            <a:off x="0" y="1679896"/>
            <a:ext cx="3667539" cy="1080256"/>
            <a:chOff x="0" y="1491631"/>
            <a:chExt cx="3667539" cy="1080256"/>
          </a:xfrm>
        </p:grpSpPr>
        <p:sp>
          <p:nvSpPr>
            <p:cNvPr id="1048681" name="矩形 2"/>
            <p:cNvSpPr/>
            <p:nvPr/>
          </p:nvSpPr>
          <p:spPr>
            <a:xfrm>
              <a:off x="0" y="1491631"/>
              <a:ext cx="3667539" cy="10802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048682" name="TextBox 3"/>
            <p:cNvSpPr txBox="1"/>
            <p:nvPr/>
          </p:nvSpPr>
          <p:spPr>
            <a:xfrm>
              <a:off x="446386" y="1736932"/>
              <a:ext cx="1859280" cy="574040"/>
            </a:xfrm>
            <a:prstGeom prst="rect">
              <a:avLst/>
            </a:prstGeom>
            <a:noFill/>
          </p:spPr>
          <p:txBody>
            <a:bodyPr wrap="none" rtlCol="0">
              <a:spAutoFit/>
            </a:bodyPr>
            <a:p>
              <a:r>
                <a:rPr lang="en-US" altLang="zh-CN" sz="3200" b="1" dirty="0" smtClean="0">
                  <a:solidFill>
                    <a:schemeClr val="bg1"/>
                  </a:solidFill>
                  <a:latin typeface="+mj-ea"/>
                  <a:ea typeface="+mj-ea"/>
                </a:rPr>
                <a:t>SECTION</a:t>
              </a:r>
              <a:endParaRPr lang="en-US" altLang="zh-CN" sz="3200" b="1" dirty="0" smtClean="0">
                <a:solidFill>
                  <a:schemeClr val="bg1"/>
                </a:solidFill>
                <a:latin typeface="+mj-ea"/>
                <a:ea typeface="+mj-ea"/>
              </a:endParaRPr>
            </a:p>
          </p:txBody>
        </p:sp>
      </p:grpSp>
      <p:sp>
        <p:nvSpPr>
          <p:cNvPr id="1048683" name="TextBox 1"/>
          <p:cNvSpPr txBox="1"/>
          <p:nvPr/>
        </p:nvSpPr>
        <p:spPr>
          <a:xfrm>
            <a:off x="4130680" y="1516396"/>
            <a:ext cx="1960880" cy="629920"/>
          </a:xfrm>
          <a:prstGeom prst="rect">
            <a:avLst/>
          </a:prstGeom>
          <a:noFill/>
        </p:spPr>
        <p:txBody>
          <a:bodyPr wrap="none" rtlCol="0">
            <a:spAutoFit/>
          </a:bodyPr>
          <a:p>
            <a:pPr algn="l"/>
            <a:r>
              <a:rPr lang="zh-CN" altLang="en-US" sz="3500" b="1" dirty="0">
                <a:solidFill>
                  <a:schemeClr val="accent2">
                    <a:lumMod val="75000"/>
                  </a:schemeClr>
                </a:solidFill>
                <a:latin typeface="+mj-ea"/>
                <a:ea typeface="+mj-ea"/>
              </a:rPr>
              <a:t>直觉思维</a:t>
            </a:r>
            <a:endParaRPr lang="zh-CN" altLang="en-US" sz="3500" b="1" dirty="0">
              <a:solidFill>
                <a:schemeClr val="accent2">
                  <a:lumMod val="75000"/>
                </a:schemeClr>
              </a:solidFill>
              <a:latin typeface="+mj-ea"/>
              <a:ea typeface="+mj-ea"/>
            </a:endParaRPr>
          </a:p>
        </p:txBody>
      </p:sp>
      <p:sp>
        <p:nvSpPr>
          <p:cNvPr id="1048684" name="TextBox 14"/>
          <p:cNvSpPr txBox="1"/>
          <p:nvPr/>
        </p:nvSpPr>
        <p:spPr>
          <a:xfrm>
            <a:off x="4161810" y="2508785"/>
            <a:ext cx="1097280" cy="368300"/>
          </a:xfrm>
          <a:prstGeom prst="rect">
            <a:avLst/>
          </a:prstGeom>
          <a:noFill/>
        </p:spPr>
        <p:txBody>
          <a:bodyPr wrap="none" rtlCol="0">
            <a:spAutoFit/>
          </a:bodyPr>
          <a:p>
            <a:r>
              <a:rPr lang="zh-CN" altLang="en-US" b="1" dirty="0" smtClean="0">
                <a:solidFill>
                  <a:schemeClr val="tx1">
                    <a:lumMod val="65000"/>
                    <a:lumOff val="35000"/>
                  </a:schemeClr>
                </a:solidFill>
                <a:latin typeface="+mj-ea"/>
                <a:ea typeface="+mj-ea"/>
              </a:rPr>
              <a:t>一、观察</a:t>
            </a:r>
            <a:endParaRPr lang="en-US" altLang="zh-CN" b="1" dirty="0" smtClean="0">
              <a:solidFill>
                <a:schemeClr val="tx1">
                  <a:lumMod val="65000"/>
                  <a:lumOff val="35000"/>
                </a:schemeClr>
              </a:solidFill>
              <a:latin typeface="+mj-ea"/>
              <a:ea typeface="+mj-ea"/>
            </a:endParaRPr>
          </a:p>
        </p:txBody>
      </p:sp>
      <p:sp>
        <p:nvSpPr>
          <p:cNvPr id="1048688" name="TextBox 27"/>
          <p:cNvSpPr txBox="1"/>
          <p:nvPr/>
        </p:nvSpPr>
        <p:spPr>
          <a:xfrm>
            <a:off x="4161810" y="2924500"/>
            <a:ext cx="1097280" cy="368300"/>
          </a:xfrm>
          <a:prstGeom prst="rect">
            <a:avLst/>
          </a:prstGeom>
          <a:noFill/>
        </p:spPr>
        <p:txBody>
          <a:bodyPr wrap="none" rtlCol="0">
            <a:spAutoFit/>
          </a:bodyPr>
          <a:p>
            <a:r>
              <a:rPr lang="zh-CN" altLang="en-US" b="1" dirty="0">
                <a:solidFill>
                  <a:schemeClr val="tx1">
                    <a:lumMod val="65000"/>
                    <a:lumOff val="35000"/>
                  </a:schemeClr>
                </a:solidFill>
                <a:latin typeface="+mj-ea"/>
                <a:ea typeface="+mj-ea"/>
              </a:rPr>
              <a:t>二、实验</a:t>
            </a:r>
            <a:endParaRPr lang="zh-CN" altLang="en-US" b="1" dirty="0">
              <a:solidFill>
                <a:schemeClr val="tx1">
                  <a:lumMod val="65000"/>
                  <a:lumOff val="35000"/>
                </a:schemeClr>
              </a:solidFill>
              <a:latin typeface="+mj-ea"/>
              <a:ea typeface="+mj-ea"/>
            </a:endParaRPr>
          </a:p>
        </p:txBody>
      </p:sp>
      <p:pic>
        <p:nvPicPr>
          <p:cNvPr id="2097160" name="Picture 3" descr="E:\PPT素材\网点02.png"/>
          <p:cNvPicPr>
            <a:picLocks noChangeAspect="1" noChangeArrowheads="1"/>
          </p:cNvPicPr>
          <p:nvPr/>
        </p:nvPicPr>
        <p:blipFill rotWithShape="1">
          <a:blip r:embed="rId2" cstate="print"/>
          <a:srcRect l="7465"/>
          <a:stretch>
            <a:fillRect/>
          </a:stretch>
        </p:blipFill>
        <p:spPr bwMode="auto">
          <a:xfrm flipH="1">
            <a:off x="5611830" y="2691543"/>
            <a:ext cx="3532168" cy="2466710"/>
          </a:xfrm>
          <a:prstGeom prst="rect">
            <a:avLst/>
          </a:prstGeom>
          <a:noFill/>
        </p:spPr>
      </p:pic>
      <p:grpSp>
        <p:nvGrpSpPr>
          <p:cNvPr id="101" name="组合 35"/>
          <p:cNvGrpSpPr/>
          <p:nvPr/>
        </p:nvGrpSpPr>
        <p:grpSpPr>
          <a:xfrm>
            <a:off x="2505283" y="1504618"/>
            <a:ext cx="1430810" cy="1430810"/>
            <a:chOff x="4084036" y="932368"/>
            <a:chExt cx="440028" cy="440028"/>
          </a:xfrm>
        </p:grpSpPr>
        <p:sp>
          <p:nvSpPr>
            <p:cNvPr id="1048689" name="椭圆 36"/>
            <p:cNvSpPr/>
            <p:nvPr/>
          </p:nvSpPr>
          <p:spPr>
            <a:xfrm>
              <a:off x="4084036" y="932368"/>
              <a:ext cx="440028" cy="440028"/>
            </a:xfrm>
            <a:prstGeom prst="ellipse">
              <a:avLst/>
            </a:prstGeom>
            <a:solidFill>
              <a:schemeClr val="accent2">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90" name="TextBox 37"/>
            <p:cNvSpPr txBox="1"/>
            <p:nvPr/>
          </p:nvSpPr>
          <p:spPr>
            <a:xfrm>
              <a:off x="4125409" y="996205"/>
              <a:ext cx="345266" cy="312068"/>
            </a:xfrm>
            <a:prstGeom prst="rect">
              <a:avLst/>
            </a:prstGeom>
            <a:noFill/>
          </p:spPr>
          <p:txBody>
            <a:bodyPr wrap="none" rtlCol="0">
              <a:spAutoFit/>
            </a:bodyPr>
            <a:p>
              <a:pPr algn="ctr"/>
              <a:r>
                <a:rPr lang="en-US" altLang="zh-CN" sz="6000" b="1" dirty="0" smtClean="0">
                  <a:solidFill>
                    <a:schemeClr val="bg1"/>
                  </a:solidFill>
                  <a:latin typeface="+mj-ea"/>
                  <a:ea typeface="+mj-ea"/>
                </a:rPr>
                <a:t>03</a:t>
              </a:r>
              <a:endParaRPr lang="en-US" altLang="zh-CN" sz="6000" b="1" dirty="0" smtClean="0">
                <a:solidFill>
                  <a:schemeClr val="bg1"/>
                </a:solidFill>
                <a:latin typeface="+mj-ea"/>
                <a:ea typeface="+mj-ea"/>
              </a:endParaRPr>
            </a:p>
          </p:txBody>
        </p:sp>
      </p:grpSp>
      <p:sp>
        <p:nvSpPr>
          <p:cNvPr id="3" name="TextBox 14"/>
          <p:cNvSpPr txBox="1"/>
          <p:nvPr/>
        </p:nvSpPr>
        <p:spPr>
          <a:xfrm>
            <a:off x="4171970" y="3323490"/>
            <a:ext cx="2468880" cy="368300"/>
          </a:xfrm>
          <a:prstGeom prst="rect">
            <a:avLst/>
          </a:prstGeom>
          <a:noFill/>
        </p:spPr>
        <p:txBody>
          <a:bodyPr wrap="none" rtlCol="0">
            <a:spAutoFit/>
          </a:bodyPr>
          <a:p>
            <a:r>
              <a:rPr lang="zh-CN" altLang="en-US" b="1" dirty="0" smtClean="0">
                <a:solidFill>
                  <a:schemeClr val="tx1">
                    <a:lumMod val="65000"/>
                    <a:lumOff val="35000"/>
                  </a:schemeClr>
                </a:solidFill>
                <a:latin typeface="+mj-ea"/>
                <a:ea typeface="+mj-ea"/>
              </a:rPr>
              <a:t>三、观察和实验的教学</a:t>
            </a:r>
            <a:endParaRPr lang="zh-CN" altLang="en-US" b="1" dirty="0" smtClean="0">
              <a:solidFill>
                <a:schemeClr val="tx1">
                  <a:lumMod val="65000"/>
                  <a:lumOff val="35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93865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数学结论的正确性是建立在演绎证明的基础上的，值得研究的又一个问题是这些结论是怎样被发现的，任何数学断言在得到证明之前，都还不能称为结论，只能称为猜想，</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数学猜想方法不只是归纳和类比，还包括</a:t>
            </a:r>
            <a:r>
              <a:rPr lang="zh-CN" altLang="en-US"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直觉思维</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直觉思维</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直觉思维是在没有经过严格的逻辑推理之前，迅速对事物作出判断，得出结论</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虽然这种结论还需要严格的逻辑证明，但是直觉思维得出的结论并不是主观臆断，而是以扎实的知识为基础，以对事物敏锐的观察、深刻的理解为前提的。</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因此，在一定程度上，直觉思维在数学学习中有利于发现结论，得到数学猜想</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直觉思维</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92329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思维主要包括观察和实验，它们是获取经验材料的基本途径，是形成、发展和验证科学理论的实践基础</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直觉思维</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“观察、观察、再观察”（巴普洛夫语）．观察和实验，是发现与解决问题中的最形象、最具体的手段之一</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有人认为数学是高度抽象和逻辑性极强的学科，不需形象和具体的思考和操作，其实是不正确的</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事实上越是抽象和复杂就越需要形象和具体的辅助与配合，观察能导致发现</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解数学题也有个从观察到发现的过程，只有对问题中的数、式、形作认真的观察，才有可能获得解题的途径</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直觉思维</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观察与实验是数学学习的出发点，是数学思维的基本方法，观察与实验是收集数学事实，获得感性经验的基本方法，是获得和发展数学知识的实践基础，在小学数学教学中，要经常引导学生从数学观察和操作实验入手展开学习</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直觉思维</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38493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观察法：</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人们对周围世界客观事物和现象在其自然条件下，按照客观事物本身存在的实际情况，研究和确定它们的性质和关系，从而获得经验材料的一种方法．</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直觉思维</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欧拉说过：“数学这门学科，需要观察，还需要实验.”</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实验是人们根据一定的研究目的，利用仪器或工具对周围世界的客观事物与现象，进行人为的控制、模仿，排除干扰，突出主要因素，在最有利的条件下考察和研究它们的性质和关系，从而获得经验材料的一种方法.</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在数学研究中，通过观察与实验不仅可以收集新材料、获得新知识，而且常常导致数学的发现与理论的创新.</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直觉思维</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gn="l">
              <a:lnSpc>
                <a:spcPct val="150000"/>
              </a:lnSpc>
            </a:pP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chemeClr val="bg1">
                    <a:lumMod val="50000"/>
                  </a:schemeClr>
                </a:solidFill>
                <a:sym typeface="+mn-ea"/>
              </a:rPr>
              <a:t>数学在当今市场经济和信息化社会有广泛的应用，人们在利用数学解决各种实际问题的过程中，虽然大量的计算和推理可以通过计算机来完成，但是</a:t>
            </a:r>
            <a:r>
              <a:rPr lang="zh-CN" altLang="en-US" sz="2000" b="1">
                <a:solidFill>
                  <a:srgbClr val="FF0000"/>
                </a:solidFill>
                <a:sym typeface="+mn-ea"/>
              </a:rPr>
              <a:t>就人的思维能力构成而言，推理能力仍然是至关重要的能力之一</a:t>
            </a:r>
            <a:r>
              <a:rPr lang="zh-CN" altLang="en-US" sz="2000" b="1">
                <a:solidFill>
                  <a:schemeClr val="bg1">
                    <a:lumMod val="50000"/>
                  </a:schemeClr>
                </a:solidFill>
                <a:sym typeface="+mn-ea"/>
              </a:rPr>
              <a:t>，因而培养推理能力仍然是数学教育的主要任务之一</a:t>
            </a:r>
            <a:r>
              <a:rPr lang="en-US" altLang="zh-CN" sz="2000" b="1">
                <a:solidFill>
                  <a:schemeClr val="bg1">
                    <a:lumMod val="50000"/>
                  </a:schemeClr>
                </a:solidFill>
                <a:sym typeface="+mn-ea"/>
              </a:rPr>
              <a:t>.</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课堂</a:t>
            </a:r>
            <a:r>
              <a:rPr lang="zh-CN" altLang="en-US" sz="2200" b="1" dirty="0" smtClean="0">
                <a:solidFill>
                  <a:schemeClr val="accent2">
                    <a:lumMod val="75000"/>
                  </a:schemeClr>
                </a:solidFill>
                <a:latin typeface="+mj-ea"/>
                <a:ea typeface="+mj-ea"/>
                <a:sym typeface="微软雅黑" panose="020B0503020204020204" pitchFamily="34" charset="-122"/>
              </a:rPr>
              <a:t>了解</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077845"/>
          </a:xfrm>
          <a:prstGeom prst="rect">
            <a:avLst/>
          </a:prstGeom>
          <a:noFill/>
          <a:ln>
            <a:noFill/>
          </a:ln>
        </p:spPr>
        <p:txBody>
          <a:bodyPr wrap="square" lIns="0" tIns="0" rIns="0" bIns="0">
            <a:spAutoFit/>
          </a:bodyPr>
          <a:p>
            <a:pPr fontAlgn="auto">
              <a:lnSpc>
                <a:spcPts val="3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200年前，德国数学家哥德巴赫（ G Goldbach ）提出了一个命题：“凡大于4的偶数都可以表示成两个素数的和”，由于这个命题至今还未能证明，人们称之为“</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hlinkClick r:id="rId1" action="ppaction://hlinkfile"/>
              </a:rPr>
              <a:t>哥德巴赫猜想</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”，它的发现完全来自于观察．</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3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hlinkClick r:id="rId2" action="ppaction://hlinkfile"/>
              </a:rPr>
              <a:t>蒲丰（ C . Buffon ）的投针实验</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是运用实验法研究几何概率的典型范例</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hlinkClick r:id="rId3" action="ppaction://hlinkfile"/>
              </a:rPr>
              <a:t>李永乐老师讲蒲丰投针</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3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hlinkClick r:id="rId4" action="ppaction://hlinkfile"/>
              </a:rPr>
              <a:t>斐波那契（ L . Fibonacci ）数列</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有许多有趣的性质，就是通过对兔子繁殖问题的观察与实验的基础上得到的．</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直觉思维</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观察</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是有目的、有计划地通过视觉器官去认识数学对象、性质以及相互关系的活动．</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观察过程是对数学思维材料的接收，或称数学思维信息的输入过程。</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由于观察是思维的出发点，它必然是有思维参与的一种认识活动，因此，有人认为观察是“思维的知觉”，或“思维的窗口”</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我们</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主要讨论数学学习中的观察方法。</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例如，对方程</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观察，就要对这个方程的特点进行观察，会观察的学生马上会得出这个方程无解的结论</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为什么？因为 </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，所以方程左边是大于零，而方程右边为零，等式不成立，所以方程无实数解．</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可见，观察在数学学习中是十分重要的方法．</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对象 1">
            <a:hlinkClick r:id="" action="ppaction://ole?verb="/>
          </p:cNvPr>
          <p:cNvGraphicFramePr>
            <a:graphicFrameLocks noChangeAspect="1"/>
          </p:cNvGraphicFramePr>
          <p:nvPr/>
        </p:nvGraphicFramePr>
        <p:xfrm>
          <a:off x="3184525" y="1407795"/>
          <a:ext cx="1955800" cy="334010"/>
        </p:xfrm>
        <a:graphic>
          <a:graphicData uri="http://schemas.openxmlformats.org/presentationml/2006/ole">
            <mc:AlternateContent xmlns:mc="http://schemas.openxmlformats.org/markup-compatibility/2006">
              <mc:Choice xmlns:v="urn:schemas-microsoft-com:vml" Requires="v">
                <p:oleObj spid="_x0000_s1025" name="" r:id="rId1" imgW="1562100" imgH="266700" progId="Equation.KSEE3">
                  <p:embed/>
                </p:oleObj>
              </mc:Choice>
              <mc:Fallback>
                <p:oleObj name="" r:id="rId1" imgW="1562100" imgH="266700" progId="Equation.KSEE3">
                  <p:embed/>
                  <p:pic>
                    <p:nvPicPr>
                      <p:cNvPr id="0" name="图片 1024"/>
                      <p:cNvPicPr/>
                      <p:nvPr/>
                    </p:nvPicPr>
                    <p:blipFill>
                      <a:blip r:embed="rId2"/>
                      <a:stretch>
                        <a:fillRect/>
                      </a:stretch>
                    </p:blipFill>
                    <p:spPr>
                      <a:xfrm>
                        <a:off x="3184525" y="1407795"/>
                        <a:ext cx="1955800" cy="334010"/>
                      </a:xfrm>
                      <a:prstGeom prst="rect">
                        <a:avLst/>
                      </a:prstGeom>
                    </p:spPr>
                  </p:pic>
                </p:oleObj>
              </mc:Fallback>
            </mc:AlternateContent>
          </a:graphicData>
        </a:graphic>
      </p:graphicFrame>
      <p:graphicFrame>
        <p:nvGraphicFramePr>
          <p:cNvPr id="3" name="对象 2">
            <a:hlinkClick r:id="" action="ppaction://ole?verb="/>
          </p:cNvPr>
          <p:cNvGraphicFramePr>
            <a:graphicFrameLocks noChangeAspect="1"/>
          </p:cNvGraphicFramePr>
          <p:nvPr/>
        </p:nvGraphicFramePr>
        <p:xfrm>
          <a:off x="2558098" y="2313940"/>
          <a:ext cx="2019935" cy="334010"/>
        </p:xfrm>
        <a:graphic>
          <a:graphicData uri="http://schemas.openxmlformats.org/presentationml/2006/ole">
            <mc:AlternateContent xmlns:mc="http://schemas.openxmlformats.org/markup-compatibility/2006">
              <mc:Choice xmlns:v="urn:schemas-microsoft-com:vml" Requires="v">
                <p:oleObj spid="_x0000_s4" name="" r:id="rId3" imgW="1612900" imgH="266700" progId="Equation.KSEE3">
                  <p:embed/>
                </p:oleObj>
              </mc:Choice>
              <mc:Fallback>
                <p:oleObj name="" r:id="rId3" imgW="1612900" imgH="266700" progId="Equation.KSEE3">
                  <p:embed/>
                  <p:pic>
                    <p:nvPicPr>
                      <p:cNvPr id="0" name="图片 1024"/>
                      <p:cNvPicPr/>
                      <p:nvPr/>
                    </p:nvPicPr>
                    <p:blipFill>
                      <a:blip r:embed="rId4"/>
                      <a:stretch>
                        <a:fillRect/>
                      </a:stretch>
                    </p:blipFill>
                    <p:spPr>
                      <a:xfrm>
                        <a:off x="2558098" y="2313940"/>
                        <a:ext cx="2019935" cy="33401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r:id="rId5" p14:bwMode="auto">
            <p14:nvContentPartPr>
              <p14:cNvPr id="1" name="墨迹 0"/>
              <p14:cNvContentPartPr/>
              <p14:nvPr/>
            </p14:nvContentPartPr>
            <p14:xfrm>
              <a:off x="3252470" y="1209675"/>
              <a:ext cx="1409700" cy="528320"/>
            </p14:xfrm>
          </p:contentPart>
        </mc:Choice>
        <mc:Fallback xmlns="">
          <p:pic>
            <p:nvPicPr>
              <p:cNvPr id="1" name="墨迹 0"/>
            </p:nvPicPr>
            <p:blipFill>
              <a:blip r:embed="rId6"/>
            </p:blipFill>
            <p:spPr>
              <a:xfrm>
                <a:off x="3252470" y="1209675"/>
                <a:ext cx="1409700" cy="52832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4933950" y="1504950"/>
              <a:ext cx="33020" cy="180975"/>
            </p14:xfrm>
          </p:contentPart>
        </mc:Choice>
        <mc:Fallback xmlns="">
          <p:pic>
            <p:nvPicPr>
              <p:cNvPr id="5" name="墨迹 4"/>
            </p:nvPicPr>
            <p:blipFill>
              <a:blip r:embed="rId8"/>
            </p:blipFill>
            <p:spPr>
              <a:xfrm>
                <a:off x="4933950" y="1504950"/>
                <a:ext cx="33020" cy="180975"/>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对象 1">
            <a:hlinkClick r:id="" action="ppaction://ole?verb="/>
          </p:cNvPr>
          <p:cNvGraphicFramePr>
            <a:graphicFrameLocks noChangeAspect="1"/>
          </p:cNvGraphicFramePr>
          <p:nvPr/>
        </p:nvGraphicFramePr>
        <p:xfrm>
          <a:off x="988695" y="973138"/>
          <a:ext cx="3823970" cy="561340"/>
        </p:xfrm>
        <a:graphic>
          <a:graphicData uri="http://schemas.openxmlformats.org/presentationml/2006/ole">
            <mc:AlternateContent xmlns:mc="http://schemas.openxmlformats.org/markup-compatibility/2006">
              <mc:Choice xmlns:v="urn:schemas-microsoft-com:vml" Requires="v">
                <p:oleObj spid="_x0000_s1025" name="" r:id="rId1" imgW="3530600" imgH="520700" progId="Equation.KSEE3">
                  <p:embed/>
                </p:oleObj>
              </mc:Choice>
              <mc:Fallback>
                <p:oleObj name="" r:id="rId1" imgW="3530600" imgH="520700" progId="Equation.KSEE3">
                  <p:embed/>
                  <p:pic>
                    <p:nvPicPr>
                      <p:cNvPr id="0" name="图片 1024"/>
                      <p:cNvPicPr/>
                      <p:nvPr/>
                    </p:nvPicPr>
                    <p:blipFill>
                      <a:blip r:embed="rId2"/>
                      <a:stretch>
                        <a:fillRect/>
                      </a:stretch>
                    </p:blipFill>
                    <p:spPr>
                      <a:xfrm>
                        <a:off x="988695" y="973138"/>
                        <a:ext cx="3823970" cy="561340"/>
                      </a:xfrm>
                      <a:prstGeom prst="rect">
                        <a:avLst/>
                      </a:prstGeom>
                    </p:spPr>
                  </p:pic>
                </p:oleObj>
              </mc:Fallback>
            </mc:AlternateContent>
          </a:graphicData>
        </a:graphic>
      </p:graphicFrame>
      <p:graphicFrame>
        <p:nvGraphicFramePr>
          <p:cNvPr id="4" name="对象 3"/>
          <p:cNvGraphicFramePr/>
          <p:nvPr/>
        </p:nvGraphicFramePr>
        <p:xfrm>
          <a:off x="986155" y="1614805"/>
          <a:ext cx="6579870" cy="3096895"/>
        </p:xfrm>
        <a:graphic>
          <a:graphicData uri="http://schemas.openxmlformats.org/presentationml/2006/ole">
            <mc:AlternateContent xmlns:mc="http://schemas.openxmlformats.org/markup-compatibility/2006">
              <mc:Choice xmlns:v="urn:schemas-microsoft-com:vml" Requires="v">
                <p:oleObj spid="_x0000_s3" name="" r:id="rId3" imgW="5981700" imgH="2946400" progId="Equation.KSEE3">
                  <p:embed/>
                </p:oleObj>
              </mc:Choice>
              <mc:Fallback>
                <p:oleObj name="" r:id="rId3" imgW="5981700" imgH="2946400" progId="Equation.KSEE3">
                  <p:embed/>
                  <p:pic>
                    <p:nvPicPr>
                      <p:cNvPr id="0" name="图片 2"/>
                      <p:cNvPicPr/>
                      <p:nvPr/>
                    </p:nvPicPr>
                    <p:blipFill>
                      <a:blip r:embed="rId4"/>
                      <a:stretch>
                        <a:fillRect/>
                      </a:stretch>
                    </p:blipFill>
                    <p:spPr>
                      <a:xfrm>
                        <a:off x="986155" y="1614805"/>
                        <a:ext cx="6579870" cy="3096895"/>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r:id="rId5" p14:bwMode="auto">
            <p14:nvContentPartPr>
              <p14:cNvPr id="1" name="墨迹 0"/>
              <p14:cNvContentPartPr/>
              <p14:nvPr/>
            </p14:nvContentPartPr>
            <p14:xfrm>
              <a:off x="3390900" y="890270"/>
              <a:ext cx="542925" cy="419100"/>
            </p14:xfrm>
          </p:contentPart>
        </mc:Choice>
        <mc:Fallback xmlns="">
          <p:pic>
            <p:nvPicPr>
              <p:cNvPr id="1" name="墨迹 0"/>
            </p:nvPicPr>
            <p:blipFill>
              <a:blip r:embed="rId6"/>
            </p:blipFill>
            <p:spPr>
              <a:xfrm>
                <a:off x="3390900" y="890270"/>
                <a:ext cx="542925" cy="41910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4048125" y="2195195"/>
              <a:ext cx="2128520" cy="76200"/>
            </p14:xfrm>
          </p:contentPart>
        </mc:Choice>
        <mc:Fallback xmlns="">
          <p:pic>
            <p:nvPicPr>
              <p:cNvPr id="5" name="墨迹 4"/>
            </p:nvPicPr>
            <p:blipFill>
              <a:blip r:embed="rId8"/>
            </p:blipFill>
            <p:spPr>
              <a:xfrm>
                <a:off x="4048125" y="2195195"/>
                <a:ext cx="2128520" cy="7620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6" name="墨迹 5"/>
              <p14:cNvContentPartPr/>
              <p14:nvPr/>
            </p14:nvContentPartPr>
            <p14:xfrm>
              <a:off x="1699895" y="1466850"/>
              <a:ext cx="986155" cy="85725"/>
            </p14:xfrm>
          </p:contentPart>
        </mc:Choice>
        <mc:Fallback xmlns="">
          <p:pic>
            <p:nvPicPr>
              <p:cNvPr id="6" name="墨迹 5"/>
            </p:nvPicPr>
            <p:blipFill>
              <a:blip r:embed="rId10"/>
            </p:blipFill>
            <p:spPr>
              <a:xfrm>
                <a:off x="1699895" y="1466850"/>
                <a:ext cx="986155" cy="8572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7" name="墨迹 6"/>
              <p14:cNvContentPartPr/>
              <p14:nvPr/>
            </p14:nvContentPartPr>
            <p14:xfrm>
              <a:off x="909320" y="2671445"/>
              <a:ext cx="2595880" cy="109855"/>
            </p14:xfrm>
          </p:contentPart>
        </mc:Choice>
        <mc:Fallback xmlns="">
          <p:pic>
            <p:nvPicPr>
              <p:cNvPr id="7" name="墨迹 6"/>
            </p:nvPicPr>
            <p:blipFill>
              <a:blip r:embed="rId12"/>
            </p:blipFill>
            <p:spPr>
              <a:xfrm>
                <a:off x="909320" y="2671445"/>
                <a:ext cx="2595880" cy="10985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8" name="墨迹 7"/>
              <p14:cNvContentPartPr/>
              <p14:nvPr/>
            </p14:nvContentPartPr>
            <p14:xfrm>
              <a:off x="4495800" y="2585720"/>
              <a:ext cx="1095375" cy="28575"/>
            </p14:xfrm>
          </p:contentPart>
        </mc:Choice>
        <mc:Fallback xmlns="">
          <p:pic>
            <p:nvPicPr>
              <p:cNvPr id="8" name="墨迹 7"/>
            </p:nvPicPr>
            <p:blipFill>
              <a:blip r:embed="rId14"/>
            </p:blipFill>
            <p:spPr>
              <a:xfrm>
                <a:off x="4495800" y="2585720"/>
                <a:ext cx="1095375" cy="2857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9" name="墨迹 8"/>
              <p14:cNvContentPartPr/>
              <p14:nvPr/>
            </p14:nvContentPartPr>
            <p14:xfrm>
              <a:off x="5295900" y="2181225"/>
              <a:ext cx="47625" cy="228600"/>
            </p14:xfrm>
          </p:contentPart>
        </mc:Choice>
        <mc:Fallback xmlns="">
          <p:pic>
            <p:nvPicPr>
              <p:cNvPr id="9" name="墨迹 8"/>
            </p:nvPicPr>
            <p:blipFill>
              <a:blip r:embed="rId16"/>
            </p:blipFill>
            <p:spPr>
              <a:xfrm>
                <a:off x="5295900" y="2181225"/>
                <a:ext cx="47625" cy="22860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0" name="墨迹 9"/>
              <p14:cNvContentPartPr/>
              <p14:nvPr/>
            </p14:nvContentPartPr>
            <p14:xfrm>
              <a:off x="5305425" y="2176145"/>
              <a:ext cx="52070" cy="66675"/>
            </p14:xfrm>
          </p:contentPart>
        </mc:Choice>
        <mc:Fallback xmlns="">
          <p:pic>
            <p:nvPicPr>
              <p:cNvPr id="10" name="墨迹 9"/>
            </p:nvPicPr>
            <p:blipFill>
              <a:blip r:embed="rId18"/>
            </p:blipFill>
            <p:spPr>
              <a:xfrm>
                <a:off x="5305425" y="2176145"/>
                <a:ext cx="52070" cy="6667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1" name="墨迹 10"/>
              <p14:cNvContentPartPr/>
              <p14:nvPr/>
            </p14:nvContentPartPr>
            <p14:xfrm>
              <a:off x="971550" y="3061970"/>
              <a:ext cx="2566670" cy="190500"/>
            </p14:xfrm>
          </p:contentPart>
        </mc:Choice>
        <mc:Fallback xmlns="">
          <p:pic>
            <p:nvPicPr>
              <p:cNvPr id="11" name="墨迹 10"/>
            </p:nvPicPr>
            <p:blipFill>
              <a:blip r:embed="rId20"/>
            </p:blipFill>
            <p:spPr>
              <a:xfrm>
                <a:off x="971550" y="3061970"/>
                <a:ext cx="2566670" cy="19050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2" name="墨迹 11"/>
              <p14:cNvContentPartPr/>
              <p14:nvPr/>
            </p14:nvContentPartPr>
            <p14:xfrm>
              <a:off x="3686175" y="3028950"/>
              <a:ext cx="1309370" cy="33020"/>
            </p14:xfrm>
          </p:contentPart>
        </mc:Choice>
        <mc:Fallback xmlns="">
          <p:pic>
            <p:nvPicPr>
              <p:cNvPr id="12" name="墨迹 11"/>
            </p:nvPicPr>
            <p:blipFill>
              <a:blip r:embed="rId22"/>
            </p:blipFill>
            <p:spPr>
              <a:xfrm>
                <a:off x="3686175" y="3028950"/>
                <a:ext cx="1309370" cy="3302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3" name="墨迹 12"/>
              <p14:cNvContentPartPr/>
              <p14:nvPr/>
            </p14:nvContentPartPr>
            <p14:xfrm>
              <a:off x="814070" y="3138170"/>
              <a:ext cx="2066925" cy="748030"/>
            </p14:xfrm>
          </p:contentPart>
        </mc:Choice>
        <mc:Fallback xmlns="">
          <p:pic>
            <p:nvPicPr>
              <p:cNvPr id="13" name="墨迹 12"/>
            </p:nvPicPr>
            <p:blipFill>
              <a:blip r:embed="rId24"/>
            </p:blipFill>
            <p:spPr>
              <a:xfrm>
                <a:off x="814070" y="3138170"/>
                <a:ext cx="2066925" cy="74803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4" name="墨迹 13"/>
              <p14:cNvContentPartPr/>
              <p14:nvPr/>
            </p14:nvContentPartPr>
            <p14:xfrm>
              <a:off x="2943225" y="3038475"/>
              <a:ext cx="1990725" cy="781050"/>
            </p14:xfrm>
          </p:contentPart>
        </mc:Choice>
        <mc:Fallback xmlns="">
          <p:pic>
            <p:nvPicPr>
              <p:cNvPr id="14" name="墨迹 13"/>
            </p:nvPicPr>
            <p:blipFill>
              <a:blip r:embed="rId26"/>
            </p:blipFill>
            <p:spPr>
              <a:xfrm>
                <a:off x="2943225" y="3038475"/>
                <a:ext cx="1990725" cy="78105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5" name="墨迹 14"/>
              <p14:cNvContentPartPr/>
              <p14:nvPr/>
            </p14:nvContentPartPr>
            <p14:xfrm>
              <a:off x="2895600" y="3700145"/>
              <a:ext cx="66675" cy="24130"/>
            </p14:xfrm>
          </p:contentPart>
        </mc:Choice>
        <mc:Fallback xmlns="">
          <p:pic>
            <p:nvPicPr>
              <p:cNvPr id="15" name="墨迹 14"/>
            </p:nvPicPr>
            <p:blipFill>
              <a:blip r:embed="rId28"/>
            </p:blipFill>
            <p:spPr>
              <a:xfrm>
                <a:off x="2895600" y="3700145"/>
                <a:ext cx="66675" cy="2413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6" name="墨迹 15"/>
              <p14:cNvContentPartPr/>
              <p14:nvPr/>
            </p14:nvContentPartPr>
            <p14:xfrm>
              <a:off x="2919095" y="3738245"/>
              <a:ext cx="52705" cy="28575"/>
            </p14:xfrm>
          </p:contentPart>
        </mc:Choice>
        <mc:Fallback xmlns="">
          <p:pic>
            <p:nvPicPr>
              <p:cNvPr id="16" name="墨迹 15"/>
            </p:nvPicPr>
            <p:blipFill>
              <a:blip r:embed="rId30"/>
            </p:blipFill>
            <p:spPr>
              <a:xfrm>
                <a:off x="2919095" y="3738245"/>
                <a:ext cx="52705" cy="28575"/>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对象 1">
            <a:hlinkClick r:id="" action="ppaction://ole?verb="/>
          </p:cNvPr>
          <p:cNvGraphicFramePr>
            <a:graphicFrameLocks noChangeAspect="1"/>
          </p:cNvGraphicFramePr>
          <p:nvPr/>
        </p:nvGraphicFramePr>
        <p:xfrm>
          <a:off x="784860" y="1100455"/>
          <a:ext cx="8135620" cy="2143125"/>
        </p:xfrm>
        <a:graphic>
          <a:graphicData uri="http://schemas.openxmlformats.org/presentationml/2006/ole">
            <mc:AlternateContent xmlns:mc="http://schemas.openxmlformats.org/markup-compatibility/2006">
              <mc:Choice xmlns:v="urn:schemas-microsoft-com:vml" Requires="v">
                <p:oleObj spid="_x0000_s1025" name="" r:id="rId1" imgW="5130800" imgH="1397000" progId="Equation.KSEE3">
                  <p:embed/>
                </p:oleObj>
              </mc:Choice>
              <mc:Fallback>
                <p:oleObj name="" r:id="rId1" imgW="5130800" imgH="1397000" progId="Equation.KSEE3">
                  <p:embed/>
                  <p:pic>
                    <p:nvPicPr>
                      <p:cNvPr id="0" name="图片 1024"/>
                      <p:cNvPicPr/>
                      <p:nvPr/>
                    </p:nvPicPr>
                    <p:blipFill>
                      <a:blip r:embed="rId2"/>
                      <a:stretch>
                        <a:fillRect/>
                      </a:stretch>
                    </p:blipFill>
                    <p:spPr>
                      <a:xfrm>
                        <a:off x="784860" y="1100455"/>
                        <a:ext cx="8135620" cy="21431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对象 1">
            <a:hlinkClick r:id="" action="ppaction://ole?verb="/>
          </p:cNvPr>
          <p:cNvGraphicFramePr>
            <a:graphicFrameLocks noChangeAspect="1"/>
          </p:cNvGraphicFramePr>
          <p:nvPr/>
        </p:nvGraphicFramePr>
        <p:xfrm>
          <a:off x="1187450" y="844550"/>
          <a:ext cx="6880225" cy="3843020"/>
        </p:xfrm>
        <a:graphic>
          <a:graphicData uri="http://schemas.openxmlformats.org/presentationml/2006/ole">
            <mc:AlternateContent xmlns:mc="http://schemas.openxmlformats.org/markup-compatibility/2006">
              <mc:Choice xmlns:v="urn:schemas-microsoft-com:vml" Requires="v">
                <p:oleObj spid="_x0000_s1025" name="" r:id="rId1" imgW="4965700" imgH="2870200" progId="Equation.KSEE3">
                  <p:embed/>
                </p:oleObj>
              </mc:Choice>
              <mc:Fallback>
                <p:oleObj name="" r:id="rId1" imgW="4965700" imgH="2870200" progId="Equation.KSEE3">
                  <p:embed/>
                  <p:pic>
                    <p:nvPicPr>
                      <p:cNvPr id="0" name="图片 1024"/>
                      <p:cNvPicPr/>
                      <p:nvPr/>
                    </p:nvPicPr>
                    <p:blipFill>
                      <a:blip r:embed="rId2"/>
                      <a:stretch>
                        <a:fillRect/>
                      </a:stretch>
                    </p:blipFill>
                    <p:spPr>
                      <a:xfrm>
                        <a:off x="1187450" y="844550"/>
                        <a:ext cx="6880225" cy="384302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对象 1">
            <a:hlinkClick r:id="" action="ppaction://ole?verb="/>
          </p:cNvPr>
          <p:cNvGraphicFramePr>
            <a:graphicFrameLocks noChangeAspect="1"/>
          </p:cNvGraphicFramePr>
          <p:nvPr/>
        </p:nvGraphicFramePr>
        <p:xfrm>
          <a:off x="986155" y="1141730"/>
          <a:ext cx="6716395" cy="561975"/>
        </p:xfrm>
        <a:graphic>
          <a:graphicData uri="http://schemas.openxmlformats.org/presentationml/2006/ole">
            <mc:AlternateContent xmlns:mc="http://schemas.openxmlformats.org/markup-compatibility/2006">
              <mc:Choice xmlns:v="urn:schemas-microsoft-com:vml" Requires="v">
                <p:oleObj spid="_x0000_s3" name="" r:id="rId1" imgW="4851400" imgH="419100" progId="Equation.KSEE3">
                  <p:embed/>
                </p:oleObj>
              </mc:Choice>
              <mc:Fallback>
                <p:oleObj name="" r:id="rId1" imgW="4851400" imgH="419100" progId="Equation.KSEE3">
                  <p:embed/>
                  <p:pic>
                    <p:nvPicPr>
                      <p:cNvPr id="0" name="图片 1024"/>
                      <p:cNvPicPr/>
                      <p:nvPr/>
                    </p:nvPicPr>
                    <p:blipFill>
                      <a:blip r:embed="rId2"/>
                      <a:stretch>
                        <a:fillRect/>
                      </a:stretch>
                    </p:blipFill>
                    <p:spPr>
                      <a:xfrm>
                        <a:off x="986155" y="1141730"/>
                        <a:ext cx="6716395" cy="561975"/>
                      </a:xfrm>
                      <a:prstGeom prst="rect">
                        <a:avLst/>
                      </a:prstGeom>
                    </p:spPr>
                  </p:pic>
                </p:oleObj>
              </mc:Fallback>
            </mc:AlternateContent>
          </a:graphicData>
        </a:graphic>
      </p:graphicFrame>
      <p:graphicFrame>
        <p:nvGraphicFramePr>
          <p:cNvPr id="5" name="对象 4"/>
          <p:cNvGraphicFramePr/>
          <p:nvPr/>
        </p:nvGraphicFramePr>
        <p:xfrm>
          <a:off x="986155" y="1875155"/>
          <a:ext cx="7313295" cy="2251710"/>
        </p:xfrm>
        <a:graphic>
          <a:graphicData uri="http://schemas.openxmlformats.org/presentationml/2006/ole">
            <mc:AlternateContent xmlns:mc="http://schemas.openxmlformats.org/markup-compatibility/2006">
              <mc:Choice xmlns:v="urn:schemas-microsoft-com:vml" Requires="v">
                <p:oleObj spid="_x0000_s4" name="" r:id="rId3" imgW="6968490" imgH="2149475" progId="Equation.KSEE3">
                  <p:embed/>
                </p:oleObj>
              </mc:Choice>
              <mc:Fallback>
                <p:oleObj name="" r:id="rId3" imgW="6968490" imgH="2149475" progId="Equation.KSEE3">
                  <p:embed/>
                  <p:pic>
                    <p:nvPicPr>
                      <p:cNvPr id="0" name="图片 3"/>
                      <p:cNvPicPr/>
                      <p:nvPr/>
                    </p:nvPicPr>
                    <p:blipFill>
                      <a:blip r:embed="rId4"/>
                      <a:stretch>
                        <a:fillRect/>
                      </a:stretch>
                    </p:blipFill>
                    <p:spPr>
                      <a:xfrm>
                        <a:off x="986155" y="1875155"/>
                        <a:ext cx="7313295" cy="225171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观察的内容</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数学对象是客观事物的</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数量关系和空间形式</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，因此数学观察不外乎观察数量</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关</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系</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与</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空间形式这两个方面.  </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在解题过程中，我们不仅需要观察已知的和需要求解的，还需</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要</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观察从已知到求解的整个过程中涉及的一切数量关系和空间形式，随时捕捉有用的解</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题</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信息.</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需要长期的训练</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92329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观察的内容（</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P62</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）观察数据的结构和特点</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对象 2">
            <a:hlinkClick r:id="" action="ppaction://ole?verb="/>
          </p:cNvPr>
          <p:cNvGraphicFramePr>
            <a:graphicFrameLocks noChangeAspect="1"/>
          </p:cNvGraphicFramePr>
          <p:nvPr/>
        </p:nvGraphicFramePr>
        <p:xfrm>
          <a:off x="1021715" y="2276475"/>
          <a:ext cx="6609715" cy="661035"/>
        </p:xfrm>
        <a:graphic>
          <a:graphicData uri="http://schemas.openxmlformats.org/presentationml/2006/ole">
            <mc:AlternateContent xmlns:mc="http://schemas.openxmlformats.org/markup-compatibility/2006">
              <mc:Choice xmlns:v="urn:schemas-microsoft-com:vml" Requires="v">
                <p:oleObj spid="_x0000_s1025" name="" r:id="rId1" imgW="4445000" imgH="444500" progId="Equation.KSEE3">
                  <p:embed/>
                </p:oleObj>
              </mc:Choice>
              <mc:Fallback>
                <p:oleObj name="" r:id="rId1" imgW="4445000" imgH="444500" progId="Equation.KSEE3">
                  <p:embed/>
                  <p:pic>
                    <p:nvPicPr>
                      <p:cNvPr id="0" name="图片 1024"/>
                      <p:cNvPicPr/>
                      <p:nvPr/>
                    </p:nvPicPr>
                    <p:blipFill>
                      <a:blip r:embed="rId2"/>
                      <a:stretch>
                        <a:fillRect/>
                      </a:stretch>
                    </p:blipFill>
                    <p:spPr>
                      <a:xfrm>
                        <a:off x="1021715" y="2276475"/>
                        <a:ext cx="6609715" cy="661035"/>
                      </a:xfrm>
                      <a:prstGeom prst="rect">
                        <a:avLst/>
                      </a:prstGeom>
                    </p:spPr>
                  </p:pic>
                </p:oleObj>
              </mc:Fallback>
            </mc:AlternateContent>
          </a:graphicData>
        </a:graphic>
      </p:graphicFrame>
      <p:graphicFrame>
        <p:nvGraphicFramePr>
          <p:cNvPr id="2" name="对象 1">
            <a:hlinkClick r:id="" action="ppaction://ole?verb="/>
          </p:cNvPr>
          <p:cNvGraphicFramePr>
            <a:graphicFrameLocks noChangeAspect="1"/>
          </p:cNvGraphicFramePr>
          <p:nvPr/>
        </p:nvGraphicFramePr>
        <p:xfrm>
          <a:off x="1014730" y="3145155"/>
          <a:ext cx="6616700" cy="1639570"/>
        </p:xfrm>
        <a:graphic>
          <a:graphicData uri="http://schemas.openxmlformats.org/presentationml/2006/ole">
            <mc:AlternateContent xmlns:mc="http://schemas.openxmlformats.org/markup-compatibility/2006">
              <mc:Choice xmlns:v="urn:schemas-microsoft-com:vml" Requires="v">
                <p:oleObj spid="_x0000_s1026" name="" r:id="rId3" imgW="4203065" imgH="1041400" progId="Equation.KSEE3">
                  <p:embed/>
                </p:oleObj>
              </mc:Choice>
              <mc:Fallback>
                <p:oleObj name="" r:id="rId3" imgW="4203065" imgH="1041400" progId="Equation.KSEE3">
                  <p:embed/>
                  <p:pic>
                    <p:nvPicPr>
                      <p:cNvPr id="0" name="图片 1025"/>
                      <p:cNvPicPr/>
                      <p:nvPr/>
                    </p:nvPicPr>
                    <p:blipFill>
                      <a:blip r:embed="rId4"/>
                      <a:stretch>
                        <a:fillRect/>
                      </a:stretch>
                    </p:blipFill>
                    <p:spPr>
                      <a:xfrm>
                        <a:off x="1014730" y="3145155"/>
                        <a:ext cx="6616700" cy="163957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r:id="rId5" p14:bwMode="auto">
            <p14:nvContentPartPr>
              <p14:cNvPr id="1" name="墨迹 0"/>
              <p14:cNvContentPartPr/>
              <p14:nvPr/>
            </p14:nvContentPartPr>
            <p14:xfrm>
              <a:off x="3143250" y="1743075"/>
              <a:ext cx="1633220" cy="514350"/>
            </p14:xfrm>
          </p:contentPart>
        </mc:Choice>
        <mc:Fallback xmlns="">
          <p:pic>
            <p:nvPicPr>
              <p:cNvPr id="1" name="墨迹 0"/>
            </p:nvPicPr>
            <p:blipFill>
              <a:blip r:embed="rId6"/>
            </p:blipFill>
            <p:spPr>
              <a:xfrm>
                <a:off x="3143250" y="1743075"/>
                <a:ext cx="1633220" cy="5143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4" name="墨迹 3"/>
              <p14:cNvContentPartPr/>
              <p14:nvPr/>
            </p14:nvContentPartPr>
            <p14:xfrm>
              <a:off x="4029075" y="2162175"/>
              <a:ext cx="42545" cy="762000"/>
            </p14:xfrm>
          </p:contentPart>
        </mc:Choice>
        <mc:Fallback xmlns="">
          <p:pic>
            <p:nvPicPr>
              <p:cNvPr id="4" name="墨迹 3"/>
            </p:nvPicPr>
            <p:blipFill>
              <a:blip r:embed="rId8"/>
            </p:blipFill>
            <p:spPr>
              <a:xfrm>
                <a:off x="4029075" y="2162175"/>
                <a:ext cx="42545" cy="76200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5" name="墨迹 4"/>
              <p14:cNvContentPartPr/>
              <p14:nvPr/>
            </p14:nvContentPartPr>
            <p14:xfrm>
              <a:off x="3490595" y="2876550"/>
              <a:ext cx="9525" cy="360"/>
            </p14:xfrm>
          </p:contentPart>
        </mc:Choice>
        <mc:Fallback xmlns="">
          <p:pic>
            <p:nvPicPr>
              <p:cNvPr id="5" name="墨迹 4"/>
            </p:nvPicPr>
            <p:blipFill>
              <a:blip r:embed="rId10"/>
            </p:blipFill>
            <p:spPr>
              <a:xfrm>
                <a:off x="3490595" y="2876550"/>
                <a:ext cx="9525" cy="36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6" name="墨迹 5"/>
              <p14:cNvContentPartPr/>
              <p14:nvPr/>
            </p14:nvContentPartPr>
            <p14:xfrm>
              <a:off x="1676400" y="2766695"/>
              <a:ext cx="1581150" cy="109855"/>
            </p14:xfrm>
          </p:contentPart>
        </mc:Choice>
        <mc:Fallback xmlns="">
          <p:pic>
            <p:nvPicPr>
              <p:cNvPr id="6" name="墨迹 5"/>
            </p:nvPicPr>
            <p:blipFill>
              <a:blip r:embed="rId12"/>
            </p:blipFill>
            <p:spPr>
              <a:xfrm>
                <a:off x="1676400" y="2766695"/>
                <a:ext cx="1581150" cy="10985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7" name="墨迹 6"/>
              <p14:cNvContentPartPr/>
              <p14:nvPr/>
            </p14:nvContentPartPr>
            <p14:xfrm>
              <a:off x="3595370" y="2876550"/>
              <a:ext cx="2486025" cy="52070"/>
            </p14:xfrm>
          </p:contentPart>
        </mc:Choice>
        <mc:Fallback xmlns="">
          <p:pic>
            <p:nvPicPr>
              <p:cNvPr id="7" name="墨迹 6"/>
            </p:nvPicPr>
            <p:blipFill>
              <a:blip r:embed="rId14"/>
            </p:blipFill>
            <p:spPr>
              <a:xfrm>
                <a:off x="3595370" y="2876550"/>
                <a:ext cx="2486025" cy="5207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8" name="墨迹 7"/>
              <p14:cNvContentPartPr/>
              <p14:nvPr/>
            </p14:nvContentPartPr>
            <p14:xfrm>
              <a:off x="4352925" y="2890520"/>
              <a:ext cx="371475" cy="133350"/>
            </p14:xfrm>
          </p:contentPart>
        </mc:Choice>
        <mc:Fallback xmlns="">
          <p:pic>
            <p:nvPicPr>
              <p:cNvPr id="8" name="墨迹 7"/>
            </p:nvPicPr>
            <p:blipFill>
              <a:blip r:embed="rId16"/>
            </p:blipFill>
            <p:spPr>
              <a:xfrm>
                <a:off x="4352925" y="2890520"/>
                <a:ext cx="371475" cy="13335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9" name="墨迹 8"/>
              <p14:cNvContentPartPr/>
              <p14:nvPr/>
            </p14:nvContentPartPr>
            <p14:xfrm>
              <a:off x="5438775" y="2880995"/>
              <a:ext cx="128270" cy="186055"/>
            </p14:xfrm>
          </p:contentPart>
        </mc:Choice>
        <mc:Fallback xmlns="">
          <p:pic>
            <p:nvPicPr>
              <p:cNvPr id="9" name="墨迹 8"/>
            </p:nvPicPr>
            <p:blipFill>
              <a:blip r:embed="rId18"/>
            </p:blipFill>
            <p:spPr>
              <a:xfrm>
                <a:off x="5438775" y="2880995"/>
                <a:ext cx="128270" cy="186055"/>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92329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观察的内容（</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P62</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）观察形态的特点</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对象 3">
            <a:hlinkClick r:id="" action="ppaction://ole?verb="/>
          </p:cNvPr>
          <p:cNvGraphicFramePr>
            <a:graphicFrameLocks noChangeAspect="1"/>
          </p:cNvGraphicFramePr>
          <p:nvPr/>
        </p:nvGraphicFramePr>
        <p:xfrm>
          <a:off x="1014730" y="2302510"/>
          <a:ext cx="6697980" cy="538480"/>
        </p:xfrm>
        <a:graphic>
          <a:graphicData uri="http://schemas.openxmlformats.org/presentationml/2006/ole">
            <mc:AlternateContent xmlns:mc="http://schemas.openxmlformats.org/markup-compatibility/2006">
              <mc:Choice xmlns:v="urn:schemas-microsoft-com:vml" Requires="v">
                <p:oleObj spid="_x0000_s2049" name="" r:id="rId1" imgW="5384800" imgH="457200" progId="Equation.KSEE3">
                  <p:embed/>
                </p:oleObj>
              </mc:Choice>
              <mc:Fallback>
                <p:oleObj name="" r:id="rId1" imgW="5384800" imgH="457200" progId="Equation.KSEE3">
                  <p:embed/>
                  <p:pic>
                    <p:nvPicPr>
                      <p:cNvPr id="0" name="图片 2048"/>
                      <p:cNvPicPr/>
                      <p:nvPr/>
                    </p:nvPicPr>
                    <p:blipFill>
                      <a:blip r:embed="rId2"/>
                      <a:stretch>
                        <a:fillRect/>
                      </a:stretch>
                    </p:blipFill>
                    <p:spPr>
                      <a:xfrm>
                        <a:off x="1014730" y="2302510"/>
                        <a:ext cx="6697980" cy="538480"/>
                      </a:xfrm>
                      <a:prstGeom prst="rect">
                        <a:avLst/>
                      </a:prstGeom>
                    </p:spPr>
                  </p:pic>
                </p:oleObj>
              </mc:Fallback>
            </mc:AlternateContent>
          </a:graphicData>
        </a:graphic>
      </p:graphicFrame>
      <p:graphicFrame>
        <p:nvGraphicFramePr>
          <p:cNvPr id="2" name="对象 1">
            <a:hlinkClick r:id="" action="ppaction://ole?verb="/>
          </p:cNvPr>
          <p:cNvGraphicFramePr>
            <a:graphicFrameLocks noChangeAspect="1"/>
          </p:cNvGraphicFramePr>
          <p:nvPr/>
        </p:nvGraphicFramePr>
        <p:xfrm>
          <a:off x="1014413" y="2916555"/>
          <a:ext cx="7322820" cy="2045970"/>
        </p:xfrm>
        <a:graphic>
          <a:graphicData uri="http://schemas.openxmlformats.org/presentationml/2006/ole">
            <mc:AlternateContent xmlns:mc="http://schemas.openxmlformats.org/markup-compatibility/2006">
              <mc:Choice xmlns:v="urn:schemas-microsoft-com:vml" Requires="v">
                <p:oleObj spid="_x0000_s2050" name="" r:id="rId3" imgW="6731000" imgH="1879600" progId="Equation.KSEE3">
                  <p:embed/>
                </p:oleObj>
              </mc:Choice>
              <mc:Fallback>
                <p:oleObj name="" r:id="rId3" imgW="6731000" imgH="1879600" progId="Equation.KSEE3">
                  <p:embed/>
                  <p:pic>
                    <p:nvPicPr>
                      <p:cNvPr id="0" name="图片 2049"/>
                      <p:cNvPicPr/>
                      <p:nvPr/>
                    </p:nvPicPr>
                    <p:blipFill>
                      <a:blip r:embed="rId4"/>
                      <a:stretch>
                        <a:fillRect/>
                      </a:stretch>
                    </p:blipFill>
                    <p:spPr>
                      <a:xfrm>
                        <a:off x="1014413" y="2916555"/>
                        <a:ext cx="7322820" cy="2045970"/>
                      </a:xfrm>
                      <a:prstGeom prst="rect">
                        <a:avLst/>
                      </a:prstGeom>
                    </p:spPr>
                  </p:pic>
                </p:oleObj>
              </mc:Fallback>
            </mc:AlternateContent>
          </a:graphicData>
        </a:graphic>
      </p:graphicFrame>
      <p:pic>
        <p:nvPicPr>
          <p:cNvPr id="3" name="图片 2"/>
          <p:cNvPicPr>
            <a:picLocks noChangeAspect="1"/>
          </p:cNvPicPr>
          <p:nvPr/>
        </p:nvPicPr>
        <p:blipFill>
          <a:blip r:embed="rId5"/>
          <a:stretch>
            <a:fillRect/>
          </a:stretch>
        </p:blipFill>
        <p:spPr>
          <a:xfrm>
            <a:off x="5732145" y="358140"/>
            <a:ext cx="2122170" cy="1768475"/>
          </a:xfrm>
          <a:prstGeom prst="rect">
            <a:avLst/>
          </a:prstGeom>
        </p:spPr>
      </p:pic>
      <mc:AlternateContent xmlns:mc="http://schemas.openxmlformats.org/markup-compatibility/2006" xmlns:p14="http://schemas.microsoft.com/office/powerpoint/2010/main">
        <mc:Choice Requires="p14">
          <p:contentPart r:id="rId6" p14:bwMode="auto">
            <p14:nvContentPartPr>
              <p14:cNvPr id="1" name="墨迹 0"/>
              <p14:cNvContentPartPr/>
              <p14:nvPr/>
            </p14:nvContentPartPr>
            <p14:xfrm>
              <a:off x="3600450" y="2495550"/>
              <a:ext cx="4338320" cy="76200"/>
            </p14:xfrm>
          </p:contentPart>
        </mc:Choice>
        <mc:Fallback xmlns="">
          <p:pic>
            <p:nvPicPr>
              <p:cNvPr id="1" name="墨迹 0"/>
            </p:nvPicPr>
            <p:blipFill>
              <a:blip r:embed="rId7"/>
            </p:blipFill>
            <p:spPr>
              <a:xfrm>
                <a:off x="3600450" y="2495550"/>
                <a:ext cx="4338320" cy="7620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5" name="墨迹 4"/>
              <p14:cNvContentPartPr/>
              <p14:nvPr/>
            </p14:nvContentPartPr>
            <p14:xfrm>
              <a:off x="1000125" y="2800350"/>
              <a:ext cx="1171575" cy="360"/>
            </p14:xfrm>
          </p:contentPart>
        </mc:Choice>
        <mc:Fallback xmlns="">
          <p:pic>
            <p:nvPicPr>
              <p:cNvPr id="5" name="墨迹 4"/>
            </p:nvPicPr>
            <p:blipFill>
              <a:blip r:embed="rId9"/>
            </p:blipFill>
            <p:spPr>
              <a:xfrm>
                <a:off x="1000125" y="2800350"/>
                <a:ext cx="1171575" cy="36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6" name="墨迹 5"/>
              <p14:cNvContentPartPr/>
              <p14:nvPr/>
            </p14:nvContentPartPr>
            <p14:xfrm>
              <a:off x="6610350" y="1304925"/>
              <a:ext cx="9525" cy="360"/>
            </p14:xfrm>
          </p:contentPart>
        </mc:Choice>
        <mc:Fallback xmlns="">
          <p:pic>
            <p:nvPicPr>
              <p:cNvPr id="6" name="墨迹 5"/>
            </p:nvPicPr>
            <p:blipFill>
              <a:blip r:embed="rId11"/>
            </p:blipFill>
            <p:spPr>
              <a:xfrm>
                <a:off x="6610350" y="1304925"/>
                <a:ext cx="9525" cy="36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7" name="墨迹 6"/>
              <p14:cNvContentPartPr/>
              <p14:nvPr/>
            </p14:nvContentPartPr>
            <p14:xfrm>
              <a:off x="6953250" y="1804670"/>
              <a:ext cx="9525" cy="360"/>
            </p14:xfrm>
          </p:contentPart>
        </mc:Choice>
        <mc:Fallback xmlns="">
          <p:pic>
            <p:nvPicPr>
              <p:cNvPr id="7" name="墨迹 6"/>
            </p:nvPicPr>
            <p:blipFill>
              <a:blip r:embed="rId11"/>
            </p:blipFill>
            <p:spPr>
              <a:xfrm>
                <a:off x="6953250" y="1804670"/>
                <a:ext cx="9525" cy="36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8" name="墨迹 7"/>
              <p14:cNvContentPartPr/>
              <p14:nvPr/>
            </p14:nvContentPartPr>
            <p14:xfrm>
              <a:off x="7395845" y="1147445"/>
              <a:ext cx="9525" cy="360"/>
            </p14:xfrm>
          </p:contentPart>
        </mc:Choice>
        <mc:Fallback xmlns="">
          <p:pic>
            <p:nvPicPr>
              <p:cNvPr id="8" name="墨迹 7"/>
            </p:nvPicPr>
            <p:blipFill>
              <a:blip r:embed="rId11"/>
            </p:blipFill>
            <p:spPr>
              <a:xfrm>
                <a:off x="7395845" y="1147445"/>
                <a:ext cx="9525" cy="360"/>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gn="l">
              <a:lnSpc>
                <a:spcPct val="150000"/>
              </a:lnSpc>
            </a:pP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chemeClr val="bg1">
                    <a:lumMod val="50000"/>
                  </a:schemeClr>
                </a:solidFill>
                <a:sym typeface="+mn-ea"/>
              </a:rPr>
              <a:t>推理是从一个或几个已有的判断得出另一个新判断的思维形式，推理所根据的判断称为</a:t>
            </a:r>
            <a:r>
              <a:rPr lang="zh-CN" altLang="en-US" sz="2000" b="1">
                <a:solidFill>
                  <a:srgbClr val="FF0000"/>
                </a:solidFill>
                <a:sym typeface="+mn-ea"/>
              </a:rPr>
              <a:t>前提</a:t>
            </a:r>
            <a:r>
              <a:rPr lang="zh-CN" altLang="en-US" sz="2000" b="1">
                <a:solidFill>
                  <a:schemeClr val="bg1">
                    <a:lumMod val="50000"/>
                  </a:schemeClr>
                </a:solidFill>
                <a:sym typeface="+mn-ea"/>
              </a:rPr>
              <a:t>，根据前提所得到的判断称为</a:t>
            </a:r>
            <a:r>
              <a:rPr lang="zh-CN" altLang="en-US" sz="2000" b="1">
                <a:solidFill>
                  <a:srgbClr val="FF0000"/>
                </a:solidFill>
                <a:sym typeface="+mn-ea"/>
              </a:rPr>
              <a:t>结论</a:t>
            </a:r>
            <a:r>
              <a:rPr lang="zh-CN" altLang="en-US" sz="2000" b="1">
                <a:solidFill>
                  <a:schemeClr val="bg1">
                    <a:lumMod val="50000"/>
                  </a:schemeClr>
                </a:solidFill>
                <a:sym typeface="+mn-ea"/>
              </a:rPr>
              <a:t>，推理分为两种形式：</a:t>
            </a:r>
            <a:r>
              <a:rPr lang="zh-CN" altLang="en-US" sz="2000" b="1">
                <a:solidFill>
                  <a:srgbClr val="FF0000"/>
                </a:solidFill>
                <a:sym typeface="+mn-ea"/>
              </a:rPr>
              <a:t>合情推理</a:t>
            </a:r>
            <a:r>
              <a:rPr lang="zh-CN" altLang="en-US" sz="2000" b="1">
                <a:solidFill>
                  <a:schemeClr val="bg1">
                    <a:lumMod val="50000"/>
                  </a:schemeClr>
                </a:solidFill>
                <a:sym typeface="+mn-ea"/>
              </a:rPr>
              <a:t>和</a:t>
            </a:r>
            <a:r>
              <a:rPr lang="zh-CN" altLang="en-US" sz="2000" b="1">
                <a:solidFill>
                  <a:srgbClr val="FF0000"/>
                </a:solidFill>
                <a:sym typeface="+mn-ea"/>
              </a:rPr>
              <a:t>演绎推理</a:t>
            </a:r>
            <a:r>
              <a:rPr lang="zh-CN" altLang="en-US" sz="2000" b="1">
                <a:solidFill>
                  <a:schemeClr val="bg1">
                    <a:lumMod val="50000"/>
                  </a:schemeClr>
                </a:solidFill>
                <a:sym typeface="+mn-ea"/>
              </a:rPr>
              <a:t>．</a:t>
            </a:r>
            <a:endParaRPr lang="zh-CN" altLang="en-US" sz="2000" b="1">
              <a:solidFill>
                <a:schemeClr val="bg1">
                  <a:lumMod val="50000"/>
                </a:schemeClr>
              </a:solidFill>
            </a:endParaRPr>
          </a:p>
          <a:p>
            <a:pPr algn="l">
              <a:lnSpc>
                <a:spcPct val="150000"/>
              </a:lnSpc>
            </a:pPr>
            <a:r>
              <a:rPr lang="en-US" altLang="zh-CN" sz="2000" b="1">
                <a:solidFill>
                  <a:schemeClr val="bg1">
                    <a:lumMod val="50000"/>
                  </a:schemeClr>
                </a:solidFill>
                <a:sym typeface="+mn-ea"/>
              </a:rPr>
              <a:t>       </a:t>
            </a:r>
            <a:r>
              <a:rPr lang="zh-CN" altLang="en-US" sz="2000" b="1">
                <a:solidFill>
                  <a:schemeClr val="bg1">
                    <a:lumMod val="50000"/>
                  </a:schemeClr>
                </a:solidFill>
                <a:sym typeface="+mn-ea"/>
              </a:rPr>
              <a:t>和推理能力一样，</a:t>
            </a:r>
            <a:r>
              <a:rPr lang="zh-CN" altLang="en-US" sz="2000" b="1">
                <a:solidFill>
                  <a:srgbClr val="FF0000"/>
                </a:solidFill>
                <a:sym typeface="+mn-ea"/>
              </a:rPr>
              <a:t>直觉思维能力</a:t>
            </a:r>
            <a:r>
              <a:rPr lang="zh-CN" altLang="en-US" sz="2000" b="1">
                <a:solidFill>
                  <a:schemeClr val="bg1">
                    <a:lumMod val="50000"/>
                  </a:schemeClr>
                </a:solidFill>
                <a:sym typeface="+mn-ea"/>
              </a:rPr>
              <a:t>也是数学思维能力的重要组成部分。庞加莱说：“</a:t>
            </a:r>
            <a:r>
              <a:rPr lang="zh-CN" altLang="en-US" sz="2000" b="1">
                <a:solidFill>
                  <a:srgbClr val="FF0000"/>
                </a:solidFill>
                <a:sym typeface="+mn-ea"/>
              </a:rPr>
              <a:t>逻辑用于论证，直觉用于发明</a:t>
            </a:r>
            <a:r>
              <a:rPr lang="zh-CN" altLang="en-US" sz="2000" b="1">
                <a:solidFill>
                  <a:schemeClr val="bg1">
                    <a:lumMod val="50000"/>
                  </a:schemeClr>
                </a:solidFill>
                <a:sym typeface="+mn-ea"/>
              </a:rPr>
              <a:t>”．</a:t>
            </a:r>
            <a:endParaRPr lang="zh-CN" altLang="en-US" sz="2000" b="1">
              <a:solidFill>
                <a:schemeClr val="bg1">
                  <a:lumMod val="50000"/>
                </a:schemeClr>
              </a:solidFill>
              <a:sym typeface="+mn-ea"/>
            </a:endParaRPr>
          </a:p>
          <a:p>
            <a:pPr algn="l">
              <a:lnSpc>
                <a:spcPct val="150000"/>
              </a:lnSpc>
            </a:pPr>
            <a:r>
              <a:rPr lang="zh-CN" altLang="en-US" sz="2000" b="1">
                <a:solidFill>
                  <a:schemeClr val="bg1">
                    <a:lumMod val="50000"/>
                  </a:schemeClr>
                </a:solidFill>
                <a:sym typeface="+mn-ea"/>
              </a:rPr>
              <a:t> </a:t>
            </a:r>
            <a:r>
              <a:rPr lang="en-US" altLang="zh-CN" sz="2000" b="1">
                <a:solidFill>
                  <a:schemeClr val="bg1">
                    <a:lumMod val="50000"/>
                  </a:schemeClr>
                </a:solidFill>
                <a:sym typeface="+mn-ea"/>
              </a:rPr>
              <a:t>      </a:t>
            </a:r>
            <a:r>
              <a:rPr lang="zh-CN" altLang="en-US" sz="2000" b="1">
                <a:solidFill>
                  <a:schemeClr val="bg1">
                    <a:lumMod val="50000"/>
                  </a:schemeClr>
                </a:solidFill>
                <a:sym typeface="+mn-ea"/>
              </a:rPr>
              <a:t>事实上，</a:t>
            </a:r>
            <a:r>
              <a:rPr lang="zh-CN" altLang="en-US" sz="2000" b="1">
                <a:solidFill>
                  <a:srgbClr val="FF0000"/>
                </a:solidFill>
                <a:sym typeface="+mn-ea"/>
              </a:rPr>
              <a:t>许多重大的发现都是基于直觉</a:t>
            </a:r>
            <a:r>
              <a:rPr lang="zh-CN" altLang="en-US" sz="2000" b="1">
                <a:solidFill>
                  <a:schemeClr val="bg1">
                    <a:lumMod val="50000"/>
                  </a:schemeClr>
                </a:solidFill>
                <a:sym typeface="+mn-ea"/>
              </a:rPr>
              <a:t>．直觉思维强调的是未渐进的逻辑推理而</a:t>
            </a:r>
            <a:r>
              <a:rPr lang="zh-CN" altLang="en-US" sz="2000" b="1">
                <a:solidFill>
                  <a:srgbClr val="FF0000"/>
                </a:solidFill>
                <a:sym typeface="+mn-ea"/>
              </a:rPr>
              <a:t>迅速作出判断</a:t>
            </a:r>
            <a:r>
              <a:rPr lang="zh-CN" altLang="en-US" sz="2000" b="1">
                <a:solidFill>
                  <a:schemeClr val="bg1">
                    <a:lumMod val="50000"/>
                  </a:schemeClr>
                </a:solidFill>
                <a:sym typeface="+mn-ea"/>
              </a:rPr>
              <a:t>．</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课堂</a:t>
            </a:r>
            <a:r>
              <a:rPr lang="zh-CN" altLang="en-US" sz="2200" b="1" dirty="0" smtClean="0">
                <a:solidFill>
                  <a:schemeClr val="accent2">
                    <a:lumMod val="75000"/>
                  </a:schemeClr>
                </a:solidFill>
                <a:latin typeface="+mj-ea"/>
                <a:ea typeface="+mj-ea"/>
                <a:sym typeface="微软雅黑" panose="020B0503020204020204" pitchFamily="34" charset="-122"/>
              </a:rPr>
              <a:t>了解</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92329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观察的内容（</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P62</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）观察题设和题断结构上的区别与联系</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对象 1">
            <a:hlinkClick r:id="" action="ppaction://ole?verb="/>
          </p:cNvPr>
          <p:cNvGraphicFramePr>
            <a:graphicFrameLocks noChangeAspect="1"/>
          </p:cNvGraphicFramePr>
          <p:nvPr/>
        </p:nvGraphicFramePr>
        <p:xfrm>
          <a:off x="1014730" y="2291715"/>
          <a:ext cx="7023735" cy="1159510"/>
        </p:xfrm>
        <a:graphic>
          <a:graphicData uri="http://schemas.openxmlformats.org/presentationml/2006/ole">
            <mc:AlternateContent xmlns:mc="http://schemas.openxmlformats.org/markup-compatibility/2006">
              <mc:Choice xmlns:v="urn:schemas-microsoft-com:vml" Requires="v">
                <p:oleObj spid="_x0000_s3073" name="" r:id="rId1" imgW="4000500" imgH="660400" progId="Equation.KSEE3">
                  <p:embed/>
                </p:oleObj>
              </mc:Choice>
              <mc:Fallback>
                <p:oleObj name="" r:id="rId1" imgW="4000500" imgH="660400" progId="Equation.KSEE3">
                  <p:embed/>
                  <p:pic>
                    <p:nvPicPr>
                      <p:cNvPr id="0" name="图片 3072"/>
                      <p:cNvPicPr/>
                      <p:nvPr/>
                    </p:nvPicPr>
                    <p:blipFill>
                      <a:blip r:embed="rId2"/>
                      <a:stretch>
                        <a:fillRect/>
                      </a:stretch>
                    </p:blipFill>
                    <p:spPr>
                      <a:xfrm>
                        <a:off x="1014730" y="2291715"/>
                        <a:ext cx="7023735" cy="115951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r:id="rId3" p14:bwMode="auto">
            <p14:nvContentPartPr>
              <p14:cNvPr id="1" name="墨迹 0"/>
              <p14:cNvContentPartPr/>
              <p14:nvPr/>
            </p14:nvContentPartPr>
            <p14:xfrm>
              <a:off x="790575" y="3381375"/>
              <a:ext cx="4557395" cy="175895"/>
            </p14:xfrm>
          </p:contentPart>
        </mc:Choice>
        <mc:Fallback xmlns="">
          <p:pic>
            <p:nvPicPr>
              <p:cNvPr id="1" name="墨迹 0"/>
            </p:nvPicPr>
            <p:blipFill>
              <a:blip r:embed="rId4"/>
            </p:blipFill>
            <p:spPr>
              <a:xfrm>
                <a:off x="790575" y="3381375"/>
                <a:ext cx="4557395" cy="17589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3" name="墨迹 2"/>
              <p14:cNvContentPartPr/>
              <p14:nvPr/>
            </p14:nvContentPartPr>
            <p14:xfrm>
              <a:off x="5838825" y="3423920"/>
              <a:ext cx="2242820" cy="157480"/>
            </p14:xfrm>
          </p:contentPart>
        </mc:Choice>
        <mc:Fallback xmlns="">
          <p:pic>
            <p:nvPicPr>
              <p:cNvPr id="3" name="墨迹 2"/>
            </p:nvPicPr>
            <p:blipFill>
              <a:blip r:embed="rId6"/>
            </p:blipFill>
            <p:spPr>
              <a:xfrm>
                <a:off x="5838825" y="3423920"/>
                <a:ext cx="2242820" cy="157480"/>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对象 1">
            <a:hlinkClick r:id="" action="ppaction://ole?verb="/>
          </p:cNvPr>
          <p:cNvGraphicFramePr>
            <a:graphicFrameLocks noChangeAspect="1"/>
          </p:cNvGraphicFramePr>
          <p:nvPr/>
        </p:nvGraphicFramePr>
        <p:xfrm>
          <a:off x="881380" y="1220153"/>
          <a:ext cx="7380605" cy="2386965"/>
        </p:xfrm>
        <a:graphic>
          <a:graphicData uri="http://schemas.openxmlformats.org/presentationml/2006/ole">
            <mc:AlternateContent xmlns:mc="http://schemas.openxmlformats.org/markup-compatibility/2006">
              <mc:Choice xmlns:v="urn:schemas-microsoft-com:vml" Requires="v">
                <p:oleObj spid="_x0000_s3073" name="" r:id="rId1" imgW="4203065" imgH="1358900" progId="Equation.KSEE3">
                  <p:embed/>
                </p:oleObj>
              </mc:Choice>
              <mc:Fallback>
                <p:oleObj name="" r:id="rId1" imgW="4203065" imgH="1358900" progId="Equation.KSEE3">
                  <p:embed/>
                  <p:pic>
                    <p:nvPicPr>
                      <p:cNvPr id="0" name="图片 3072"/>
                      <p:cNvPicPr/>
                      <p:nvPr/>
                    </p:nvPicPr>
                    <p:blipFill>
                      <a:blip r:embed="rId2"/>
                      <a:stretch>
                        <a:fillRect/>
                      </a:stretch>
                    </p:blipFill>
                    <p:spPr>
                      <a:xfrm>
                        <a:off x="881380" y="1220153"/>
                        <a:ext cx="7380605" cy="238696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对象 1">
            <a:hlinkClick r:id="" action="ppaction://ole?verb="/>
          </p:cNvPr>
          <p:cNvGraphicFramePr>
            <a:graphicFrameLocks noChangeAspect="1"/>
          </p:cNvGraphicFramePr>
          <p:nvPr/>
        </p:nvGraphicFramePr>
        <p:xfrm>
          <a:off x="1159193" y="862965"/>
          <a:ext cx="6824980" cy="3101340"/>
        </p:xfrm>
        <a:graphic>
          <a:graphicData uri="http://schemas.openxmlformats.org/presentationml/2006/ole">
            <mc:AlternateContent xmlns:mc="http://schemas.openxmlformats.org/markup-compatibility/2006">
              <mc:Choice xmlns:v="urn:schemas-microsoft-com:vml" Requires="v">
                <p:oleObj spid="_x0000_s3073" name="" r:id="rId1" imgW="3886200" imgH="1765300" progId="Equation.KSEE3">
                  <p:embed/>
                </p:oleObj>
              </mc:Choice>
              <mc:Fallback>
                <p:oleObj name="" r:id="rId1" imgW="3886200" imgH="1765300" progId="Equation.KSEE3">
                  <p:embed/>
                  <p:pic>
                    <p:nvPicPr>
                      <p:cNvPr id="0" name="图片 3072"/>
                      <p:cNvPicPr/>
                      <p:nvPr/>
                    </p:nvPicPr>
                    <p:blipFill>
                      <a:blip r:embed="rId2"/>
                      <a:stretch>
                        <a:fillRect/>
                      </a:stretch>
                    </p:blipFill>
                    <p:spPr>
                      <a:xfrm>
                        <a:off x="1159193" y="862965"/>
                        <a:ext cx="6824980" cy="310134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92329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观察的内容（</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P62</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）观察数和形变化的规律</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对象 2">
            <a:hlinkClick r:id="" action="ppaction://ole?verb="/>
          </p:cNvPr>
          <p:cNvGraphicFramePr>
            <a:graphicFrameLocks noChangeAspect="1"/>
          </p:cNvGraphicFramePr>
          <p:nvPr/>
        </p:nvGraphicFramePr>
        <p:xfrm>
          <a:off x="1014730" y="2330450"/>
          <a:ext cx="7287895" cy="715645"/>
        </p:xfrm>
        <a:graphic>
          <a:graphicData uri="http://schemas.openxmlformats.org/presentationml/2006/ole">
            <mc:AlternateContent xmlns:mc="http://schemas.openxmlformats.org/markup-compatibility/2006">
              <mc:Choice xmlns:v="urn:schemas-microsoft-com:vml" Requires="v">
                <p:oleObj spid="_x0000_s4097" name="" r:id="rId1" imgW="4914900" imgH="482600" progId="Equation.KSEE3">
                  <p:embed/>
                </p:oleObj>
              </mc:Choice>
              <mc:Fallback>
                <p:oleObj name="" r:id="rId1" imgW="4914900" imgH="482600" progId="Equation.KSEE3">
                  <p:embed/>
                  <p:pic>
                    <p:nvPicPr>
                      <p:cNvPr id="0" name="图片 4096"/>
                      <p:cNvPicPr/>
                      <p:nvPr/>
                    </p:nvPicPr>
                    <p:blipFill>
                      <a:blip r:embed="rId2"/>
                      <a:stretch>
                        <a:fillRect/>
                      </a:stretch>
                    </p:blipFill>
                    <p:spPr>
                      <a:xfrm>
                        <a:off x="1014730" y="2330450"/>
                        <a:ext cx="7287895" cy="715645"/>
                      </a:xfrm>
                      <a:prstGeom prst="rect">
                        <a:avLst/>
                      </a:prstGeom>
                    </p:spPr>
                  </p:pic>
                </p:oleObj>
              </mc:Fallback>
            </mc:AlternateContent>
          </a:graphicData>
        </a:graphic>
      </p:graphicFrame>
      <p:graphicFrame>
        <p:nvGraphicFramePr>
          <p:cNvPr id="2" name="对象 1">
            <a:hlinkClick r:id="" action="ppaction://ole?verb="/>
          </p:cNvPr>
          <p:cNvGraphicFramePr>
            <a:graphicFrameLocks noChangeAspect="1"/>
          </p:cNvGraphicFramePr>
          <p:nvPr/>
        </p:nvGraphicFramePr>
        <p:xfrm>
          <a:off x="1014730" y="3149600"/>
          <a:ext cx="7234555" cy="1222375"/>
        </p:xfrm>
        <a:graphic>
          <a:graphicData uri="http://schemas.openxmlformats.org/presentationml/2006/ole">
            <mc:AlternateContent xmlns:mc="http://schemas.openxmlformats.org/markup-compatibility/2006">
              <mc:Choice xmlns:v="urn:schemas-microsoft-com:vml" Requires="v">
                <p:oleObj spid="_x0000_s4098" name="" r:id="rId3" imgW="5562600" imgH="939800" progId="Equation.KSEE3">
                  <p:embed/>
                </p:oleObj>
              </mc:Choice>
              <mc:Fallback>
                <p:oleObj name="" r:id="rId3" imgW="5562600" imgH="939800" progId="Equation.KSEE3">
                  <p:embed/>
                  <p:pic>
                    <p:nvPicPr>
                      <p:cNvPr id="0" name="图片 4097"/>
                      <p:cNvPicPr/>
                      <p:nvPr/>
                    </p:nvPicPr>
                    <p:blipFill>
                      <a:blip r:embed="rId4"/>
                      <a:stretch>
                        <a:fillRect/>
                      </a:stretch>
                    </p:blipFill>
                    <p:spPr>
                      <a:xfrm>
                        <a:off x="1014730" y="3149600"/>
                        <a:ext cx="7234555" cy="1222375"/>
                      </a:xfrm>
                      <a:prstGeom prst="rect">
                        <a:avLst/>
                      </a:prstGeom>
                    </p:spPr>
                  </p:pic>
                </p:oleObj>
              </mc:Fallback>
            </mc:AlternateContent>
          </a:graphicData>
        </a:graphic>
      </p:graphicFrame>
      <p:pic>
        <p:nvPicPr>
          <p:cNvPr id="4" name="图片 3"/>
          <p:cNvPicPr>
            <a:picLocks noChangeAspect="1"/>
          </p:cNvPicPr>
          <p:nvPr/>
        </p:nvPicPr>
        <p:blipFill>
          <a:blip r:embed="rId5"/>
          <a:stretch>
            <a:fillRect/>
          </a:stretch>
        </p:blipFill>
        <p:spPr>
          <a:xfrm>
            <a:off x="6012180" y="358775"/>
            <a:ext cx="1899285" cy="1971675"/>
          </a:xfrm>
          <a:prstGeom prst="rect">
            <a:avLst/>
          </a:prstGeom>
        </p:spPr>
      </p:pic>
      <mc:AlternateContent xmlns:mc="http://schemas.openxmlformats.org/markup-compatibility/2006" xmlns:p14="http://schemas.microsoft.com/office/powerpoint/2010/main">
        <mc:Choice Requires="p14">
          <p:contentPart r:id="rId6" p14:bwMode="auto">
            <p14:nvContentPartPr>
              <p14:cNvPr id="1" name="墨迹 0"/>
              <p14:cNvContentPartPr/>
              <p14:nvPr/>
            </p14:nvContentPartPr>
            <p14:xfrm>
              <a:off x="7700645" y="514350"/>
              <a:ext cx="14605" cy="133350"/>
            </p14:xfrm>
          </p:contentPart>
        </mc:Choice>
        <mc:Fallback xmlns="">
          <p:pic>
            <p:nvPicPr>
              <p:cNvPr id="1" name="墨迹 0"/>
            </p:nvPicPr>
            <p:blipFill>
              <a:blip r:embed="rId7"/>
            </p:blipFill>
            <p:spPr>
              <a:xfrm>
                <a:off x="7700645" y="514350"/>
                <a:ext cx="14605" cy="13335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5" name="墨迹 4"/>
              <p14:cNvContentPartPr/>
              <p14:nvPr/>
            </p14:nvContentPartPr>
            <p14:xfrm>
              <a:off x="7724775" y="495300"/>
              <a:ext cx="47625" cy="66675"/>
            </p14:xfrm>
          </p:contentPart>
        </mc:Choice>
        <mc:Fallback xmlns="">
          <p:pic>
            <p:nvPicPr>
              <p:cNvPr id="5" name="墨迹 4"/>
            </p:nvPicPr>
            <p:blipFill>
              <a:blip r:embed="rId9"/>
            </p:blipFill>
            <p:spPr>
              <a:xfrm>
                <a:off x="7724775" y="495300"/>
                <a:ext cx="47625" cy="6667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6" name="墨迹 5"/>
              <p14:cNvContentPartPr/>
              <p14:nvPr/>
            </p14:nvContentPartPr>
            <p14:xfrm>
              <a:off x="7757795" y="609600"/>
              <a:ext cx="62230" cy="137795"/>
            </p14:xfrm>
          </p:contentPart>
        </mc:Choice>
        <mc:Fallback xmlns="">
          <p:pic>
            <p:nvPicPr>
              <p:cNvPr id="6" name="墨迹 5"/>
            </p:nvPicPr>
            <p:blipFill>
              <a:blip r:embed="rId11"/>
            </p:blipFill>
            <p:spPr>
              <a:xfrm>
                <a:off x="7757795" y="609600"/>
                <a:ext cx="62230" cy="137795"/>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对象 1">
            <a:hlinkClick r:id="" action="ppaction://ole?verb="/>
          </p:cNvPr>
          <p:cNvGraphicFramePr>
            <a:graphicFrameLocks noChangeAspect="1"/>
          </p:cNvGraphicFramePr>
          <p:nvPr/>
        </p:nvGraphicFramePr>
        <p:xfrm>
          <a:off x="1195705" y="1220470"/>
          <a:ext cx="7025005" cy="2355215"/>
        </p:xfrm>
        <a:graphic>
          <a:graphicData uri="http://schemas.openxmlformats.org/presentationml/2006/ole">
            <mc:AlternateContent xmlns:mc="http://schemas.openxmlformats.org/markup-compatibility/2006">
              <mc:Choice xmlns:v="urn:schemas-microsoft-com:vml" Requires="v">
                <p:oleObj spid="_x0000_s4097" name="" r:id="rId1" imgW="4737100" imgH="1587500" progId="Equation.KSEE3">
                  <p:embed/>
                </p:oleObj>
              </mc:Choice>
              <mc:Fallback>
                <p:oleObj name="" r:id="rId1" imgW="4737100" imgH="1587500" progId="Equation.KSEE3">
                  <p:embed/>
                  <p:pic>
                    <p:nvPicPr>
                      <p:cNvPr id="0" name="图片 4096"/>
                      <p:cNvPicPr/>
                      <p:nvPr/>
                    </p:nvPicPr>
                    <p:blipFill>
                      <a:blip r:embed="rId2"/>
                      <a:stretch>
                        <a:fillRect/>
                      </a:stretch>
                    </p:blipFill>
                    <p:spPr>
                      <a:xfrm>
                        <a:off x="1195705" y="1220470"/>
                        <a:ext cx="7025005" cy="2355215"/>
                      </a:xfrm>
                      <a:prstGeom prst="rect">
                        <a:avLst/>
                      </a:prstGeom>
                    </p:spPr>
                  </p:pic>
                </p:oleObj>
              </mc:Fallback>
            </mc:AlternateContent>
          </a:graphicData>
        </a:graphic>
      </p:graphicFrame>
      <p:pic>
        <p:nvPicPr>
          <p:cNvPr id="3" name="图片 2"/>
          <p:cNvPicPr>
            <a:picLocks noChangeAspect="1"/>
          </p:cNvPicPr>
          <p:nvPr/>
        </p:nvPicPr>
        <p:blipFill>
          <a:blip r:embed="rId3"/>
          <a:stretch>
            <a:fillRect/>
          </a:stretch>
        </p:blipFill>
        <p:spPr>
          <a:xfrm>
            <a:off x="5622925" y="2462530"/>
            <a:ext cx="2148205" cy="22980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数学观察的主要方法</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P64</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）直接观察</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解题总是从直接观察开始：看一看题设是什么？题断是什么？它们各有什么特点？涉及什么概念？什么定理？是否和以前见过的问题类似？题设与题断的区别与联系在哪里？还有什么隐蔽的条件可以利用？哪些解题方法可以在这里试上一试？</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数学观察的主要方法</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P64</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）直接观察</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在解题过程中，还需要不断地进行直接观察：看一看已经证明了什么？还可以证明什么？还需要证明什么？还余下什么条件尚未利用？目前问题呈现什么新的特点和规律？下一步怎么办？</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69316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数学观察的主要方法</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P64</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）直接观察</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直接观察还需要灵活地调整观察角度：既可从数量关系的角度去观察，又可从图形特征的角度去观察；既可从整体规律的角度去观察，又可从局部特点的角度去观察；既可从与这部分知识相关的角度去观察，又可从与那部分知识相关的角度去观察</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在各不同的观察角度的对比中，不难发现有利于抓住问题本质特征的最佳角度，酝酿出简捷明快的好解法来</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数学观察的主要方法</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P64</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）间接观察</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有时直接观察难以奏效，往往改用间接观察的方法：观察原问题失利时，不妨变更一个命题，增加或减少一个条件，强化或弱化某个结论.  </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数学观察的主要方法</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P64</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）间接观察</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用“新观点”在另一范畴里重新阐述命题，再来观察已经变更了的命题；观察负载（抽象、一般）</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问</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题失利时，不妨退一步，先去观察某个简单（具体、特殊）的问题；正面观察失利时，不妨假设结论成立，观察可以推出什么，或许它正是要找的目标.</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gn="l">
              <a:lnSpc>
                <a:spcPct val="150000"/>
              </a:lnSpc>
            </a:pP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chemeClr val="bg1">
                    <a:lumMod val="50000"/>
                  </a:schemeClr>
                </a:solidFill>
                <a:sym typeface="+mn-ea"/>
              </a:rPr>
              <a:t>《义务教育数学课程标准（20</a:t>
            </a:r>
            <a:r>
              <a:rPr lang="en-US" altLang="zh-CN" sz="2000" b="1">
                <a:solidFill>
                  <a:schemeClr val="bg1">
                    <a:lumMod val="50000"/>
                  </a:schemeClr>
                </a:solidFill>
                <a:sym typeface="+mn-ea"/>
              </a:rPr>
              <a:t>22</a:t>
            </a:r>
            <a:r>
              <a:rPr lang="zh-CN" altLang="en-US" sz="2000" b="1">
                <a:solidFill>
                  <a:schemeClr val="bg1">
                    <a:lumMod val="50000"/>
                  </a:schemeClr>
                </a:solidFill>
                <a:sym typeface="+mn-ea"/>
              </a:rPr>
              <a:t>年版）》</a:t>
            </a:r>
            <a:r>
              <a:rPr lang="en-US" altLang="zh-CN" sz="2000" b="1">
                <a:solidFill>
                  <a:schemeClr val="bg1">
                    <a:lumMod val="50000"/>
                  </a:schemeClr>
                </a:solidFill>
                <a:sym typeface="+mn-ea"/>
              </a:rPr>
              <a:t>P9</a:t>
            </a:r>
            <a:endParaRPr lang="en-US" altLang="zh-CN" sz="2000" b="1">
              <a:solidFill>
                <a:schemeClr val="bg1">
                  <a:lumMod val="50000"/>
                </a:schemeClr>
              </a:solidFill>
            </a:endParaRPr>
          </a:p>
          <a:p>
            <a:pPr algn="l">
              <a:lnSpc>
                <a:spcPct val="150000"/>
              </a:lnSpc>
            </a:pPr>
            <a:r>
              <a:rPr lang="en-US" altLang="zh-CN" sz="2000" b="1">
                <a:solidFill>
                  <a:schemeClr val="bg1">
                    <a:lumMod val="50000"/>
                  </a:schemeClr>
                </a:solidFill>
                <a:sym typeface="+mn-ea"/>
              </a:rPr>
              <a:t>       “</a:t>
            </a:r>
            <a:r>
              <a:rPr lang="en-US" altLang="zh-CN" sz="2000" b="1">
                <a:solidFill>
                  <a:srgbClr val="FF0000"/>
                </a:solidFill>
                <a:sym typeface="+mn-ea"/>
              </a:rPr>
              <a:t>推理意识</a:t>
            </a:r>
            <a:r>
              <a:rPr lang="en-US" altLang="zh-CN" sz="2000" b="1">
                <a:solidFill>
                  <a:srgbClr val="7030A0"/>
                </a:solidFill>
                <a:sym typeface="+mn-ea"/>
              </a:rPr>
              <a:t>主要是指对逻辑推理过程及其意义的初步感悟.  </a:t>
            </a:r>
            <a:r>
              <a:rPr lang="en-US" altLang="zh-CN" sz="2000" b="1">
                <a:solidFill>
                  <a:schemeClr val="bg1">
                    <a:lumMod val="50000"/>
                  </a:schemeClr>
                </a:solidFill>
                <a:sym typeface="+mn-ea"/>
              </a:rPr>
              <a:t>知道可以从一些事实和命题出发，依据规则</a:t>
            </a:r>
            <a:r>
              <a:rPr lang="en-US" altLang="zh-CN" sz="2000" b="1">
                <a:solidFill>
                  <a:srgbClr val="FF0000"/>
                </a:solidFill>
                <a:sym typeface="+mn-ea"/>
              </a:rPr>
              <a:t>推出其他命题或结论</a:t>
            </a:r>
            <a:r>
              <a:rPr lang="en-US" altLang="zh-CN" sz="2000" b="1">
                <a:solidFill>
                  <a:schemeClr val="bg1">
                    <a:lumMod val="50000"/>
                  </a:schemeClr>
                </a:solidFill>
                <a:sym typeface="+mn-ea"/>
              </a:rPr>
              <a:t>；能够通过简单的归纳或类比，</a:t>
            </a:r>
            <a:r>
              <a:rPr lang="en-US" altLang="zh-CN" sz="2000" b="1">
                <a:solidFill>
                  <a:srgbClr val="FF0000"/>
                </a:solidFill>
                <a:sym typeface="+mn-ea"/>
              </a:rPr>
              <a:t>猜想或发现</a:t>
            </a:r>
            <a:r>
              <a:rPr lang="en-US" altLang="zh-CN" sz="2000" b="1">
                <a:solidFill>
                  <a:schemeClr val="bg1">
                    <a:lumMod val="50000"/>
                  </a:schemeClr>
                </a:solidFill>
                <a:sym typeface="+mn-ea"/>
              </a:rPr>
              <a:t>一些初步的结论；通过法则运用，体验数学从一般到特殊的</a:t>
            </a:r>
            <a:r>
              <a:rPr lang="en-US" altLang="zh-CN" sz="2000" b="1">
                <a:solidFill>
                  <a:srgbClr val="FF0000"/>
                </a:solidFill>
                <a:sym typeface="+mn-ea"/>
              </a:rPr>
              <a:t>论证过程</a:t>
            </a:r>
            <a:r>
              <a:rPr lang="en-US" altLang="zh-CN" sz="2000" b="1">
                <a:solidFill>
                  <a:schemeClr val="bg1">
                    <a:lumMod val="50000"/>
                  </a:schemeClr>
                </a:solidFill>
                <a:sym typeface="+mn-ea"/>
              </a:rPr>
              <a:t>；对自己及他人的问题解决过程给出</a:t>
            </a:r>
            <a:r>
              <a:rPr lang="en-US" altLang="zh-CN" sz="2000" b="1">
                <a:solidFill>
                  <a:srgbClr val="FF0000"/>
                </a:solidFill>
                <a:sym typeface="+mn-ea"/>
              </a:rPr>
              <a:t>合理解释</a:t>
            </a:r>
            <a:r>
              <a:rPr lang="en-US" altLang="zh-CN" sz="2000" b="1">
                <a:solidFill>
                  <a:schemeClr val="bg1">
                    <a:lumMod val="50000"/>
                  </a:schemeClr>
                </a:solidFill>
                <a:sym typeface="+mn-ea"/>
              </a:rPr>
              <a:t>。推理意识有助于养成讲道理、有条理的思维习惯，增强交流能力，是形成推理能力的经验基础.”</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课堂</a:t>
            </a:r>
            <a:r>
              <a:rPr lang="zh-CN" altLang="en-US" sz="2200" b="1" dirty="0" smtClean="0">
                <a:solidFill>
                  <a:schemeClr val="accent2">
                    <a:lumMod val="75000"/>
                  </a:schemeClr>
                </a:solidFill>
                <a:latin typeface="+mj-ea"/>
                <a:ea typeface="+mj-ea"/>
                <a:sym typeface="微软雅黑" panose="020B0503020204020204" pitchFamily="34" charset="-122"/>
              </a:rPr>
              <a:t>了解</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3.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数学观察与数学学习（</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P66</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）数学学习中的观察方法</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①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整体性观察法</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：着眼于被观察对象的整体特征</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②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特征性观察法</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：重在抓住对象的特征</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③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归纳性观察法：一般是对含有自然数</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n</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的一些数学对象的一种观察方法</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3.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数学观察与数学学习</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）数学观察在数学学习中的作用</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ea typeface="微软雅黑" panose="020B0503020204020204" pitchFamily="34" charset="-122"/>
                <a:sym typeface="微软雅黑" panose="020B0503020204020204" pitchFamily="34" charset="-122"/>
              </a:rPr>
              <a:t>①</a:t>
            </a:r>
            <a:r>
              <a:rPr lang="en-US" sz="2000" b="1" dirty="0">
                <a:solidFill>
                  <a:schemeClr val="tx1">
                    <a:lumMod val="65000"/>
                    <a:lumOff val="35000"/>
                  </a:schemeClr>
                </a:solidFill>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ea typeface="微软雅黑" panose="020B0503020204020204" pitchFamily="34" charset="-122"/>
                <a:sym typeface="微软雅黑" panose="020B0503020204020204" pitchFamily="34" charset="-122"/>
              </a:rPr>
              <a:t>有利于数学概念的建构</a:t>
            </a:r>
            <a:r>
              <a:rPr lang="zh-CN" sz="2000" b="1" dirty="0">
                <a:solidFill>
                  <a:schemeClr val="tx1">
                    <a:lumMod val="65000"/>
                    <a:lumOff val="35000"/>
                  </a:schemeClr>
                </a:solidFill>
                <a:ea typeface="微软雅黑" panose="020B0503020204020204" pitchFamily="34" charset="-122"/>
                <a:sym typeface="微软雅黑" panose="020B0503020204020204" pitchFamily="34" charset="-122"/>
              </a:rPr>
              <a:t>：</a:t>
            </a:r>
            <a:r>
              <a:rPr sz="2000" b="1" dirty="0">
                <a:solidFill>
                  <a:schemeClr val="tx1">
                    <a:lumMod val="65000"/>
                    <a:lumOff val="35000"/>
                  </a:schemeClr>
                </a:solidFill>
                <a:ea typeface="微软雅黑" panose="020B0503020204020204" pitchFamily="34" charset="-122"/>
                <a:sym typeface="微软雅黑" panose="020B0503020204020204" pitchFamily="34" charset="-122"/>
              </a:rPr>
              <a:t>在数学概念建构学习中，要依赖于对事物的观察，并通过观察得到事物的本质特征，进而形成概念，例如，学生在学习圆上的弦切角概念时，可通过弦的变化的观察，形成弦切角概念．</a:t>
            </a:r>
            <a:endParaRPr sz="2000" b="1" dirty="0">
              <a:solidFill>
                <a:schemeClr val="tx1">
                  <a:lumMod val="65000"/>
                  <a:lumOff val="35000"/>
                </a:schemeClr>
              </a:solidFill>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0" name="图片 99"/>
          <p:cNvPicPr/>
          <p:nvPr/>
        </p:nvPicPr>
        <p:blipFill>
          <a:blip r:embed="rId1"/>
          <a:stretch>
            <a:fillRect/>
          </a:stretch>
        </p:blipFill>
        <p:spPr>
          <a:xfrm>
            <a:off x="5707380" y="618490"/>
            <a:ext cx="2081530" cy="14427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3.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数学观察与数学学习</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）数学观察在数学学习中的作用</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ea typeface="微软雅黑" panose="020B0503020204020204" pitchFamily="34" charset="-122"/>
                <a:sym typeface="微软雅黑" panose="020B0503020204020204" pitchFamily="34" charset="-122"/>
              </a:rPr>
              <a:t>②</a:t>
            </a:r>
            <a:r>
              <a:rPr lang="en-US" sz="2000" b="1" dirty="0">
                <a:solidFill>
                  <a:schemeClr val="tx1">
                    <a:lumMod val="65000"/>
                    <a:lumOff val="35000"/>
                  </a:schemeClr>
                </a:solidFill>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ea typeface="微软雅黑" panose="020B0503020204020204" pitchFamily="34" charset="-122"/>
                <a:sym typeface="微软雅黑" panose="020B0503020204020204" pitchFamily="34" charset="-122"/>
              </a:rPr>
              <a:t>有利于数学发现学习</a:t>
            </a:r>
            <a:r>
              <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rPr>
              <a:t>：</a:t>
            </a:r>
            <a:r>
              <a:rPr sz="2000" b="1" dirty="0">
                <a:solidFill>
                  <a:schemeClr val="tx1">
                    <a:lumMod val="65000"/>
                    <a:lumOff val="35000"/>
                  </a:schemeClr>
                </a:solidFill>
                <a:ea typeface="微软雅黑" panose="020B0503020204020204" pitchFamily="34" charset="-122"/>
                <a:sym typeface="微软雅黑" panose="020B0503020204020204" pitchFamily="34" charset="-122"/>
              </a:rPr>
              <a:t>数学发现学习是通过学生在数学活动中，亲自发现数学知识的一种学习形式，在发现学习过程中，重要的是从对事物的观察开始</a:t>
            </a:r>
            <a:r>
              <a:rPr lang="en-US" sz="2000" b="1" dirty="0">
                <a:solidFill>
                  <a:schemeClr val="tx1">
                    <a:lumMod val="65000"/>
                    <a:lumOff val="35000"/>
                  </a:schemeClr>
                </a:solidFill>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ea typeface="微软雅黑" panose="020B0503020204020204" pitchFamily="34" charset="-122"/>
                <a:sym typeface="微软雅黑" panose="020B0503020204020204" pitchFamily="34" charset="-122"/>
              </a:rPr>
              <a:t>例如，学生通过对一元二次方程的两个根的关系的观察而发现根与系数的关系．</a:t>
            </a:r>
            <a:endParaRPr sz="2000" b="1" dirty="0">
              <a:solidFill>
                <a:schemeClr val="tx1">
                  <a:lumMod val="65000"/>
                  <a:lumOff val="35000"/>
                </a:schemeClr>
              </a:solidFill>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1" name="图片 100"/>
          <p:cNvPicPr/>
          <p:nvPr/>
        </p:nvPicPr>
        <p:blipFill>
          <a:blip r:embed="rId1">
            <a:extLst>
              <a:ext uri="{96DAC541-7B7A-43D3-8B79-37D633B846F1}">
                <asvg:svgBlip xmlns:asvg="http://schemas.microsoft.com/office/drawing/2016/SVG/main" r:embed="rId2"/>
              </a:ext>
            </a:extLst>
          </a:blip>
          <a:stretch>
            <a:fillRect/>
          </a:stretch>
        </p:blipFill>
        <p:spPr>
          <a:xfrm>
            <a:off x="1185545" y="1390015"/>
            <a:ext cx="2590165" cy="329565"/>
          </a:xfrm>
          <a:prstGeom prst="rect">
            <a:avLst/>
          </a:prstGeom>
          <a:noFill/>
        </p:spPr>
      </p:pic>
      <p:pic>
        <p:nvPicPr>
          <p:cNvPr id="102" name="图片 101"/>
          <p:cNvPicPr/>
          <p:nvPr/>
        </p:nvPicPr>
        <p:blipFill>
          <a:blip r:embed="rId3">
            <a:extLst>
              <a:ext uri="{96DAC541-7B7A-43D3-8B79-37D633B846F1}">
                <asvg:svgBlip xmlns:asvg="http://schemas.microsoft.com/office/drawing/2016/SVG/main" r:embed="rId4"/>
              </a:ext>
            </a:extLst>
          </a:blip>
          <a:stretch>
            <a:fillRect/>
          </a:stretch>
        </p:blipFill>
        <p:spPr>
          <a:xfrm>
            <a:off x="1194435" y="1970405"/>
            <a:ext cx="2153920" cy="596900"/>
          </a:xfrm>
          <a:prstGeom prst="rect">
            <a:avLst/>
          </a:prstGeom>
          <a:noFill/>
        </p:spPr>
      </p:pic>
      <p:pic>
        <p:nvPicPr>
          <p:cNvPr id="103" name="图片 102"/>
          <p:cNvPicPr/>
          <p:nvPr/>
        </p:nvPicPr>
        <p:blipFill>
          <a:blip r:embed="rId5">
            <a:extLst>
              <a:ext uri="{96DAC541-7B7A-43D3-8B79-37D633B846F1}">
                <asvg:svgBlip xmlns:asvg="http://schemas.microsoft.com/office/drawing/2016/SVG/main" r:embed="rId6"/>
              </a:ext>
            </a:extLst>
          </a:blip>
          <a:stretch>
            <a:fillRect/>
          </a:stretch>
        </p:blipFill>
        <p:spPr>
          <a:xfrm>
            <a:off x="1235075" y="2697480"/>
            <a:ext cx="1491615" cy="479425"/>
          </a:xfrm>
          <a:prstGeom prst="rect">
            <a:avLst/>
          </a:prstGeom>
          <a:noFill/>
        </p:spPr>
      </p:pic>
      <p:pic>
        <p:nvPicPr>
          <p:cNvPr id="2" name="图片 1"/>
          <p:cNvPicPr/>
          <p:nvPr/>
        </p:nvPicPr>
        <p:blipFill>
          <a:blip r:embed="rId7">
            <a:extLst>
              <a:ext uri="{96DAC541-7B7A-43D3-8B79-37D633B846F1}">
                <asvg:svgBlip xmlns:asvg="http://schemas.microsoft.com/office/drawing/2016/SVG/main" r:embed="rId8"/>
              </a:ext>
            </a:extLst>
          </a:blip>
          <a:stretch>
            <a:fillRect/>
          </a:stretch>
        </p:blipFill>
        <p:spPr>
          <a:xfrm>
            <a:off x="1235075" y="3324860"/>
            <a:ext cx="1115060" cy="37973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3.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数学观察与数学学习</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）数学观察在数学学习中的作用</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ea typeface="微软雅黑" panose="020B0503020204020204" pitchFamily="34" charset="-122"/>
                <a:sym typeface="微软雅黑" panose="020B0503020204020204" pitchFamily="34" charset="-122"/>
              </a:rPr>
              <a:t>③</a:t>
            </a:r>
            <a:r>
              <a:rPr lang="en-US" sz="2000" b="1" dirty="0">
                <a:solidFill>
                  <a:schemeClr val="tx1">
                    <a:lumMod val="65000"/>
                    <a:lumOff val="35000"/>
                  </a:schemeClr>
                </a:solidFill>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ea typeface="微软雅黑" panose="020B0503020204020204" pitchFamily="34" charset="-122"/>
                <a:sym typeface="微软雅黑" panose="020B0503020204020204" pitchFamily="34" charset="-122"/>
              </a:rPr>
              <a:t>有利于获得解题方法、途径</a:t>
            </a:r>
            <a:r>
              <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rPr>
              <a:t>：</a:t>
            </a:r>
            <a:r>
              <a:rPr sz="2000" b="1" dirty="0">
                <a:solidFill>
                  <a:schemeClr val="tx1">
                    <a:lumMod val="65000"/>
                    <a:lumOff val="35000"/>
                  </a:schemeClr>
                </a:solidFill>
                <a:ea typeface="微软雅黑" panose="020B0503020204020204" pitchFamily="34" charset="-122"/>
                <a:sym typeface="微软雅黑" panose="020B0503020204020204" pitchFamily="34" charset="-122"/>
              </a:rPr>
              <a:t>数学学习中，很重要的一项内容是解题，解题途径的获得有赖于对题目条件（结论）的深入观察</a:t>
            </a:r>
            <a:r>
              <a:rPr lang="en-US" sz="2000" b="1" dirty="0">
                <a:solidFill>
                  <a:schemeClr val="tx1">
                    <a:lumMod val="65000"/>
                    <a:lumOff val="35000"/>
                  </a:schemeClr>
                </a:solidFill>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ea typeface="微软雅黑" panose="020B0503020204020204" pitchFamily="34" charset="-122"/>
                <a:sym typeface="微软雅黑" panose="020B0503020204020204" pitchFamily="34" charset="-122"/>
              </a:rPr>
              <a:t>如上面的一些例子，都说明通过观察而得到解题的途径与方法</a:t>
            </a:r>
            <a:r>
              <a:rPr lang="en-US" sz="2000" b="1" dirty="0">
                <a:solidFill>
                  <a:schemeClr val="tx1">
                    <a:lumMod val="65000"/>
                    <a:lumOff val="35000"/>
                  </a:schemeClr>
                </a:solidFill>
                <a:ea typeface="微软雅黑" panose="020B0503020204020204" pitchFamily="34" charset="-122"/>
                <a:sym typeface="微软雅黑" panose="020B0503020204020204" pitchFamily="34" charset="-122"/>
              </a:rPr>
              <a:t>.</a:t>
            </a:r>
            <a:endParaRPr sz="2000" b="1" dirty="0">
              <a:solidFill>
                <a:schemeClr val="tx1">
                  <a:lumMod val="65000"/>
                  <a:lumOff val="35000"/>
                </a:schemeClr>
              </a:solidFill>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3.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数学观察与数学学习</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）数学观察在数学学习中的作用</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ea typeface="微软雅黑" panose="020B0503020204020204" pitchFamily="34" charset="-122"/>
                <a:sym typeface="微软雅黑" panose="020B0503020204020204" pitchFamily="34" charset="-122"/>
              </a:rPr>
              <a:t>④</a:t>
            </a:r>
            <a:r>
              <a:rPr lang="en-US" sz="2000" b="1" dirty="0">
                <a:solidFill>
                  <a:schemeClr val="tx1">
                    <a:lumMod val="65000"/>
                    <a:lumOff val="35000"/>
                  </a:schemeClr>
                </a:solidFill>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ea typeface="微软雅黑" panose="020B0503020204020204" pitchFamily="34" charset="-122"/>
                <a:sym typeface="微软雅黑" panose="020B0503020204020204" pitchFamily="34" charset="-122"/>
              </a:rPr>
              <a:t>有利于培养数学的观察力</a:t>
            </a:r>
            <a:r>
              <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rPr>
              <a:t>：</a:t>
            </a:r>
            <a:r>
              <a:rPr sz="2000" b="1" dirty="0">
                <a:solidFill>
                  <a:schemeClr val="tx1">
                    <a:lumMod val="65000"/>
                    <a:lumOff val="35000"/>
                  </a:schemeClr>
                </a:solidFill>
                <a:ea typeface="微软雅黑" panose="020B0503020204020204" pitchFamily="34" charset="-122"/>
                <a:sym typeface="微软雅黑" panose="020B0503020204020204" pitchFamily="34" charset="-122"/>
              </a:rPr>
              <a:t>学生学习数学不仅要学习数学知识，更重要的是培养能力，观察能力是数学的一种能力，学生通过观察不仅得到观察方法，而且还可以提高自已的观察技巧，从而提高了观察能力．</a:t>
            </a:r>
            <a:endParaRPr sz="2000" b="1" dirty="0">
              <a:solidFill>
                <a:schemeClr val="tx1">
                  <a:lumMod val="65000"/>
                  <a:lumOff val="35000"/>
                </a:schemeClr>
              </a:solidFill>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一、观察</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科学实验</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是人们根据科学研究的需要，</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借助于专门的仪器</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，人为地、有目的地、有控制地、模拟地排除非本质的干扰因</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素</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，突出主要因</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素</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，在最有利的条件下进行观察事物的现象规律的一种方式</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二、实验</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数学实验</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就是人们根据数学研究的需要，</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人为地、有目的地、模拟地创设一些有利于观察的数学对象，并对其实行观察和研究的一种方式</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数学实验可以把一些较为复杂的问题变得直观化和简单化，有利于问题的解决，这就是说，在数学学习中不可低估数学实验的作用．</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二、实验</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数学实验的特点（</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P69</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（我的理解：与现实生活对应</a:t>
            </a:r>
            <a:r>
              <a:rPr lang="en-US" altLang="zh-CN" sz="1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建模</a:t>
            </a:r>
            <a:r>
              <a:rPr lang="en-US" altLang="zh-CN" sz="1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数形结合）</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）直观性（例</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23</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ea typeface="微软雅黑" panose="020B0503020204020204" pitchFamily="34" charset="-122"/>
                <a:sym typeface="微软雅黑" panose="020B0503020204020204" pitchFamily="34" charset="-122"/>
              </a:rPr>
              <a:t>2</a:t>
            </a:r>
            <a:r>
              <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rPr>
              <a:t>）强化特征性（例</a:t>
            </a:r>
            <a:r>
              <a:rPr lang="en-US" altLang="zh-CN" sz="2000" b="1" dirty="0">
                <a:solidFill>
                  <a:schemeClr val="tx1">
                    <a:lumMod val="65000"/>
                    <a:lumOff val="35000"/>
                  </a:schemeClr>
                </a:solidFill>
                <a:ea typeface="微软雅黑" panose="020B0503020204020204" pitchFamily="34" charset="-122"/>
                <a:sym typeface="微软雅黑" panose="020B0503020204020204" pitchFamily="34" charset="-122"/>
              </a:rPr>
              <a:t>24</a:t>
            </a:r>
            <a:r>
              <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rPr>
              <a:t>）</a:t>
            </a:r>
            <a:endPar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ea typeface="微软雅黑" panose="020B0503020204020204" pitchFamily="34" charset="-122"/>
                <a:sym typeface="微软雅黑" panose="020B0503020204020204" pitchFamily="34" charset="-122"/>
              </a:rPr>
              <a:t>3</a:t>
            </a:r>
            <a:r>
              <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rPr>
              <a:t>）试探性（例</a:t>
            </a:r>
            <a:r>
              <a:rPr lang="en-US" altLang="zh-CN" sz="2000" b="1" dirty="0">
                <a:solidFill>
                  <a:schemeClr val="tx1">
                    <a:lumMod val="65000"/>
                    <a:lumOff val="35000"/>
                  </a:schemeClr>
                </a:solidFill>
                <a:ea typeface="微软雅黑" panose="020B0503020204020204" pitchFamily="34" charset="-122"/>
                <a:sym typeface="微软雅黑" panose="020B0503020204020204" pitchFamily="34" charset="-122"/>
              </a:rPr>
              <a:t>25</a:t>
            </a:r>
            <a:r>
              <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rPr>
              <a:t>）</a:t>
            </a:r>
            <a:endPar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ea typeface="微软雅黑" panose="020B0503020204020204" pitchFamily="34" charset="-122"/>
                <a:sym typeface="微软雅黑" panose="020B0503020204020204" pitchFamily="34" charset="-122"/>
              </a:rPr>
              <a:t>4</a:t>
            </a:r>
            <a:r>
              <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rPr>
              <a:t>）检验性（例</a:t>
            </a:r>
            <a:r>
              <a:rPr lang="en-US" altLang="zh-CN" sz="2000" b="1" dirty="0">
                <a:solidFill>
                  <a:schemeClr val="tx1">
                    <a:lumMod val="65000"/>
                    <a:lumOff val="35000"/>
                  </a:schemeClr>
                </a:solidFill>
                <a:ea typeface="微软雅黑" panose="020B0503020204020204" pitchFamily="34" charset="-122"/>
                <a:sym typeface="微软雅黑" panose="020B0503020204020204" pitchFamily="34" charset="-122"/>
              </a:rPr>
              <a:t>26</a:t>
            </a:r>
            <a:r>
              <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rPr>
              <a:t>）</a:t>
            </a:r>
            <a:endPar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二、实验</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创设问题情境，引导学生探索问题</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ea typeface="微软雅黑" panose="020B0503020204020204" pitchFamily="34" charset="-122"/>
                <a:sym typeface="微软雅黑" panose="020B0503020204020204" pitchFamily="34" charset="-122"/>
              </a:rPr>
              <a:t>2. </a:t>
            </a:r>
            <a:r>
              <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rPr>
              <a:t>提出实验假设，引导学生观察猜想</a:t>
            </a:r>
            <a:endPar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ea typeface="微软雅黑" panose="020B0503020204020204" pitchFamily="34" charset="-122"/>
                <a:sym typeface="微软雅黑" panose="020B0503020204020204" pitchFamily="34" charset="-122"/>
              </a:rPr>
              <a:t>3. </a:t>
            </a:r>
            <a:r>
              <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rPr>
              <a:t>进行实验设计，引导学生自主创新</a:t>
            </a:r>
            <a:endPar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ea typeface="微软雅黑" panose="020B0503020204020204" pitchFamily="34" charset="-122"/>
                <a:sym typeface="微软雅黑" panose="020B0503020204020204" pitchFamily="34" charset="-122"/>
              </a:rPr>
              <a:t>4. </a:t>
            </a:r>
            <a:r>
              <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rPr>
              <a:t>实验实施过程，引导学生积极探索</a:t>
            </a:r>
            <a:endPar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ea typeface="微软雅黑" panose="020B0503020204020204" pitchFamily="34" charset="-122"/>
                <a:sym typeface="微软雅黑" panose="020B0503020204020204" pitchFamily="34" charset="-122"/>
              </a:rPr>
              <a:t>5. </a:t>
            </a:r>
            <a:r>
              <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rPr>
              <a:t>实验结果评价，引导学生自主验证</a:t>
            </a:r>
            <a:endParaRPr lang="zh-CN" altLang="en-US" sz="2000" b="1" dirty="0">
              <a:solidFill>
                <a:schemeClr val="tx1">
                  <a:lumMod val="65000"/>
                  <a:lumOff val="35000"/>
                </a:schemeClr>
              </a:solidFill>
              <a:ea typeface="微软雅黑" panose="020B0503020204020204" pitchFamily="34" charset="-122"/>
              <a:sym typeface="微软雅黑" panose="020B0503020204020204" pitchFamily="34" charset="-122"/>
            </a:endParaRPr>
          </a:p>
        </p:txBody>
      </p:sp>
      <p:sp>
        <p:nvSpPr>
          <p:cNvPr id="1048695" name="TextBox 20"/>
          <p:cNvSpPr txBox="1"/>
          <p:nvPr/>
        </p:nvSpPr>
        <p:spPr>
          <a:xfrm>
            <a:off x="2540318" y="358151"/>
            <a:ext cx="4063365"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三、观察和实验的教学（</a:t>
            </a:r>
            <a:r>
              <a:rPr lang="en-US" altLang="zh-CN" sz="2200" b="1" dirty="0" smtClean="0">
                <a:solidFill>
                  <a:schemeClr val="accent2">
                    <a:lumMod val="75000"/>
                  </a:schemeClr>
                </a:solidFill>
                <a:latin typeface="+mj-ea"/>
                <a:ea typeface="+mj-ea"/>
                <a:sym typeface="微软雅黑" panose="020B0503020204020204" pitchFamily="34" charset="-122"/>
              </a:rPr>
              <a:t>P72</a:t>
            </a:r>
            <a:r>
              <a:rPr lang="zh-CN" altLang="en-US" sz="2200" b="1" dirty="0" smtClean="0">
                <a:solidFill>
                  <a:schemeClr val="accent2">
                    <a:lumMod val="75000"/>
                  </a:schemeClr>
                </a:solidFill>
                <a:latin typeface="+mj-ea"/>
                <a:ea typeface="+mj-ea"/>
                <a:sym typeface="微软雅黑" panose="020B0503020204020204" pitchFamily="34" charset="-122"/>
              </a:rPr>
              <a:t>）</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154680"/>
          </a:xfrm>
          <a:prstGeom prst="rect">
            <a:avLst/>
          </a:prstGeom>
          <a:noFill/>
          <a:ln>
            <a:noFill/>
          </a:ln>
        </p:spPr>
        <p:txBody>
          <a:bodyPr wrap="square" lIns="0" tIns="0" rIns="0" bIns="0">
            <a:spAutoFit/>
          </a:bodyPr>
          <a:p>
            <a:pPr algn="l">
              <a:lnSpc>
                <a:spcPct val="150000"/>
              </a:lnSpc>
            </a:pP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chemeClr val="bg1">
                    <a:lumMod val="50000"/>
                  </a:schemeClr>
                </a:solidFill>
                <a:sym typeface="+mn-ea"/>
              </a:rPr>
              <a:t>《义务教育数学课程标准（20</a:t>
            </a:r>
            <a:r>
              <a:rPr lang="en-US" altLang="zh-CN" sz="2000" b="1">
                <a:solidFill>
                  <a:schemeClr val="bg1">
                    <a:lumMod val="50000"/>
                  </a:schemeClr>
                </a:solidFill>
                <a:sym typeface="+mn-ea"/>
              </a:rPr>
              <a:t>22</a:t>
            </a:r>
            <a:r>
              <a:rPr lang="zh-CN" altLang="en-US" sz="2000" b="1">
                <a:solidFill>
                  <a:schemeClr val="bg1">
                    <a:lumMod val="50000"/>
                  </a:schemeClr>
                </a:solidFill>
                <a:sym typeface="+mn-ea"/>
              </a:rPr>
              <a:t>年版）》</a:t>
            </a:r>
            <a:r>
              <a:rPr lang="en-US" altLang="zh-CN" sz="2000" b="1">
                <a:solidFill>
                  <a:schemeClr val="bg1">
                    <a:lumMod val="50000"/>
                  </a:schemeClr>
                </a:solidFill>
                <a:sym typeface="+mn-ea"/>
              </a:rPr>
              <a:t>P9</a:t>
            </a:r>
            <a:endParaRPr lang="en-US" altLang="zh-CN" sz="2000" b="1">
              <a:solidFill>
                <a:schemeClr val="bg1">
                  <a:lumMod val="50000"/>
                </a:schemeClr>
              </a:solidFill>
            </a:endParaRPr>
          </a:p>
          <a:p>
            <a:pPr algn="l" fontAlgn="auto">
              <a:lnSpc>
                <a:spcPts val="3000"/>
              </a:lnSpc>
            </a:pPr>
            <a:r>
              <a:rPr lang="en-US" altLang="zh-CN" sz="2000" b="1">
                <a:solidFill>
                  <a:schemeClr val="bg1">
                    <a:lumMod val="50000"/>
                  </a:schemeClr>
                </a:solidFill>
                <a:sym typeface="+mn-ea"/>
              </a:rPr>
              <a:t>       “</a:t>
            </a:r>
            <a:r>
              <a:rPr lang="zh-CN" altLang="en-US" sz="2000" b="1">
                <a:solidFill>
                  <a:srgbClr val="FF0000"/>
                </a:solidFill>
                <a:sym typeface="+mn-ea"/>
              </a:rPr>
              <a:t>推理能力</a:t>
            </a:r>
            <a:r>
              <a:rPr lang="zh-CN" altLang="en-US" sz="2000" b="1">
                <a:solidFill>
                  <a:srgbClr val="7030A0"/>
                </a:solidFill>
                <a:sym typeface="+mn-ea"/>
              </a:rPr>
              <a:t>主要是指从一些事实和命题出发，依据规则推出其他命题或结论的能力</a:t>
            </a:r>
            <a:r>
              <a:rPr lang="en-US" altLang="zh-CN" sz="2000" b="1">
                <a:solidFill>
                  <a:schemeClr val="bg1">
                    <a:lumMod val="50000"/>
                  </a:schemeClr>
                </a:solidFill>
                <a:sym typeface="+mn-ea"/>
              </a:rPr>
              <a:t>.  </a:t>
            </a:r>
            <a:r>
              <a:rPr lang="zh-CN" altLang="en-US" sz="2000" b="1">
                <a:solidFill>
                  <a:schemeClr val="bg1">
                    <a:lumMod val="50000"/>
                  </a:schemeClr>
                </a:solidFill>
                <a:sym typeface="+mn-ea"/>
              </a:rPr>
              <a:t>理解</a:t>
            </a:r>
            <a:r>
              <a:rPr lang="zh-CN" altLang="en-US" sz="2000" b="1">
                <a:solidFill>
                  <a:srgbClr val="FF0000"/>
                </a:solidFill>
                <a:sym typeface="+mn-ea"/>
              </a:rPr>
              <a:t>逻辑推理</a:t>
            </a:r>
            <a:r>
              <a:rPr lang="zh-CN" altLang="en-US" sz="2000" b="1">
                <a:solidFill>
                  <a:schemeClr val="bg1">
                    <a:lumMod val="50000"/>
                  </a:schemeClr>
                </a:solidFill>
                <a:sym typeface="+mn-ea"/>
              </a:rPr>
              <a:t>在形成数学概念、法则、定理和解决问题中的重要性，初步掌握推理的基本形式和规则；对于一些简单问题，能通过特殊结果推断一般结论；理解命题的结构与联系，探索并表述论证过程；感悟数学的严谨性，初步形成逻辑表达与交流的习惯</a:t>
            </a:r>
            <a:r>
              <a:rPr lang="en-US" altLang="zh-CN" sz="2000" b="1">
                <a:solidFill>
                  <a:schemeClr val="bg1">
                    <a:lumMod val="50000"/>
                  </a:schemeClr>
                </a:solidFill>
                <a:sym typeface="+mn-ea"/>
              </a:rPr>
              <a:t>.  </a:t>
            </a:r>
            <a:r>
              <a:rPr lang="zh-CN" altLang="en-US" sz="2000" b="1">
                <a:solidFill>
                  <a:srgbClr val="FF0000"/>
                </a:solidFill>
                <a:sym typeface="+mn-ea"/>
              </a:rPr>
              <a:t>推理能力有助于逐步养成重论据、合乎逻辑的思维习惯，形成实事求是的科学态度与理性精神</a:t>
            </a:r>
            <a:r>
              <a:rPr lang="en-US" altLang="zh-CN" sz="2000" b="1">
                <a:solidFill>
                  <a:srgbClr val="FF0000"/>
                </a:solidFill>
                <a:sym typeface="+mn-ea"/>
              </a:rPr>
              <a:t>.</a:t>
            </a:r>
            <a:r>
              <a:rPr lang="en-US" altLang="zh-CN" sz="2000" b="1">
                <a:solidFill>
                  <a:schemeClr val="bg1">
                    <a:lumMod val="50000"/>
                  </a:schemeClr>
                </a:solidFill>
                <a:sym typeface="+mn-ea"/>
              </a:rPr>
              <a:t>”</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课堂</a:t>
            </a:r>
            <a:r>
              <a:rPr lang="zh-CN" altLang="en-US" sz="2200" b="1" dirty="0" smtClean="0">
                <a:solidFill>
                  <a:schemeClr val="accent2">
                    <a:lumMod val="75000"/>
                  </a:schemeClr>
                </a:solidFill>
                <a:latin typeface="+mj-ea"/>
                <a:ea typeface="+mj-ea"/>
                <a:sym typeface="微软雅黑" panose="020B0503020204020204" pitchFamily="34" charset="-122"/>
              </a:rPr>
              <a:t>了解</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301" name=""/>
        <p:cNvGrpSpPr/>
        <p:nvPr/>
      </p:nvGrpSpPr>
      <p:grpSpPr>
        <a:xfrm>
          <a:off x="0" y="0"/>
          <a:ext cx="0" cy="0"/>
          <a:chOff x="0" y="0"/>
          <a:chExt cx="0" cy="0"/>
        </a:xfrm>
      </p:grpSpPr>
      <p:pic>
        <p:nvPicPr>
          <p:cNvPr id="7" name="Picture 4" descr="E:\PPT素材\网点01.png"/>
          <p:cNvPicPr>
            <a:picLocks noChangeAspect="1" noChangeArrowheads="1"/>
          </p:cNvPicPr>
          <p:nvPr/>
        </p:nvPicPr>
        <p:blipFill rotWithShape="1">
          <a:blip r:embed="rId1">
            <a:duotone>
              <a:schemeClr val="accent5">
                <a:shade val="45000"/>
                <a:satMod val="135000"/>
              </a:schemeClr>
              <a:prstClr val="white"/>
            </a:duotone>
          </a:blip>
          <a:srcRect l="20101"/>
          <a:stretch>
            <a:fillRect/>
          </a:stretch>
        </p:blipFill>
        <p:spPr bwMode="auto">
          <a:xfrm flipH="1" flipV="1">
            <a:off x="5841365" y="-635"/>
            <a:ext cx="3303270" cy="3112135"/>
          </a:xfrm>
          <a:prstGeom prst="rect">
            <a:avLst/>
          </a:prstGeom>
          <a:noFill/>
        </p:spPr>
      </p:pic>
      <p:pic>
        <p:nvPicPr>
          <p:cNvPr id="2" name="Picture 4" descr="E:\PPT素材\网点01.png"/>
          <p:cNvPicPr>
            <a:picLocks noChangeAspect="1" noChangeArrowheads="1"/>
          </p:cNvPicPr>
          <p:nvPr/>
        </p:nvPicPr>
        <p:blipFill rotWithShape="1">
          <a:blip r:embed="rId1">
            <a:duotone>
              <a:schemeClr val="accent5">
                <a:shade val="45000"/>
                <a:satMod val="135000"/>
              </a:schemeClr>
              <a:prstClr val="white"/>
            </a:duotone>
          </a:blip>
          <a:srcRect l="20101"/>
          <a:stretch>
            <a:fillRect/>
          </a:stretch>
        </p:blipFill>
        <p:spPr bwMode="auto">
          <a:xfrm rot="10800000" flipH="1" flipV="1">
            <a:off x="0" y="2031365"/>
            <a:ext cx="3303270" cy="3112135"/>
          </a:xfrm>
          <a:prstGeom prst="rect">
            <a:avLst/>
          </a:prstGeom>
          <a:noFill/>
        </p:spPr>
      </p:pic>
      <p:sp>
        <p:nvSpPr>
          <p:cNvPr id="3" name="TextBox 23"/>
          <p:cNvSpPr txBox="1"/>
          <p:nvPr/>
        </p:nvSpPr>
        <p:spPr>
          <a:xfrm>
            <a:off x="2430780" y="1972945"/>
            <a:ext cx="3083560" cy="1197610"/>
          </a:xfrm>
          <a:prstGeom prst="rect">
            <a:avLst/>
          </a:prstGeom>
          <a:noFill/>
        </p:spPr>
        <p:txBody>
          <a:bodyPr wrap="square" lIns="91413" tIns="45706" rIns="91413" bIns="45706" rtlCol="0">
            <a:spAutoFit/>
          </a:bodyPr>
          <a:p>
            <a:pPr algn="ctr"/>
            <a:r>
              <a:rPr lang="zh-CN" altLang="en-US" sz="7200" b="1" dirty="0">
                <a:solidFill>
                  <a:schemeClr val="bg1"/>
                </a:solidFill>
                <a:latin typeface="微软雅黑" panose="020B0503020204020204" pitchFamily="34" charset="-122"/>
                <a:ea typeface="微软雅黑" panose="020B0503020204020204" pitchFamily="34" charset="-122"/>
              </a:rPr>
              <a:t>谢谢！</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pic>
        <p:nvPicPr>
          <p:cNvPr id="4" name="图片 6" descr="xiaobiao"/>
          <p:cNvPicPr/>
          <p:nvPr/>
        </p:nvPicPr>
        <p:blipFill>
          <a:blip r:embed="rId2">
            <a:lum bright="70000" contrast="-70000"/>
          </a:blip>
          <a:stretch>
            <a:fillRect/>
          </a:stretch>
        </p:blipFill>
        <p:spPr>
          <a:xfrm>
            <a:off x="492760" y="357505"/>
            <a:ext cx="851535" cy="810895"/>
          </a:xfrm>
          <a:prstGeom prst="rect">
            <a:avLst/>
          </a:prstGeom>
          <a:noFill/>
          <a:ln w="9525">
            <a:noFill/>
          </a:ln>
        </p:spPr>
      </p:pic>
      <p:pic>
        <p:nvPicPr>
          <p:cNvPr id="5" name="图片 7" descr="字体定稿横201203"/>
          <p:cNvPicPr/>
          <p:nvPr/>
        </p:nvPicPr>
        <p:blipFill>
          <a:blip r:embed="rId3">
            <a:lum bright="70000" contrast="-70000"/>
          </a:blip>
          <a:srcRect l="11882" t="8438" r="9879" b="64650"/>
          <a:stretch>
            <a:fillRect/>
          </a:stretch>
        </p:blipFill>
        <p:spPr>
          <a:xfrm>
            <a:off x="1344295" y="542290"/>
            <a:ext cx="1840230" cy="441325"/>
          </a:xfrm>
          <a:prstGeom prst="rect">
            <a:avLst/>
          </a:prstGeom>
          <a:noFill/>
          <a:ln w="9525">
            <a:noFill/>
          </a:ln>
        </p:spPr>
      </p:pic>
      <p:sp>
        <p:nvSpPr>
          <p:cNvPr id="6" name="TextBox 23"/>
          <p:cNvSpPr txBox="1"/>
          <p:nvPr/>
        </p:nvSpPr>
        <p:spPr>
          <a:xfrm>
            <a:off x="5608320" y="4542155"/>
            <a:ext cx="3255010" cy="335915"/>
          </a:xfrm>
          <a:prstGeom prst="rect">
            <a:avLst/>
          </a:prstGeom>
          <a:noFill/>
        </p:spPr>
        <p:txBody>
          <a:bodyPr wrap="square" lIns="91413" tIns="45706" rIns="91413" bIns="45706" rtlCol="0">
            <a:spAutoFit/>
          </a:bodyPr>
          <a:p>
            <a:pPr algn="r"/>
            <a:r>
              <a:rPr lang="zh-CN" altLang="en-US" sz="1600" b="1" dirty="0">
                <a:solidFill>
                  <a:schemeClr val="bg1"/>
                </a:solidFill>
                <a:latin typeface="+mj-ea"/>
                <a:ea typeface="+mj-ea"/>
              </a:rPr>
              <a:t>教育科学学院（教师教育学院）</a:t>
            </a:r>
            <a:endParaRPr lang="zh-CN" altLang="en-US" sz="1600" b="1" dirty="0">
              <a:solidFill>
                <a:schemeClr val="bg1"/>
              </a:solidFill>
              <a:latin typeface="+mj-ea"/>
              <a:ea typeface="+mj-ea"/>
            </a:endParaRPr>
          </a:p>
        </p:txBody>
      </p:sp>
      <p:pic>
        <p:nvPicPr>
          <p:cNvPr id="8" name="Picture 2" descr="coff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005705" y="1972945"/>
            <a:ext cx="1350010" cy="124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合情推理：</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是从现有的事实出发，凭借经验和直觉，通过归纳和类化等</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推测某些结果</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，当前提为真时，合情推理所得的结论可能为真也可能为假</a:t>
            </a: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合情推理的常用形式有</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归纳推理</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类比推理</a:t>
            </a: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mn-ea"/>
              </a:rPr>
              <a:t>合情推理</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nSpc>
                <a:spcPct val="150000"/>
              </a:lnSpc>
            </a:pP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归纳推理</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是从特殊到一般的推理方法，即依据一类事物中部分对象的相同性质推出该类事物都具有这种性质的一般性结论的推理方法</a:t>
            </a: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类比推理</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是从特殊到特殊的推理方法，即依据两类事物的</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相似性</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，用一类事物的性质去推测另一类事物也具有该性质的推理方法，依据该方法得到的结论可能为真也可能为假，需要进一步证明结论的可靠性</a:t>
            </a: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mn-ea"/>
              </a:rPr>
              <a:t>合情推理</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猜想</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作为一种基本思维方式和方法</a:t>
            </a: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其重要性在数学研究中体现得尤为突出， G波利亚（George Polya,</a:t>
            </a: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1887~1985）说过，“</a:t>
            </a:r>
            <a:r>
              <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在你证明一个数学定理之前，你必须猜到这个定理，在你搞清楚证明细节之前，你必须猜出证明的指导思想，数学家的创造性工作成果是论证推理，即证明，但这个</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证明是通过合情推理，通过猜想而发现</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mn-ea"/>
              </a:rPr>
              <a:t>合情推理</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著名的数学家牛顿曾经说过：“</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没有大胆的猜想，就做不出伟大的发现．</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”猜想是一种高级的创造性思维形式，猜想是在对研究的对象或问题进行观察、实验、分析、比较、联想、类比、归纳的基础上，依据</a:t>
            </a:r>
            <a:r>
              <a:rPr lang="zh-CN" sz="2000" b="1" dirty="0">
                <a:solidFill>
                  <a:schemeClr val="tx1">
                    <a:lumMod val="65000"/>
                    <a:lumOff val="35000"/>
                  </a:schemeClr>
                </a:solidFill>
                <a:highlight>
                  <a:srgbClr val="FFFF00"/>
                </a:highlight>
                <a:latin typeface="微软雅黑" panose="020B0503020204020204" pitchFamily="34" charset="-122"/>
                <a:ea typeface="微软雅黑" panose="020B0503020204020204" pitchFamily="34" charset="-122"/>
                <a:sym typeface="微软雅黑" panose="020B0503020204020204" pitchFamily="34" charset="-122"/>
              </a:rPr>
              <a:t>已有</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的材料和知识做出的符合一定经验与事实的</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推测性想象</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的思维方式，它是一种</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合理推理</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或</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似真推理</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buClrTx/>
              <a:buSzTx/>
              <a:buFontTx/>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数学猜想</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，是指依据某些已知事实和数学知识，对未知的量及其关系所作出的一种似真的推断</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buClrTx/>
              <a:buSzTx/>
              <a:buFontTx/>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数学中的猜想</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一般以类比、分析、归纳、观察等方法为基础</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，对命题的结论做出假设或推测，从而发现解决问题的新思路。</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667" name="矩形 9"/>
          <p:cNvSpPr/>
          <p:nvPr/>
        </p:nvSpPr>
        <p:spPr>
          <a:xfrm>
            <a:off x="0" y="0"/>
            <a:ext cx="3508513" cy="51435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1048668" name="TextBox 143"/>
          <p:cNvSpPr txBox="1"/>
          <p:nvPr/>
        </p:nvSpPr>
        <p:spPr>
          <a:xfrm>
            <a:off x="4241165" y="2123440"/>
            <a:ext cx="1097280" cy="368300"/>
          </a:xfrm>
          <a:prstGeom prst="rect">
            <a:avLst/>
          </a:prstGeom>
          <a:noFill/>
        </p:spPr>
        <p:txBody>
          <a:bodyPr wrap="none" rtlCol="0">
            <a:spAutoFit/>
          </a:bodyPr>
          <a:p>
            <a:r>
              <a:rPr lang="zh-CN" altLang="en-US" b="1" dirty="0" smtClean="0">
                <a:solidFill>
                  <a:schemeClr val="accent2">
                    <a:lumMod val="75000"/>
                  </a:schemeClr>
                </a:solidFill>
                <a:latin typeface="+mj-ea"/>
                <a:ea typeface="+mj-ea"/>
              </a:rPr>
              <a:t>合情</a:t>
            </a:r>
            <a:r>
              <a:rPr lang="zh-CN" altLang="en-US" b="1" dirty="0" smtClean="0">
                <a:solidFill>
                  <a:schemeClr val="accent2">
                    <a:lumMod val="75000"/>
                  </a:schemeClr>
                </a:solidFill>
                <a:latin typeface="+mj-ea"/>
                <a:ea typeface="+mj-ea"/>
              </a:rPr>
              <a:t>推理</a:t>
            </a:r>
            <a:endParaRPr lang="zh-CN" altLang="en-US" b="1" dirty="0" smtClean="0">
              <a:solidFill>
                <a:schemeClr val="accent2">
                  <a:lumMod val="75000"/>
                </a:schemeClr>
              </a:solidFill>
              <a:latin typeface="+mj-ea"/>
              <a:ea typeface="+mj-ea"/>
            </a:endParaRPr>
          </a:p>
        </p:txBody>
      </p:sp>
      <p:sp>
        <p:nvSpPr>
          <p:cNvPr id="1048669" name="TextBox 144"/>
          <p:cNvSpPr txBox="1"/>
          <p:nvPr/>
        </p:nvSpPr>
        <p:spPr>
          <a:xfrm>
            <a:off x="4241165" y="2886710"/>
            <a:ext cx="1097280" cy="368300"/>
          </a:xfrm>
          <a:prstGeom prst="rect">
            <a:avLst/>
          </a:prstGeom>
          <a:noFill/>
        </p:spPr>
        <p:txBody>
          <a:bodyPr wrap="none" rtlCol="0">
            <a:spAutoFit/>
          </a:bodyPr>
          <a:p>
            <a:r>
              <a:rPr lang="zh-CN" altLang="en-US" b="1" dirty="0" smtClean="0">
                <a:solidFill>
                  <a:schemeClr val="accent2">
                    <a:lumMod val="75000"/>
                  </a:schemeClr>
                </a:solidFill>
                <a:latin typeface="+mj-ea"/>
                <a:ea typeface="+mj-ea"/>
              </a:rPr>
              <a:t>演绎</a:t>
            </a:r>
            <a:r>
              <a:rPr lang="zh-CN" altLang="en-US" b="1" dirty="0" smtClean="0">
                <a:solidFill>
                  <a:schemeClr val="accent2">
                    <a:lumMod val="75000"/>
                  </a:schemeClr>
                </a:solidFill>
                <a:latin typeface="+mj-ea"/>
                <a:ea typeface="+mj-ea"/>
              </a:rPr>
              <a:t>推理</a:t>
            </a:r>
            <a:endParaRPr lang="zh-CN" altLang="en-US" b="1" dirty="0" smtClean="0">
              <a:solidFill>
                <a:schemeClr val="accent2">
                  <a:lumMod val="75000"/>
                </a:schemeClr>
              </a:solidFill>
              <a:latin typeface="+mj-ea"/>
              <a:ea typeface="+mj-ea"/>
            </a:endParaRPr>
          </a:p>
        </p:txBody>
      </p:sp>
      <p:grpSp>
        <p:nvGrpSpPr>
          <p:cNvPr id="93" name="组合 4"/>
          <p:cNvGrpSpPr/>
          <p:nvPr/>
        </p:nvGrpSpPr>
        <p:grpSpPr>
          <a:xfrm>
            <a:off x="2250484" y="397407"/>
            <a:ext cx="842101" cy="1298120"/>
            <a:chOff x="946982" y="2536200"/>
            <a:chExt cx="842101" cy="1298120"/>
          </a:xfrm>
        </p:grpSpPr>
        <p:sp>
          <p:nvSpPr>
            <p:cNvPr id="1048670" name="TextBox 105"/>
            <p:cNvSpPr txBox="1"/>
            <p:nvPr/>
          </p:nvSpPr>
          <p:spPr>
            <a:xfrm>
              <a:off x="946982" y="2536200"/>
              <a:ext cx="690880" cy="1285240"/>
            </a:xfrm>
            <a:prstGeom prst="rect">
              <a:avLst/>
            </a:prstGeom>
            <a:noFill/>
          </p:spPr>
          <p:txBody>
            <a:bodyPr wrap="none" rtlCol="0">
              <a:spAutoFit/>
            </a:bodyPr>
            <a:p>
              <a:r>
                <a:rPr lang="zh-CN" altLang="en-US" sz="4000" b="1" spc="300" dirty="0" smtClean="0">
                  <a:solidFill>
                    <a:schemeClr val="bg1"/>
                  </a:solidFill>
                  <a:latin typeface="+mj-ea"/>
                  <a:ea typeface="+mj-ea"/>
                </a:rPr>
                <a:t>目</a:t>
              </a:r>
              <a:endParaRPr lang="en-US" altLang="zh-CN" sz="4000" b="1" spc="300" dirty="0" smtClean="0">
                <a:solidFill>
                  <a:schemeClr val="bg1"/>
                </a:solidFill>
                <a:latin typeface="+mj-ea"/>
                <a:ea typeface="+mj-ea"/>
              </a:endParaRPr>
            </a:p>
            <a:p>
              <a:r>
                <a:rPr lang="zh-CN" altLang="en-US" sz="4000" b="1" spc="300" dirty="0" smtClean="0">
                  <a:solidFill>
                    <a:schemeClr val="bg1"/>
                  </a:solidFill>
                  <a:latin typeface="+mj-ea"/>
                  <a:ea typeface="+mj-ea"/>
                </a:rPr>
                <a:t>录</a:t>
              </a:r>
              <a:endParaRPr lang="zh-CN" altLang="en-US" sz="4000" b="1" spc="300" dirty="0">
                <a:solidFill>
                  <a:schemeClr val="bg1"/>
                </a:solidFill>
                <a:latin typeface="+mj-ea"/>
                <a:ea typeface="+mj-ea"/>
              </a:endParaRPr>
            </a:p>
          </p:txBody>
        </p:sp>
        <p:sp>
          <p:nvSpPr>
            <p:cNvPr id="1048671" name="TextBox 106"/>
            <p:cNvSpPr txBox="1"/>
            <p:nvPr/>
          </p:nvSpPr>
          <p:spPr>
            <a:xfrm rot="5400000">
              <a:off x="1010573" y="3055810"/>
              <a:ext cx="1224280" cy="332740"/>
            </a:xfrm>
            <a:prstGeom prst="rect">
              <a:avLst/>
            </a:prstGeom>
            <a:noFill/>
            <a:ln>
              <a:noFill/>
            </a:ln>
          </p:spPr>
          <p:txBody>
            <a:bodyPr wrap="none" rtlCol="0">
              <a:spAutoFit/>
            </a:bodyPr>
            <a:p>
              <a:r>
                <a:rPr lang="en-US" altLang="zh-CN" sz="1600" dirty="0" smtClean="0">
                  <a:solidFill>
                    <a:schemeClr val="bg1"/>
                  </a:solidFill>
                  <a:latin typeface="+mj-ea"/>
                  <a:ea typeface="+mj-ea"/>
                </a:rPr>
                <a:t>CONTENTS</a:t>
              </a:r>
              <a:endParaRPr lang="zh-CN" altLang="en-US" sz="1600" dirty="0">
                <a:solidFill>
                  <a:schemeClr val="bg1"/>
                </a:solidFill>
                <a:latin typeface="+mj-ea"/>
                <a:ea typeface="+mj-ea"/>
              </a:endParaRPr>
            </a:p>
          </p:txBody>
        </p:sp>
      </p:grpSp>
      <p:pic>
        <p:nvPicPr>
          <p:cNvPr id="2097157" name="Picture 4" descr="E:\PPT素材\网点01.png"/>
          <p:cNvPicPr>
            <a:picLocks noChangeAspect="1" noChangeArrowheads="1"/>
          </p:cNvPicPr>
          <p:nvPr/>
        </p:nvPicPr>
        <p:blipFill rotWithShape="1">
          <a:blip r:embed="rId1">
            <a:duotone>
              <a:schemeClr val="accent5">
                <a:shade val="45000"/>
                <a:satMod val="135000"/>
              </a:schemeClr>
              <a:prstClr val="white"/>
            </a:duotone>
          </a:blip>
          <a:srcRect l="20101" r="26272"/>
          <a:stretch>
            <a:fillRect/>
          </a:stretch>
        </p:blipFill>
        <p:spPr bwMode="auto">
          <a:xfrm>
            <a:off x="0" y="0"/>
            <a:ext cx="3508513" cy="5143500"/>
          </a:xfrm>
          <a:prstGeom prst="rect">
            <a:avLst/>
          </a:prstGeom>
          <a:gradFill>
            <a:gsLst>
              <a:gs pos="0">
                <a:srgbClr val="012D86"/>
              </a:gs>
              <a:gs pos="100000">
                <a:srgbClr val="0E2557"/>
              </a:gs>
            </a:gsLst>
            <a:lin ang="5400000" scaled="0"/>
          </a:gradFill>
        </p:spPr>
      </p:pic>
      <p:pic>
        <p:nvPicPr>
          <p:cNvPr id="2097158" name="Picture 3" descr="E:\PPT素材\网点02.png"/>
          <p:cNvPicPr>
            <a:picLocks noChangeAspect="1" noChangeArrowheads="1"/>
          </p:cNvPicPr>
          <p:nvPr/>
        </p:nvPicPr>
        <p:blipFill rotWithShape="1">
          <a:blip r:embed="rId2" cstate="print"/>
          <a:srcRect l="7465"/>
          <a:stretch>
            <a:fillRect/>
          </a:stretch>
        </p:blipFill>
        <p:spPr bwMode="auto">
          <a:xfrm flipH="1">
            <a:off x="6134615" y="3056634"/>
            <a:ext cx="3009383" cy="2101620"/>
          </a:xfrm>
          <a:prstGeom prst="rect">
            <a:avLst/>
          </a:prstGeom>
          <a:noFill/>
        </p:spPr>
      </p:pic>
      <p:grpSp>
        <p:nvGrpSpPr>
          <p:cNvPr id="94" name="组合 12"/>
          <p:cNvGrpSpPr/>
          <p:nvPr/>
        </p:nvGrpSpPr>
        <p:grpSpPr>
          <a:xfrm>
            <a:off x="3801282" y="2092684"/>
            <a:ext cx="464820" cy="440028"/>
            <a:chOff x="4077065" y="914594"/>
            <a:chExt cx="464820" cy="440028"/>
          </a:xfrm>
        </p:grpSpPr>
        <p:sp>
          <p:nvSpPr>
            <p:cNvPr id="1048672" name="椭圆 11"/>
            <p:cNvSpPr/>
            <p:nvPr/>
          </p:nvSpPr>
          <p:spPr>
            <a:xfrm>
              <a:off x="4084036" y="914594"/>
              <a:ext cx="440028" cy="4400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p>
          </p:txBody>
        </p:sp>
        <p:sp>
          <p:nvSpPr>
            <p:cNvPr id="1048673" name="TextBox 2"/>
            <p:cNvSpPr txBox="1"/>
            <p:nvPr/>
          </p:nvSpPr>
          <p:spPr>
            <a:xfrm>
              <a:off x="4077065" y="956659"/>
              <a:ext cx="464820" cy="368300"/>
            </a:xfrm>
            <a:prstGeom prst="rect">
              <a:avLst/>
            </a:prstGeom>
            <a:noFill/>
          </p:spPr>
          <p:txBody>
            <a:bodyPr wrap="none" rtlCol="0">
              <a:spAutoFit/>
            </a:bodyPr>
            <a:p>
              <a:r>
                <a:rPr lang="en-US" altLang="zh-CN" b="1" dirty="0" smtClean="0">
                  <a:solidFill>
                    <a:schemeClr val="bg1"/>
                  </a:solidFill>
                  <a:latin typeface="+mj-ea"/>
                  <a:ea typeface="+mj-ea"/>
                </a:rPr>
                <a:t>01</a:t>
              </a:r>
              <a:endParaRPr lang="en-US" altLang="zh-CN" b="1" dirty="0" smtClean="0">
                <a:solidFill>
                  <a:schemeClr val="bg1"/>
                </a:solidFill>
                <a:latin typeface="+mj-ea"/>
                <a:ea typeface="+mj-ea"/>
              </a:endParaRPr>
            </a:p>
          </p:txBody>
        </p:sp>
      </p:grpSp>
      <p:grpSp>
        <p:nvGrpSpPr>
          <p:cNvPr id="95" name="组合 54"/>
          <p:cNvGrpSpPr/>
          <p:nvPr/>
        </p:nvGrpSpPr>
        <p:grpSpPr>
          <a:xfrm>
            <a:off x="3801282" y="2846382"/>
            <a:ext cx="464820" cy="440028"/>
            <a:chOff x="4077065" y="914594"/>
            <a:chExt cx="464820" cy="440028"/>
          </a:xfrm>
        </p:grpSpPr>
        <p:sp>
          <p:nvSpPr>
            <p:cNvPr id="1048674" name="椭圆 55"/>
            <p:cNvSpPr/>
            <p:nvPr/>
          </p:nvSpPr>
          <p:spPr>
            <a:xfrm>
              <a:off x="4084036" y="914594"/>
              <a:ext cx="440028" cy="4400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p>
          </p:txBody>
        </p:sp>
        <p:sp>
          <p:nvSpPr>
            <p:cNvPr id="1048675" name="TextBox 56"/>
            <p:cNvSpPr txBox="1"/>
            <p:nvPr/>
          </p:nvSpPr>
          <p:spPr>
            <a:xfrm>
              <a:off x="4077065" y="956659"/>
              <a:ext cx="464820" cy="368300"/>
            </a:xfrm>
            <a:prstGeom prst="rect">
              <a:avLst/>
            </a:prstGeom>
            <a:noFill/>
          </p:spPr>
          <p:txBody>
            <a:bodyPr wrap="none" rtlCol="0">
              <a:spAutoFit/>
            </a:bodyPr>
            <a:p>
              <a:r>
                <a:rPr lang="en-US" altLang="zh-CN" b="1" dirty="0" smtClean="0">
                  <a:solidFill>
                    <a:schemeClr val="bg1"/>
                  </a:solidFill>
                  <a:latin typeface="+mj-ea"/>
                  <a:ea typeface="+mj-ea"/>
                </a:rPr>
                <a:t>02</a:t>
              </a:r>
              <a:endParaRPr lang="en-US" altLang="zh-CN" b="1" dirty="0" smtClean="0">
                <a:solidFill>
                  <a:schemeClr val="bg1"/>
                </a:solidFill>
                <a:latin typeface="+mj-ea"/>
                <a:ea typeface="+mj-ea"/>
              </a:endParaRPr>
            </a:p>
          </p:txBody>
        </p:sp>
      </p:grpSp>
      <p:sp>
        <p:nvSpPr>
          <p:cNvPr id="1048676" name="文本框 1"/>
          <p:cNvSpPr txBox="1"/>
          <p:nvPr/>
        </p:nvSpPr>
        <p:spPr>
          <a:xfrm>
            <a:off x="1789430" y="791210"/>
            <a:ext cx="1497330" cy="583565"/>
          </a:xfrm>
          <a:prstGeom prst="rect">
            <a:avLst/>
          </a:prstGeom>
          <a:noFill/>
        </p:spPr>
        <p:txBody>
          <a:bodyPr wrap="square" rtlCol="0">
            <a:spAutoFit/>
          </a:bodyPr>
          <a:p>
            <a:pPr algn="ct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章</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77" name="TextBox 143"/>
          <p:cNvSpPr txBox="1"/>
          <p:nvPr/>
        </p:nvSpPr>
        <p:spPr>
          <a:xfrm>
            <a:off x="3734435" y="791845"/>
            <a:ext cx="1808480" cy="583565"/>
          </a:xfrm>
          <a:prstGeom prst="rect">
            <a:avLst/>
          </a:prstGeom>
          <a:noFill/>
        </p:spPr>
        <p:txBody>
          <a:bodyPr wrap="none" rtlCol="0">
            <a:spAutoFit/>
          </a:bodyPr>
          <a:p>
            <a:r>
              <a:rPr lang="zh-CN" altLang="en-US" sz="3200" b="1" dirty="0" smtClean="0">
                <a:solidFill>
                  <a:schemeClr val="accent2">
                    <a:lumMod val="75000"/>
                  </a:schemeClr>
                </a:solidFill>
                <a:latin typeface="+mj-ea"/>
                <a:ea typeface="+mj-ea"/>
              </a:rPr>
              <a:t>推理</a:t>
            </a:r>
            <a:r>
              <a:rPr lang="zh-CN" altLang="en-US" sz="3200" b="1" dirty="0" smtClean="0">
                <a:solidFill>
                  <a:schemeClr val="accent2">
                    <a:lumMod val="75000"/>
                  </a:schemeClr>
                </a:solidFill>
                <a:latin typeface="+mj-ea"/>
                <a:ea typeface="+mj-ea"/>
              </a:rPr>
              <a:t>思想</a:t>
            </a:r>
            <a:endParaRPr lang="zh-CN" altLang="en-US" sz="3200" b="1" dirty="0" smtClean="0">
              <a:solidFill>
                <a:schemeClr val="accent2">
                  <a:lumMod val="75000"/>
                </a:schemeClr>
              </a:solidFill>
              <a:latin typeface="+mj-ea"/>
              <a:ea typeface="+mj-ea"/>
            </a:endParaRPr>
          </a:p>
        </p:txBody>
      </p:sp>
      <p:sp>
        <p:nvSpPr>
          <p:cNvPr id="5" name="TextBox 144"/>
          <p:cNvSpPr txBox="1"/>
          <p:nvPr/>
        </p:nvSpPr>
        <p:spPr>
          <a:xfrm>
            <a:off x="4265930" y="3608705"/>
            <a:ext cx="1097280" cy="368300"/>
          </a:xfrm>
          <a:prstGeom prst="rect">
            <a:avLst/>
          </a:prstGeom>
          <a:noFill/>
        </p:spPr>
        <p:txBody>
          <a:bodyPr wrap="none" rtlCol="0">
            <a:spAutoFit/>
          </a:bodyPr>
          <a:p>
            <a:r>
              <a:rPr lang="zh-CN" altLang="en-US" b="1" dirty="0" smtClean="0">
                <a:solidFill>
                  <a:schemeClr val="accent2">
                    <a:lumMod val="75000"/>
                  </a:schemeClr>
                </a:solidFill>
                <a:latin typeface="+mj-ea"/>
                <a:ea typeface="+mj-ea"/>
              </a:rPr>
              <a:t>直觉</a:t>
            </a:r>
            <a:r>
              <a:rPr lang="zh-CN" altLang="en-US" b="1" dirty="0" smtClean="0">
                <a:solidFill>
                  <a:schemeClr val="accent2">
                    <a:lumMod val="75000"/>
                  </a:schemeClr>
                </a:solidFill>
                <a:latin typeface="+mj-ea"/>
                <a:ea typeface="+mj-ea"/>
              </a:rPr>
              <a:t>思维</a:t>
            </a:r>
            <a:endParaRPr lang="zh-CN" altLang="en-US" b="1" dirty="0" smtClean="0">
              <a:solidFill>
                <a:schemeClr val="accent2">
                  <a:lumMod val="75000"/>
                </a:schemeClr>
              </a:solidFill>
              <a:latin typeface="+mj-ea"/>
              <a:ea typeface="+mj-ea"/>
            </a:endParaRPr>
          </a:p>
        </p:txBody>
      </p:sp>
      <p:grpSp>
        <p:nvGrpSpPr>
          <p:cNvPr id="2" name="组合 54"/>
          <p:cNvGrpSpPr/>
          <p:nvPr/>
        </p:nvGrpSpPr>
        <p:grpSpPr>
          <a:xfrm>
            <a:off x="3826047" y="3568377"/>
            <a:ext cx="464820" cy="440028"/>
            <a:chOff x="4077065" y="914594"/>
            <a:chExt cx="464820" cy="440028"/>
          </a:xfrm>
        </p:grpSpPr>
        <p:sp>
          <p:nvSpPr>
            <p:cNvPr id="3" name="椭圆 55"/>
            <p:cNvSpPr/>
            <p:nvPr/>
          </p:nvSpPr>
          <p:spPr>
            <a:xfrm>
              <a:off x="4084036" y="914594"/>
              <a:ext cx="440028" cy="4400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p>
          </p:txBody>
        </p:sp>
        <p:sp>
          <p:nvSpPr>
            <p:cNvPr id="4" name="TextBox 56"/>
            <p:cNvSpPr txBox="1"/>
            <p:nvPr/>
          </p:nvSpPr>
          <p:spPr>
            <a:xfrm>
              <a:off x="4077065" y="956659"/>
              <a:ext cx="464820" cy="368300"/>
            </a:xfrm>
            <a:prstGeom prst="rect">
              <a:avLst/>
            </a:prstGeom>
            <a:noFill/>
          </p:spPr>
          <p:txBody>
            <a:bodyPr wrap="none" rtlCol="0">
              <a:spAutoFit/>
            </a:bodyPr>
            <a:p>
              <a:r>
                <a:rPr lang="en-US" altLang="zh-CN" b="1" dirty="0" smtClean="0">
                  <a:solidFill>
                    <a:schemeClr val="bg1"/>
                  </a:solidFill>
                  <a:latin typeface="+mj-ea"/>
                  <a:ea typeface="+mj-ea"/>
                </a:rPr>
                <a:t>03</a:t>
              </a:r>
              <a:endParaRPr lang="en-US" altLang="zh-CN" b="1" dirty="0" smtClean="0">
                <a:solidFill>
                  <a:schemeClr val="bg1"/>
                </a:solidFill>
                <a:latin typeface="+mj-ea"/>
                <a:ea typeface="+mj-ea"/>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15468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fontAlgn="auto">
              <a:lnSpc>
                <a:spcPts val="3000"/>
              </a:lnSpc>
              <a:buClrTx/>
              <a:buSzTx/>
              <a:buFontTx/>
            </a:pP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a:solidFill>
                  <a:schemeClr val="bg1">
                    <a:lumMod val="50000"/>
                  </a:schemeClr>
                </a:solidFill>
                <a:sym typeface="+mn-ea"/>
              </a:rPr>
              <a:t>数学猜想既有一定的科学性，又有某种假定性，它的</a:t>
            </a:r>
            <a:r>
              <a:rPr lang="zh-CN" altLang="en-US" sz="2000" b="1">
                <a:solidFill>
                  <a:srgbClr val="FF0000"/>
                </a:solidFill>
                <a:sym typeface="+mn-ea"/>
              </a:rPr>
              <a:t>真伪性</a:t>
            </a:r>
            <a:r>
              <a:rPr lang="zh-CN" altLang="en-US" sz="2000" b="1">
                <a:solidFill>
                  <a:schemeClr val="bg1">
                    <a:lumMod val="50000"/>
                  </a:schemeClr>
                </a:solidFill>
                <a:sym typeface="+mn-ea"/>
              </a:rPr>
              <a:t>，一般说来，是</a:t>
            </a:r>
            <a:r>
              <a:rPr lang="zh-CN" altLang="en-US" sz="2000" b="1">
                <a:solidFill>
                  <a:srgbClr val="FF0000"/>
                </a:solidFill>
                <a:sym typeface="+mn-ea"/>
              </a:rPr>
              <a:t>难以一时解决</a:t>
            </a:r>
            <a:r>
              <a:rPr lang="zh-CN" altLang="en-US" sz="2000" b="1">
                <a:solidFill>
                  <a:schemeClr val="bg1">
                    <a:lumMod val="50000"/>
                  </a:schemeClr>
                </a:solidFill>
                <a:sym typeface="+mn-ea"/>
              </a:rPr>
              <a:t>的</a:t>
            </a:r>
            <a:r>
              <a:rPr lang="en-US" altLang="zh-CN" sz="2000" b="1">
                <a:solidFill>
                  <a:schemeClr val="bg1">
                    <a:lumMod val="50000"/>
                  </a:schemeClr>
                </a:solidFill>
                <a:sym typeface="+mn-ea"/>
              </a:rPr>
              <a:t>.  </a:t>
            </a:r>
            <a:r>
              <a:rPr lang="zh-CN" altLang="en-US" sz="2000" b="1">
                <a:solidFill>
                  <a:schemeClr val="bg1">
                    <a:lumMod val="50000"/>
                  </a:schemeClr>
                </a:solidFill>
                <a:sym typeface="+mn-ea"/>
              </a:rPr>
              <a:t>它是数学研究的一种常用的</a:t>
            </a:r>
            <a:r>
              <a:rPr lang="zh-CN" altLang="en-US" sz="2000" b="1">
                <a:solidFill>
                  <a:srgbClr val="FF0000"/>
                </a:solidFill>
                <a:sym typeface="+mn-ea"/>
              </a:rPr>
              <a:t>科学方法</a:t>
            </a:r>
            <a:r>
              <a:rPr lang="zh-CN" altLang="en-US" sz="2000" b="1">
                <a:solidFill>
                  <a:schemeClr val="bg1">
                    <a:lumMod val="50000"/>
                  </a:schemeClr>
                </a:solidFill>
                <a:sym typeface="+mn-ea"/>
              </a:rPr>
              <a:t>，又是数学发展的一种重要的</a:t>
            </a:r>
            <a:r>
              <a:rPr lang="zh-CN" altLang="en-US" sz="2000" b="1">
                <a:solidFill>
                  <a:srgbClr val="FF0000"/>
                </a:solidFill>
                <a:sym typeface="+mn-ea"/>
              </a:rPr>
              <a:t>思维方式</a:t>
            </a:r>
            <a:r>
              <a:rPr lang="zh-CN" altLang="en-US" sz="2000" b="1">
                <a:solidFill>
                  <a:schemeClr val="bg1">
                    <a:lumMod val="50000"/>
                  </a:schemeClr>
                </a:solidFill>
                <a:sym typeface="+mn-ea"/>
              </a:rPr>
              <a:t>，从每一个数学成果都有一个由“潜”到“显”的过程来看，数学猜想同数学问题、数学悖论一样，是一种数学潜形态，研究与阐述数学猜想的类型、特征以及提出与解决的主要思想方法，对把握数学的本质及其发展规律，有着重要的意义．</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mn-ea"/>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53949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3.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hlinkClick r:id="rId1" action="ppaction://hlinkfile"/>
              </a:rPr>
              <a:t>四色问题</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是数学猜想的著名例子</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3000"/>
              </a:lnSpc>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1976年，发生了一件震惊世界数学界的大事，三位美国数学家利用三台百万次的电子计算机证明（</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穷举</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）了四色猜想：</a:t>
            </a:r>
            <a:r>
              <a:rPr lang="zh-CN" sz="2000" b="1" u="sng"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任何</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平面上的地图，总可以把它的每一个国家用四种颜色中的一种来染色，并且使得任意两个相邻国家的颜色都不相同</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3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有趣的是，这个结论早在一百多年前就知道了，当时一个名叫格色里的英国人发现，他碰到的所有地图，都可以只用四种颜色来染色，于是，他就</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根据经验归纳法作出了上面的“四色猜想”</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384935"/>
          </a:xfrm>
          <a:prstGeom prst="rect">
            <a:avLst/>
          </a:prstGeom>
          <a:noFill/>
          <a:ln>
            <a:noFill/>
          </a:ln>
        </p:spPr>
        <p:txBody>
          <a:bodyPr wrap="square" lIns="0" tIns="0" rIns="0" bIns="0">
            <a:spAutoFit/>
          </a:bodyPr>
          <a:p>
            <a:pPr fontAlgn="auto">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由猜想导致数学发明的事实俯拾皆是，如哥德巴赫关于“任何一个大偶数都可表示成两个质数之和”的猜想，“所有等周长的平面图形中，以圆的面积为最大”的猜想等．</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077845"/>
          </a:xfrm>
          <a:prstGeom prst="rect">
            <a:avLst/>
          </a:prstGeom>
          <a:noFill/>
          <a:ln>
            <a:noFill/>
          </a:ln>
        </p:spPr>
        <p:txBody>
          <a:bodyPr wrap="square" lIns="0" tIns="0" rIns="0" bIns="0">
            <a:spAutoFit/>
          </a:bodyPr>
          <a:p>
            <a:pPr fontAlgn="auto">
              <a:lnSpc>
                <a:spcPts val="3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数学的创造过程与其他任何知识的创造过程一样，在证明一个定理之前，你</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先得猜想这个定理的内容</a:t>
            </a:r>
            <a:r>
              <a:rPr lang="zh-CN"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（比如共轭状态的</a:t>
            </a:r>
            <a:r>
              <a:rPr lang="en-US" altLang="zh-CN"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内耗少，系统稳定性强，发展顺畅</a:t>
            </a:r>
            <a:r>
              <a:rPr lang="en-US" altLang="zh-CN"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猜想</a:t>
            </a:r>
            <a:r>
              <a:rPr lang="zh-CN"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；在你作出详细证明之前，你</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先得猜想证明的思路</a:t>
            </a:r>
            <a:r>
              <a:rPr lang="zh-CN"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（比如用</a:t>
            </a:r>
            <a:r>
              <a:rPr lang="en-US" altLang="zh-CN"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判别</a:t>
            </a:r>
            <a:r>
              <a:rPr lang="en-US" altLang="zh-CN"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模型的思路</a:t>
            </a:r>
            <a:r>
              <a:rPr lang="zh-CN"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3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简言之，</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一切数学定理及其证明都离不开猜想</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，如果没有猜想，数学家将寸步难行；如果没有猜想，如今矗立在我们面前的这座雄伟瑰丽的数学宫殿就不复存在，猜想是数学家手中的一根金拐杖．</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55473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4.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数学猜想的类型</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P32-33</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）存在型</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①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只讨论存在与否</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②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既讨论存在与否，又指明其内容与量的关系</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）规律型</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①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揭示性质</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②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揭示状态</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③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揭示量的关系</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）方法型</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5. </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数学猜想的</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特征</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buClrTx/>
              <a:buSzTx/>
              <a:buFontTx/>
            </a:pP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（1）真伪的待定性</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buClrTx/>
              <a:buSzTx/>
              <a:buFontTx/>
            </a:pP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）思想的创新性</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buClrTx/>
              <a:buSzTx/>
              <a:buFontTx/>
            </a:pP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（3）目标的</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具体性</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953135" y="1293495"/>
            <a:ext cx="7237730" cy="372364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6.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发现</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数学猜想的途经</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从特殊到</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一般</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fontAlgn="auto">
              <a:lnSpc>
                <a:spcPct val="100000"/>
              </a:lnSpc>
              <a:spcBef>
                <a:spcPts val="1200"/>
              </a:spcBef>
              <a:buClrTx/>
              <a:buSzTx/>
              <a:buFontTx/>
            </a:pPr>
            <a:r>
              <a:rPr lang="zh-CN"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例</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在各边长度给定的一切四边形中，何时四边形的面积最大？</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fontAlgn="auto">
              <a:lnSpc>
                <a:spcPct val="100000"/>
              </a:lnSpc>
              <a:buClrTx/>
              <a:buSzTx/>
              <a:buFontTx/>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思考与分析</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猜想：</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特殊</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四边一样长，正方形面积最大；一般</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四边形对角互补面积最大。</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fontAlgn="auto">
              <a:lnSpc>
                <a:spcPct val="100000"/>
              </a:lnSpc>
              <a:buClrTx/>
              <a:buSzTx/>
              <a:buFontTx/>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如图：四边形面积</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S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为</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即</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fontAlgn="auto">
              <a:lnSpc>
                <a:spcPct val="100000"/>
              </a:lnSpc>
              <a:spcBef>
                <a:spcPts val="600"/>
              </a:spcBef>
              <a:spcAft>
                <a:spcPts val="600"/>
              </a:spcAft>
              <a:buClrTx/>
              <a:buSzTx/>
              <a:buFontTx/>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1600"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①</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fontAlgn="auto">
              <a:lnSpc>
                <a:spcPct val="100000"/>
              </a:lnSpc>
              <a:buClrTx/>
              <a:buSzTx/>
              <a:buFontTx/>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又</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两式相减得</a:t>
            </a:r>
            <a:endParaRPr 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buClrTx/>
              <a:buSzTx/>
              <a:buFontTx/>
            </a:pP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en-US" altLang="zh-CN" sz="1600"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sz="1600"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②</a:t>
            </a:r>
            <a:endParaRPr lang="zh-CN" sz="16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buClrTx/>
              <a:buSzTx/>
              <a:buFontTx/>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把</a:t>
            </a:r>
            <a:r>
              <a:rPr 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①、②分别平方、相加，经整理</a:t>
            </a:r>
            <a:r>
              <a:rPr 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可得</a:t>
            </a:r>
            <a:endParaRPr 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gn="l">
              <a:lnSpc>
                <a:spcPct val="150000"/>
              </a:lnSpc>
              <a:buClrTx/>
              <a:buSzTx/>
              <a:buFontTx/>
            </a:pPr>
            <a:endParaRPr 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gn="l">
              <a:lnSpc>
                <a:spcPct val="150000"/>
              </a:lnSpc>
              <a:buClrTx/>
              <a:buSzTx/>
              <a:buFontTx/>
            </a:pPr>
            <a:r>
              <a:rPr 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当且仅当</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取最小值</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-1</a:t>
            </a: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，即</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时，</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S </a:t>
            </a: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取</a:t>
            </a: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最大值。</a:t>
            </a:r>
            <a:endPar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对象 5">
            <a:hlinkClick r:id="" action="ppaction://ole?verb="/>
          </p:cNvPr>
          <p:cNvGraphicFramePr>
            <a:graphicFrameLocks noChangeAspect="1"/>
          </p:cNvGraphicFramePr>
          <p:nvPr/>
        </p:nvGraphicFramePr>
        <p:xfrm>
          <a:off x="3394710" y="2571750"/>
          <a:ext cx="2743200" cy="393700"/>
        </p:xfrm>
        <a:graphic>
          <a:graphicData uri="http://schemas.openxmlformats.org/presentationml/2006/ole">
            <mc:AlternateContent xmlns:mc="http://schemas.openxmlformats.org/markup-compatibility/2006">
              <mc:Choice xmlns:v="urn:schemas-microsoft-com:vml" Requires="v">
                <p:oleObj spid="_x0000_s1025" name="" r:id="rId1" imgW="2743200" imgH="393700" progId="Equation.KSEE3">
                  <p:embed/>
                </p:oleObj>
              </mc:Choice>
              <mc:Fallback>
                <p:oleObj name="" r:id="rId1" imgW="2743200" imgH="393700" progId="Equation.KSEE3">
                  <p:embed/>
                  <p:pic>
                    <p:nvPicPr>
                      <p:cNvPr id="0" name="图片 1024"/>
                      <p:cNvPicPr/>
                      <p:nvPr/>
                    </p:nvPicPr>
                    <p:blipFill>
                      <a:blip r:embed="rId2"/>
                      <a:stretch>
                        <a:fillRect/>
                      </a:stretch>
                    </p:blipFill>
                    <p:spPr>
                      <a:xfrm>
                        <a:off x="3394710" y="2571750"/>
                        <a:ext cx="2743200" cy="393700"/>
                      </a:xfrm>
                      <a:prstGeom prst="rect">
                        <a:avLst/>
                      </a:prstGeom>
                    </p:spPr>
                  </p:pic>
                </p:oleObj>
              </mc:Fallback>
            </mc:AlternateContent>
          </a:graphicData>
        </a:graphic>
      </p:graphicFrame>
      <p:graphicFrame>
        <p:nvGraphicFramePr>
          <p:cNvPr id="2" name="对象 1">
            <a:hlinkClick r:id="" action="ppaction://ole?verb="/>
          </p:cNvPr>
          <p:cNvGraphicFramePr>
            <a:graphicFrameLocks noChangeAspect="1"/>
          </p:cNvGraphicFramePr>
          <p:nvPr/>
        </p:nvGraphicFramePr>
        <p:xfrm>
          <a:off x="3816350" y="2979420"/>
          <a:ext cx="1511300" cy="203200"/>
        </p:xfrm>
        <a:graphic>
          <a:graphicData uri="http://schemas.openxmlformats.org/presentationml/2006/ole">
            <mc:AlternateContent xmlns:mc="http://schemas.openxmlformats.org/markup-compatibility/2006">
              <mc:Choice xmlns:v="urn:schemas-microsoft-com:vml" Requires="v">
                <p:oleObj spid="_x0000_s1026" name="" r:id="rId3" imgW="1511300" imgH="203200" progId="Equation.KSEE3">
                  <p:embed/>
                </p:oleObj>
              </mc:Choice>
              <mc:Fallback>
                <p:oleObj name="" r:id="rId3" imgW="1511300" imgH="203200" progId="Equation.KSEE3">
                  <p:embed/>
                  <p:pic>
                    <p:nvPicPr>
                      <p:cNvPr id="0" name="图片 1025"/>
                      <p:cNvPicPr/>
                      <p:nvPr/>
                    </p:nvPicPr>
                    <p:blipFill>
                      <a:blip r:embed="rId4"/>
                      <a:stretch>
                        <a:fillRect/>
                      </a:stretch>
                    </p:blipFill>
                    <p:spPr>
                      <a:xfrm>
                        <a:off x="3816350" y="2979420"/>
                        <a:ext cx="1511300" cy="203200"/>
                      </a:xfrm>
                      <a:prstGeom prst="rect">
                        <a:avLst/>
                      </a:prstGeom>
                    </p:spPr>
                  </p:pic>
                </p:oleObj>
              </mc:Fallback>
            </mc:AlternateContent>
          </a:graphicData>
        </a:graphic>
      </p:graphicFrame>
      <p:graphicFrame>
        <p:nvGraphicFramePr>
          <p:cNvPr id="3" name="对象 2">
            <a:hlinkClick r:id="" action="ppaction://ole?verb="/>
          </p:cNvPr>
          <p:cNvGraphicFramePr>
            <a:graphicFrameLocks noChangeAspect="1"/>
          </p:cNvGraphicFramePr>
          <p:nvPr/>
        </p:nvGraphicFramePr>
        <p:xfrm>
          <a:off x="1546860" y="3319145"/>
          <a:ext cx="3403600" cy="228600"/>
        </p:xfrm>
        <a:graphic>
          <a:graphicData uri="http://schemas.openxmlformats.org/presentationml/2006/ole">
            <mc:AlternateContent xmlns:mc="http://schemas.openxmlformats.org/markup-compatibility/2006">
              <mc:Choice xmlns:v="urn:schemas-microsoft-com:vml" Requires="v">
                <p:oleObj spid="_x0000_s1027" name="" r:id="rId5" imgW="3403600" imgH="228600" progId="Equation.KSEE3">
                  <p:embed/>
                </p:oleObj>
              </mc:Choice>
              <mc:Fallback>
                <p:oleObj name="" r:id="rId5" imgW="3403600" imgH="228600" progId="Equation.KSEE3">
                  <p:embed/>
                  <p:pic>
                    <p:nvPicPr>
                      <p:cNvPr id="0" name="图片 1026"/>
                      <p:cNvPicPr/>
                      <p:nvPr/>
                    </p:nvPicPr>
                    <p:blipFill>
                      <a:blip r:embed="rId6"/>
                      <a:stretch>
                        <a:fillRect/>
                      </a:stretch>
                    </p:blipFill>
                    <p:spPr>
                      <a:xfrm>
                        <a:off x="1546860" y="3319145"/>
                        <a:ext cx="3403600" cy="228600"/>
                      </a:xfrm>
                      <a:prstGeom prst="rect">
                        <a:avLst/>
                      </a:prstGeom>
                    </p:spPr>
                  </p:pic>
                </p:oleObj>
              </mc:Fallback>
            </mc:AlternateContent>
          </a:graphicData>
        </a:graphic>
      </p:graphicFrame>
      <p:graphicFrame>
        <p:nvGraphicFramePr>
          <p:cNvPr id="4" name="对象 3">
            <a:hlinkClick r:id="" action="ppaction://ole?verb="/>
          </p:cNvPr>
          <p:cNvGraphicFramePr>
            <a:graphicFrameLocks noChangeAspect="1"/>
          </p:cNvGraphicFramePr>
          <p:nvPr/>
        </p:nvGraphicFramePr>
        <p:xfrm>
          <a:off x="3300095" y="3540760"/>
          <a:ext cx="2667000" cy="393700"/>
        </p:xfrm>
        <a:graphic>
          <a:graphicData uri="http://schemas.openxmlformats.org/presentationml/2006/ole">
            <mc:AlternateContent xmlns:mc="http://schemas.openxmlformats.org/markup-compatibility/2006">
              <mc:Choice xmlns:v="urn:schemas-microsoft-com:vml" Requires="v">
                <p:oleObj spid="_x0000_s5" name="" r:id="rId7" imgW="2667000" imgH="393700" progId="Equation.KSEE3">
                  <p:embed/>
                </p:oleObj>
              </mc:Choice>
              <mc:Fallback>
                <p:oleObj name="" r:id="rId7" imgW="2667000" imgH="393700" progId="Equation.KSEE3">
                  <p:embed/>
                  <p:pic>
                    <p:nvPicPr>
                      <p:cNvPr id="0" name="图片 1026"/>
                      <p:cNvPicPr/>
                      <p:nvPr/>
                    </p:nvPicPr>
                    <p:blipFill>
                      <a:blip r:embed="rId8"/>
                      <a:stretch>
                        <a:fillRect/>
                      </a:stretch>
                    </p:blipFill>
                    <p:spPr>
                      <a:xfrm>
                        <a:off x="3300095" y="3540760"/>
                        <a:ext cx="2667000" cy="393700"/>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2508250" y="4277995"/>
          <a:ext cx="4127500" cy="393700"/>
        </p:xfrm>
        <a:graphic>
          <a:graphicData uri="http://schemas.openxmlformats.org/presentationml/2006/ole">
            <mc:AlternateContent xmlns:mc="http://schemas.openxmlformats.org/markup-compatibility/2006">
              <mc:Choice xmlns:v="urn:schemas-microsoft-com:vml" Requires="v">
                <p:oleObj spid="_x0000_s9" name="" r:id="rId9" imgW="4127500" imgH="393700" progId="Equation.KSEE3">
                  <p:embed/>
                </p:oleObj>
              </mc:Choice>
              <mc:Fallback>
                <p:oleObj name="" r:id="rId9" imgW="4127500" imgH="393700" progId="Equation.KSEE3">
                  <p:embed/>
                  <p:pic>
                    <p:nvPicPr>
                      <p:cNvPr id="0" name="图片 1026"/>
                      <p:cNvPicPr/>
                      <p:nvPr/>
                    </p:nvPicPr>
                    <p:blipFill>
                      <a:blip r:embed="rId10"/>
                      <a:stretch>
                        <a:fillRect/>
                      </a:stretch>
                    </p:blipFill>
                    <p:spPr>
                      <a:xfrm>
                        <a:off x="2508250" y="4277995"/>
                        <a:ext cx="4127500" cy="393700"/>
                      </a:xfrm>
                      <a:prstGeom prst="rect">
                        <a:avLst/>
                      </a:prstGeom>
                    </p:spPr>
                  </p:pic>
                </p:oleObj>
              </mc:Fallback>
            </mc:AlternateContent>
          </a:graphicData>
        </a:graphic>
      </p:graphicFrame>
      <p:graphicFrame>
        <p:nvGraphicFramePr>
          <p:cNvPr id="10" name="对象 9">
            <a:hlinkClick r:id="" action="ppaction://ole?verb="/>
          </p:cNvPr>
          <p:cNvGraphicFramePr>
            <a:graphicFrameLocks noChangeAspect="1"/>
          </p:cNvGraphicFramePr>
          <p:nvPr/>
        </p:nvGraphicFramePr>
        <p:xfrm>
          <a:off x="1905635" y="4742815"/>
          <a:ext cx="711200" cy="203200"/>
        </p:xfrm>
        <a:graphic>
          <a:graphicData uri="http://schemas.openxmlformats.org/presentationml/2006/ole">
            <mc:AlternateContent xmlns:mc="http://schemas.openxmlformats.org/markup-compatibility/2006">
              <mc:Choice xmlns:v="urn:schemas-microsoft-com:vml" Requires="v">
                <p:oleObj spid="_x0000_s11" name="" r:id="rId11" imgW="711200" imgH="203200" progId="Equation.KSEE3">
                  <p:embed/>
                </p:oleObj>
              </mc:Choice>
              <mc:Fallback>
                <p:oleObj name="" r:id="rId11" imgW="711200" imgH="203200" progId="Equation.KSEE3">
                  <p:embed/>
                  <p:pic>
                    <p:nvPicPr>
                      <p:cNvPr id="0" name="图片 1026"/>
                      <p:cNvPicPr/>
                      <p:nvPr/>
                    </p:nvPicPr>
                    <p:blipFill>
                      <a:blip r:embed="rId12"/>
                      <a:stretch>
                        <a:fillRect/>
                      </a:stretch>
                    </p:blipFill>
                    <p:spPr>
                      <a:xfrm>
                        <a:off x="1905635" y="4742815"/>
                        <a:ext cx="711200" cy="203200"/>
                      </a:xfrm>
                      <a:prstGeom prst="rect">
                        <a:avLst/>
                      </a:prstGeom>
                    </p:spPr>
                  </p:pic>
                </p:oleObj>
              </mc:Fallback>
            </mc:AlternateContent>
          </a:graphicData>
        </a:graphic>
      </p:graphicFrame>
      <p:graphicFrame>
        <p:nvGraphicFramePr>
          <p:cNvPr id="12" name="对象 11">
            <a:hlinkClick r:id="" action="ppaction://ole?verb="/>
          </p:cNvPr>
          <p:cNvGraphicFramePr>
            <a:graphicFrameLocks noChangeAspect="1"/>
          </p:cNvGraphicFramePr>
          <p:nvPr/>
        </p:nvGraphicFramePr>
        <p:xfrm>
          <a:off x="4137025" y="4748530"/>
          <a:ext cx="660400" cy="203200"/>
        </p:xfrm>
        <a:graphic>
          <a:graphicData uri="http://schemas.openxmlformats.org/presentationml/2006/ole">
            <mc:AlternateContent xmlns:mc="http://schemas.openxmlformats.org/markup-compatibility/2006">
              <mc:Choice xmlns:v="urn:schemas-microsoft-com:vml" Requires="v">
                <p:oleObj spid="_x0000_s13" name="" r:id="rId13" imgW="660400" imgH="203200" progId="Equation.KSEE3">
                  <p:embed/>
                </p:oleObj>
              </mc:Choice>
              <mc:Fallback>
                <p:oleObj name="" r:id="rId13" imgW="660400" imgH="203200" progId="Equation.KSEE3">
                  <p:embed/>
                  <p:pic>
                    <p:nvPicPr>
                      <p:cNvPr id="0" name="图片 1026"/>
                      <p:cNvPicPr/>
                      <p:nvPr/>
                    </p:nvPicPr>
                    <p:blipFill>
                      <a:blip r:embed="rId14"/>
                      <a:stretch>
                        <a:fillRect/>
                      </a:stretch>
                    </p:blipFill>
                    <p:spPr>
                      <a:xfrm>
                        <a:off x="4137025" y="4748530"/>
                        <a:ext cx="660400" cy="203200"/>
                      </a:xfrm>
                      <a:prstGeom prst="rect">
                        <a:avLst/>
                      </a:prstGeom>
                    </p:spPr>
                  </p:pic>
                </p:oleObj>
              </mc:Fallback>
            </mc:AlternateContent>
          </a:graphicData>
        </a:graphic>
      </p:graphicFrame>
      <p:pic>
        <p:nvPicPr>
          <p:cNvPr id="14" name="图片 13"/>
          <p:cNvPicPr>
            <a:picLocks noChangeAspect="1"/>
          </p:cNvPicPr>
          <p:nvPr/>
        </p:nvPicPr>
        <p:blipFill>
          <a:blip r:embed="rId15">
            <a:biLevel thresh="50000"/>
          </a:blip>
          <a:stretch>
            <a:fillRect/>
          </a:stretch>
        </p:blipFill>
        <p:spPr>
          <a:xfrm>
            <a:off x="7112635" y="106680"/>
            <a:ext cx="2088515" cy="2257425"/>
          </a:xfrm>
          <a:prstGeom prst="rect">
            <a:avLst/>
          </a:prstGeom>
        </p:spPr>
      </p:pic>
      <p:sp>
        <p:nvSpPr>
          <p:cNvPr id="15" name="文本框 14"/>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25" name="文本框 24"/>
          <p:cNvSpPr txBox="1"/>
          <p:nvPr/>
        </p:nvSpPr>
        <p:spPr>
          <a:xfrm>
            <a:off x="1148715" y="2091055"/>
            <a:ext cx="7252970" cy="2676525"/>
          </a:xfrm>
          <a:prstGeom prst="rect">
            <a:avLst/>
          </a:prstGeom>
          <a:noFill/>
        </p:spPr>
        <p:txBody>
          <a:bodyPr wrap="square" rtlCol="0" anchor="t">
            <a:spAutoFit/>
          </a:bodyPr>
          <a:p>
            <a:pPr algn="l">
              <a:lnSpc>
                <a:spcPct val="150000"/>
              </a:lnSpc>
              <a:buClrTx/>
              <a:buSzTx/>
              <a:buFontTx/>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思考与分析</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因为</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是</a:t>
            </a:r>
            <a:r>
              <a:rPr lang="zh-CN" altLang="en-US" sz="1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对称多项式</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，根据对称原理，可以预测在题设条件下，当</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时，</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取得最小值</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下面验证这一猜想</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buClrTx/>
              <a:buSzTx/>
              <a:buFontTx/>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事实上，由</a:t>
            </a:r>
            <a:r>
              <a:rPr lang="zh-CN" altLang="en-US" sz="1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柯西不等式</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知</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buClrTx/>
              <a:buSzTx/>
              <a:buFontTx/>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即</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所以有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buClrTx/>
              <a:buSzTx/>
              <a:buFontTx/>
            </a:pP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buClrTx/>
              <a:buSzTx/>
              <a:buFontTx/>
            </a:pP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buClrTx/>
              <a:buSzTx/>
              <a:buFontTx/>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当</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取最小值</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4" name="TextBox 41"/>
          <p:cNvSpPr>
            <a:spLocks noChangeArrowheads="1"/>
          </p:cNvSpPr>
          <p:nvPr/>
        </p:nvSpPr>
        <p:spPr bwMode="auto">
          <a:xfrm>
            <a:off x="1014730" y="1303655"/>
            <a:ext cx="7237730" cy="83058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6.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发现</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数学猜想的途经</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对称原理</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buClrTx/>
              <a:buSzTx/>
              <a:buFontTx/>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例</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若</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且</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求</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的最小值</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 name="对象 14">
            <a:hlinkClick r:id="" action="ppaction://ole?verb="/>
          </p:cNvPr>
          <p:cNvGraphicFramePr>
            <a:graphicFrameLocks noChangeAspect="1"/>
          </p:cNvGraphicFramePr>
          <p:nvPr/>
        </p:nvGraphicFramePr>
        <p:xfrm>
          <a:off x="2141220" y="1897380"/>
          <a:ext cx="584200" cy="228600"/>
        </p:xfrm>
        <a:graphic>
          <a:graphicData uri="http://schemas.openxmlformats.org/presentationml/2006/ole">
            <mc:AlternateContent xmlns:mc="http://schemas.openxmlformats.org/markup-compatibility/2006">
              <mc:Choice xmlns:v="urn:schemas-microsoft-com:vml" Requires="v">
                <p:oleObj spid="_x0000_s2049" name="" r:id="rId1" imgW="584200" imgH="228600" progId="Equation.KSEE3">
                  <p:embed/>
                </p:oleObj>
              </mc:Choice>
              <mc:Fallback>
                <p:oleObj name="" r:id="rId1" imgW="584200" imgH="228600" progId="Equation.KSEE3">
                  <p:embed/>
                  <p:pic>
                    <p:nvPicPr>
                      <p:cNvPr id="0" name="图片 2048"/>
                      <p:cNvPicPr/>
                      <p:nvPr/>
                    </p:nvPicPr>
                    <p:blipFill>
                      <a:blip r:embed="rId2"/>
                      <a:stretch>
                        <a:fillRect/>
                      </a:stretch>
                    </p:blipFill>
                    <p:spPr>
                      <a:xfrm>
                        <a:off x="2141220" y="1897380"/>
                        <a:ext cx="584200" cy="228600"/>
                      </a:xfrm>
                      <a:prstGeom prst="rect">
                        <a:avLst/>
                      </a:prstGeom>
                    </p:spPr>
                  </p:pic>
                </p:oleObj>
              </mc:Fallback>
            </mc:AlternateContent>
          </a:graphicData>
        </a:graphic>
      </p:graphicFrame>
      <p:graphicFrame>
        <p:nvGraphicFramePr>
          <p:cNvPr id="2" name="对象 1">
            <a:hlinkClick r:id="" action="ppaction://ole?verb="/>
          </p:cNvPr>
          <p:cNvGraphicFramePr>
            <a:graphicFrameLocks noChangeAspect="1"/>
          </p:cNvGraphicFramePr>
          <p:nvPr/>
        </p:nvGraphicFramePr>
        <p:xfrm>
          <a:off x="3159761" y="1785620"/>
          <a:ext cx="609600" cy="431800"/>
        </p:xfrm>
        <a:graphic>
          <a:graphicData uri="http://schemas.openxmlformats.org/presentationml/2006/ole">
            <mc:AlternateContent xmlns:mc="http://schemas.openxmlformats.org/markup-compatibility/2006">
              <mc:Choice xmlns:v="urn:schemas-microsoft-com:vml" Requires="v">
                <p:oleObj spid="_x0000_s2050" name="" r:id="rId3" imgW="609600" imgH="431800" progId="Equation.KSEE3">
                  <p:embed/>
                </p:oleObj>
              </mc:Choice>
              <mc:Fallback>
                <p:oleObj name="" r:id="rId3" imgW="609600" imgH="431800" progId="Equation.KSEE3">
                  <p:embed/>
                  <p:pic>
                    <p:nvPicPr>
                      <p:cNvPr id="0" name="图片 2049"/>
                      <p:cNvPicPr/>
                      <p:nvPr/>
                    </p:nvPicPr>
                    <p:blipFill>
                      <a:blip r:embed="rId4"/>
                      <a:stretch>
                        <a:fillRect/>
                      </a:stretch>
                    </p:blipFill>
                    <p:spPr>
                      <a:xfrm>
                        <a:off x="3159761" y="1785620"/>
                        <a:ext cx="609600" cy="431800"/>
                      </a:xfrm>
                      <a:prstGeom prst="rect">
                        <a:avLst/>
                      </a:prstGeom>
                    </p:spPr>
                  </p:pic>
                </p:oleObj>
              </mc:Fallback>
            </mc:AlternateContent>
          </a:graphicData>
        </a:graphic>
      </p:graphicFrame>
      <p:graphicFrame>
        <p:nvGraphicFramePr>
          <p:cNvPr id="3" name="对象 2">
            <a:hlinkClick r:id="" action="ppaction://ole?verb="/>
          </p:cNvPr>
          <p:cNvGraphicFramePr>
            <a:graphicFrameLocks noChangeAspect="1"/>
          </p:cNvGraphicFramePr>
          <p:nvPr/>
        </p:nvGraphicFramePr>
        <p:xfrm>
          <a:off x="4233546" y="1775460"/>
          <a:ext cx="381000" cy="431800"/>
        </p:xfrm>
        <a:graphic>
          <a:graphicData uri="http://schemas.openxmlformats.org/presentationml/2006/ole">
            <mc:AlternateContent xmlns:mc="http://schemas.openxmlformats.org/markup-compatibility/2006">
              <mc:Choice xmlns:v="urn:schemas-microsoft-com:vml" Requires="v">
                <p:oleObj spid="_x0000_s4" name="" r:id="rId5" imgW="381000" imgH="431800" progId="Equation.KSEE3">
                  <p:embed/>
                </p:oleObj>
              </mc:Choice>
              <mc:Fallback>
                <p:oleObj name="" r:id="rId5" imgW="381000" imgH="431800" progId="Equation.KSEE3">
                  <p:embed/>
                  <p:pic>
                    <p:nvPicPr>
                      <p:cNvPr id="0" name="图片 2049"/>
                      <p:cNvPicPr/>
                      <p:nvPr/>
                    </p:nvPicPr>
                    <p:blipFill>
                      <a:blip r:embed="rId6"/>
                      <a:stretch>
                        <a:fillRect/>
                      </a:stretch>
                    </p:blipFill>
                    <p:spPr>
                      <a:xfrm>
                        <a:off x="4233546" y="1775460"/>
                        <a:ext cx="381000" cy="431800"/>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2999106" y="2146300"/>
          <a:ext cx="381000" cy="431800"/>
        </p:xfrm>
        <a:graphic>
          <a:graphicData uri="http://schemas.openxmlformats.org/presentationml/2006/ole">
            <mc:AlternateContent xmlns:mc="http://schemas.openxmlformats.org/markup-compatibility/2006">
              <mc:Choice xmlns:v="urn:schemas-microsoft-com:vml" Requires="v">
                <p:oleObj spid="_x0000_s6" name="" r:id="rId7" imgW="381000" imgH="431800" progId="Equation.KSEE3">
                  <p:embed/>
                </p:oleObj>
              </mc:Choice>
              <mc:Fallback>
                <p:oleObj name="" r:id="rId7" imgW="381000" imgH="431800" progId="Equation.KSEE3">
                  <p:embed/>
                  <p:pic>
                    <p:nvPicPr>
                      <p:cNvPr id="0" name="图片 2049"/>
                      <p:cNvPicPr/>
                      <p:nvPr/>
                    </p:nvPicPr>
                    <p:blipFill>
                      <a:blip r:embed="rId8"/>
                      <a:stretch>
                        <a:fillRect/>
                      </a:stretch>
                    </p:blipFill>
                    <p:spPr>
                      <a:xfrm>
                        <a:off x="2999106" y="2146300"/>
                        <a:ext cx="381000" cy="431800"/>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1932940" y="2527300"/>
          <a:ext cx="1244600" cy="393700"/>
        </p:xfrm>
        <a:graphic>
          <a:graphicData uri="http://schemas.openxmlformats.org/presentationml/2006/ole">
            <mc:AlternateContent xmlns:mc="http://schemas.openxmlformats.org/markup-compatibility/2006">
              <mc:Choice xmlns:v="urn:schemas-microsoft-com:vml" Requires="v">
                <p:oleObj spid="_x0000_s8" name="" r:id="rId9" imgW="1244600" imgH="393700" progId="Equation.KSEE3">
                  <p:embed/>
                </p:oleObj>
              </mc:Choice>
              <mc:Fallback>
                <p:oleObj name="" r:id="rId9" imgW="1244600" imgH="393700" progId="Equation.KSEE3">
                  <p:embed/>
                  <p:pic>
                    <p:nvPicPr>
                      <p:cNvPr id="0" name="图片 2048"/>
                      <p:cNvPicPr/>
                      <p:nvPr/>
                    </p:nvPicPr>
                    <p:blipFill>
                      <a:blip r:embed="rId10"/>
                      <a:stretch>
                        <a:fillRect/>
                      </a:stretch>
                    </p:blipFill>
                    <p:spPr>
                      <a:xfrm>
                        <a:off x="1932940" y="2527300"/>
                        <a:ext cx="1244600" cy="393700"/>
                      </a:xfrm>
                      <a:prstGeom prst="rect">
                        <a:avLst/>
                      </a:prstGeom>
                    </p:spPr>
                  </p:pic>
                </p:oleObj>
              </mc:Fallback>
            </mc:AlternateContent>
          </a:graphicData>
        </a:graphic>
      </p:graphicFrame>
      <p:graphicFrame>
        <p:nvGraphicFramePr>
          <p:cNvPr id="9" name="对象 8">
            <a:hlinkClick r:id="" action="ppaction://ole?verb="/>
          </p:cNvPr>
          <p:cNvGraphicFramePr>
            <a:graphicFrameLocks noChangeAspect="1"/>
          </p:cNvGraphicFramePr>
          <p:nvPr/>
        </p:nvGraphicFramePr>
        <p:xfrm>
          <a:off x="3649346" y="2508250"/>
          <a:ext cx="381000" cy="431800"/>
        </p:xfrm>
        <a:graphic>
          <a:graphicData uri="http://schemas.openxmlformats.org/presentationml/2006/ole">
            <mc:AlternateContent xmlns:mc="http://schemas.openxmlformats.org/markup-compatibility/2006">
              <mc:Choice xmlns:v="urn:schemas-microsoft-com:vml" Requires="v">
                <p:oleObj spid="_x0000_s10" name="" r:id="rId11" imgW="381000" imgH="431800" progId="Equation.KSEE3">
                  <p:embed/>
                </p:oleObj>
              </mc:Choice>
              <mc:Fallback>
                <p:oleObj name="" r:id="rId11" imgW="381000" imgH="431800" progId="Equation.KSEE3">
                  <p:embed/>
                  <p:pic>
                    <p:nvPicPr>
                      <p:cNvPr id="0" name="图片 2049"/>
                      <p:cNvPicPr/>
                      <p:nvPr/>
                    </p:nvPicPr>
                    <p:blipFill>
                      <a:blip r:embed="rId8"/>
                      <a:stretch>
                        <a:fillRect/>
                      </a:stretch>
                    </p:blipFill>
                    <p:spPr>
                      <a:xfrm>
                        <a:off x="3649346" y="2508250"/>
                        <a:ext cx="381000" cy="431800"/>
                      </a:xfrm>
                      <a:prstGeom prst="rect">
                        <a:avLst/>
                      </a:prstGeom>
                    </p:spPr>
                  </p:pic>
                </p:oleObj>
              </mc:Fallback>
            </mc:AlternateContent>
          </a:graphicData>
        </a:graphic>
      </p:graphicFrame>
      <p:graphicFrame>
        <p:nvGraphicFramePr>
          <p:cNvPr id="11" name="对象 10">
            <a:hlinkClick r:id="" action="ppaction://ole?verb="/>
          </p:cNvPr>
          <p:cNvGraphicFramePr>
            <a:graphicFrameLocks noChangeAspect="1"/>
          </p:cNvGraphicFramePr>
          <p:nvPr/>
        </p:nvGraphicFramePr>
        <p:xfrm>
          <a:off x="2938146" y="3240405"/>
          <a:ext cx="1612900" cy="431800"/>
        </p:xfrm>
        <a:graphic>
          <a:graphicData uri="http://schemas.openxmlformats.org/presentationml/2006/ole">
            <mc:AlternateContent xmlns:mc="http://schemas.openxmlformats.org/markup-compatibility/2006">
              <mc:Choice xmlns:v="urn:schemas-microsoft-com:vml" Requires="v">
                <p:oleObj spid="_x0000_s12" name="" r:id="rId12" imgW="1612900" imgH="431800" progId="Equation.KSEE3">
                  <p:embed/>
                </p:oleObj>
              </mc:Choice>
              <mc:Fallback>
                <p:oleObj name="" r:id="rId12" imgW="1612900" imgH="431800" progId="Equation.KSEE3">
                  <p:embed/>
                  <p:pic>
                    <p:nvPicPr>
                      <p:cNvPr id="0" name="图片 2049"/>
                      <p:cNvPicPr/>
                      <p:nvPr/>
                    </p:nvPicPr>
                    <p:blipFill>
                      <a:blip r:embed="rId13"/>
                      <a:stretch>
                        <a:fillRect/>
                      </a:stretch>
                    </p:blipFill>
                    <p:spPr>
                      <a:xfrm>
                        <a:off x="2938146" y="3240405"/>
                        <a:ext cx="1612900" cy="431800"/>
                      </a:xfrm>
                      <a:prstGeom prst="rect">
                        <a:avLst/>
                      </a:prstGeom>
                    </p:spPr>
                  </p:pic>
                </p:oleObj>
              </mc:Fallback>
            </mc:AlternateContent>
          </a:graphicData>
        </a:graphic>
      </p:graphicFrame>
      <p:graphicFrame>
        <p:nvGraphicFramePr>
          <p:cNvPr id="13" name="对象 12">
            <a:hlinkClick r:id="" action="ppaction://ole?verb="/>
          </p:cNvPr>
          <p:cNvGraphicFramePr>
            <a:graphicFrameLocks noChangeAspect="1"/>
          </p:cNvGraphicFramePr>
          <p:nvPr/>
        </p:nvGraphicFramePr>
        <p:xfrm>
          <a:off x="5002849" y="3256915"/>
          <a:ext cx="774065" cy="431800"/>
        </p:xfrm>
        <a:graphic>
          <a:graphicData uri="http://schemas.openxmlformats.org/presentationml/2006/ole">
            <mc:AlternateContent xmlns:mc="http://schemas.openxmlformats.org/markup-compatibility/2006">
              <mc:Choice xmlns:v="urn:schemas-microsoft-com:vml" Requires="v">
                <p:oleObj spid="_x0000_s14" name="" r:id="rId14" imgW="774065" imgH="431800" progId="Equation.KSEE3">
                  <p:embed/>
                </p:oleObj>
              </mc:Choice>
              <mc:Fallback>
                <p:oleObj name="" r:id="rId14" imgW="774065" imgH="431800" progId="Equation.KSEE3">
                  <p:embed/>
                  <p:pic>
                    <p:nvPicPr>
                      <p:cNvPr id="0" name="图片 2049"/>
                      <p:cNvPicPr/>
                      <p:nvPr/>
                    </p:nvPicPr>
                    <p:blipFill>
                      <a:blip r:embed="rId15"/>
                      <a:stretch>
                        <a:fillRect/>
                      </a:stretch>
                    </p:blipFill>
                    <p:spPr>
                      <a:xfrm>
                        <a:off x="5002849" y="3256915"/>
                        <a:ext cx="774065" cy="431800"/>
                      </a:xfrm>
                      <a:prstGeom prst="rect">
                        <a:avLst/>
                      </a:prstGeom>
                    </p:spPr>
                  </p:pic>
                </p:oleObj>
              </mc:Fallback>
            </mc:AlternateContent>
          </a:graphicData>
        </a:graphic>
      </p:graphicFrame>
      <p:graphicFrame>
        <p:nvGraphicFramePr>
          <p:cNvPr id="16" name="对象 15">
            <a:hlinkClick r:id="" action="ppaction://ole?verb="/>
          </p:cNvPr>
          <p:cNvGraphicFramePr>
            <a:graphicFrameLocks noChangeAspect="1"/>
          </p:cNvGraphicFramePr>
          <p:nvPr/>
        </p:nvGraphicFramePr>
        <p:xfrm>
          <a:off x="4125596" y="3794760"/>
          <a:ext cx="685800" cy="431800"/>
        </p:xfrm>
        <a:graphic>
          <a:graphicData uri="http://schemas.openxmlformats.org/presentationml/2006/ole">
            <mc:AlternateContent xmlns:mc="http://schemas.openxmlformats.org/markup-compatibility/2006">
              <mc:Choice xmlns:v="urn:schemas-microsoft-com:vml" Requires="v">
                <p:oleObj spid="_x0000_s17" name="" r:id="rId16" imgW="685800" imgH="431800" progId="Equation.KSEE3">
                  <p:embed/>
                </p:oleObj>
              </mc:Choice>
              <mc:Fallback>
                <p:oleObj name="" r:id="rId16" imgW="685800" imgH="431800" progId="Equation.KSEE3">
                  <p:embed/>
                  <p:pic>
                    <p:nvPicPr>
                      <p:cNvPr id="0" name="图片 2049"/>
                      <p:cNvPicPr/>
                      <p:nvPr/>
                    </p:nvPicPr>
                    <p:blipFill>
                      <a:blip r:embed="rId17"/>
                      <a:stretch>
                        <a:fillRect/>
                      </a:stretch>
                    </p:blipFill>
                    <p:spPr>
                      <a:xfrm>
                        <a:off x="4125596" y="3794760"/>
                        <a:ext cx="685800" cy="431800"/>
                      </a:xfrm>
                      <a:prstGeom prst="rect">
                        <a:avLst/>
                      </a:prstGeom>
                    </p:spPr>
                  </p:pic>
                </p:oleObj>
              </mc:Fallback>
            </mc:AlternateContent>
          </a:graphicData>
        </a:graphic>
      </p:graphicFrame>
      <p:graphicFrame>
        <p:nvGraphicFramePr>
          <p:cNvPr id="18" name="对象 17">
            <a:hlinkClick r:id="" action="ppaction://ole?verb="/>
          </p:cNvPr>
          <p:cNvGraphicFramePr>
            <a:graphicFrameLocks noChangeAspect="1"/>
          </p:cNvGraphicFramePr>
          <p:nvPr/>
        </p:nvGraphicFramePr>
        <p:xfrm>
          <a:off x="1798320" y="4377055"/>
          <a:ext cx="1270000" cy="393700"/>
        </p:xfrm>
        <a:graphic>
          <a:graphicData uri="http://schemas.openxmlformats.org/presentationml/2006/ole">
            <mc:AlternateContent xmlns:mc="http://schemas.openxmlformats.org/markup-compatibility/2006">
              <mc:Choice xmlns:v="urn:schemas-microsoft-com:vml" Requires="v">
                <p:oleObj spid="_x0000_s19" name="" r:id="rId18" imgW="1270000" imgH="393700" progId="Equation.KSEE3">
                  <p:embed/>
                </p:oleObj>
              </mc:Choice>
              <mc:Fallback>
                <p:oleObj name="" r:id="rId18" imgW="1270000" imgH="393700" progId="Equation.KSEE3">
                  <p:embed/>
                  <p:pic>
                    <p:nvPicPr>
                      <p:cNvPr id="0" name="图片 2048"/>
                      <p:cNvPicPr/>
                      <p:nvPr/>
                    </p:nvPicPr>
                    <p:blipFill>
                      <a:blip r:embed="rId19"/>
                      <a:stretch>
                        <a:fillRect/>
                      </a:stretch>
                    </p:blipFill>
                    <p:spPr>
                      <a:xfrm>
                        <a:off x="1798320" y="4377055"/>
                        <a:ext cx="1270000" cy="393700"/>
                      </a:xfrm>
                      <a:prstGeom prst="rect">
                        <a:avLst/>
                      </a:prstGeom>
                    </p:spPr>
                  </p:pic>
                </p:oleObj>
              </mc:Fallback>
            </mc:AlternateContent>
          </a:graphicData>
        </a:graphic>
      </p:graphicFrame>
      <p:graphicFrame>
        <p:nvGraphicFramePr>
          <p:cNvPr id="20" name="对象 19">
            <a:hlinkClick r:id="" action="ppaction://ole?verb="/>
          </p:cNvPr>
          <p:cNvGraphicFramePr>
            <a:graphicFrameLocks noChangeAspect="1"/>
          </p:cNvGraphicFramePr>
          <p:nvPr/>
        </p:nvGraphicFramePr>
        <p:xfrm>
          <a:off x="3177541" y="4352290"/>
          <a:ext cx="381000" cy="431800"/>
        </p:xfrm>
        <a:graphic>
          <a:graphicData uri="http://schemas.openxmlformats.org/presentationml/2006/ole">
            <mc:AlternateContent xmlns:mc="http://schemas.openxmlformats.org/markup-compatibility/2006">
              <mc:Choice xmlns:v="urn:schemas-microsoft-com:vml" Requires="v">
                <p:oleObj spid="_x0000_s21" name="" r:id="rId20" imgW="381000" imgH="431800" progId="Equation.KSEE3">
                  <p:embed/>
                </p:oleObj>
              </mc:Choice>
              <mc:Fallback>
                <p:oleObj name="" r:id="rId20" imgW="381000" imgH="431800" progId="Equation.KSEE3">
                  <p:embed/>
                  <p:pic>
                    <p:nvPicPr>
                      <p:cNvPr id="0" name="图片 2049"/>
                      <p:cNvPicPr/>
                      <p:nvPr/>
                    </p:nvPicPr>
                    <p:blipFill>
                      <a:blip r:embed="rId8"/>
                      <a:stretch>
                        <a:fillRect/>
                      </a:stretch>
                    </p:blipFill>
                    <p:spPr>
                      <a:xfrm>
                        <a:off x="3177541" y="4352290"/>
                        <a:ext cx="381000" cy="431800"/>
                      </a:xfrm>
                      <a:prstGeom prst="rect">
                        <a:avLst/>
                      </a:prstGeom>
                    </p:spPr>
                  </p:pic>
                </p:oleObj>
              </mc:Fallback>
            </mc:AlternateContent>
          </a:graphicData>
        </a:graphic>
      </p:graphicFrame>
      <p:graphicFrame>
        <p:nvGraphicFramePr>
          <p:cNvPr id="22" name="对象 21">
            <a:hlinkClick r:id="" action="ppaction://ole?verb="/>
          </p:cNvPr>
          <p:cNvGraphicFramePr>
            <a:graphicFrameLocks noChangeAspect="1"/>
          </p:cNvGraphicFramePr>
          <p:nvPr/>
        </p:nvGraphicFramePr>
        <p:xfrm>
          <a:off x="4531996" y="4384675"/>
          <a:ext cx="190500" cy="393700"/>
        </p:xfrm>
        <a:graphic>
          <a:graphicData uri="http://schemas.openxmlformats.org/presentationml/2006/ole">
            <mc:AlternateContent xmlns:mc="http://schemas.openxmlformats.org/markup-compatibility/2006">
              <mc:Choice xmlns:v="urn:schemas-microsoft-com:vml" Requires="v">
                <p:oleObj spid="_x0000_s23" name="" r:id="rId21" imgW="190500" imgH="393700" progId="Equation.KSEE3">
                  <p:embed/>
                </p:oleObj>
              </mc:Choice>
              <mc:Fallback>
                <p:oleObj name="" r:id="rId21" imgW="190500" imgH="393700" progId="Equation.KSEE3">
                  <p:embed/>
                  <p:pic>
                    <p:nvPicPr>
                      <p:cNvPr id="0" name="图片 2049"/>
                      <p:cNvPicPr/>
                      <p:nvPr/>
                    </p:nvPicPr>
                    <p:blipFill>
                      <a:blip r:embed="rId22"/>
                      <a:stretch>
                        <a:fillRect/>
                      </a:stretch>
                    </p:blipFill>
                    <p:spPr>
                      <a:xfrm>
                        <a:off x="4531996" y="4384675"/>
                        <a:ext cx="190500" cy="393700"/>
                      </a:xfrm>
                      <a:prstGeom prst="rect">
                        <a:avLst/>
                      </a:prstGeom>
                    </p:spPr>
                  </p:pic>
                </p:oleObj>
              </mc:Fallback>
            </mc:AlternateContent>
          </a:graphicData>
        </a:graphic>
      </p:graphicFrame>
      <p:sp>
        <p:nvSpPr>
          <p:cNvPr id="24" name="文本框 23"/>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830580"/>
          </a:xfrm>
          <a:prstGeom prst="rect">
            <a:avLst/>
          </a:prstGeom>
          <a:noFill/>
          <a:ln>
            <a:noFill/>
          </a:ln>
        </p:spPr>
        <p:txBody>
          <a:bodyPr wrap="square" lIns="0" tIns="0" rIns="0" bIns="0">
            <a:spAutoFit/>
          </a:bodyPr>
          <a:p>
            <a:pPr>
              <a:lnSpc>
                <a:spcPct val="150000"/>
              </a:lnSpc>
            </a:pPr>
            <a:r>
              <a:rPr lang="en-US" altLang="zh-CN" sz="20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6. </a:t>
            </a:r>
            <a:r>
              <a:rPr lang="zh-CN" altLang="en-US" sz="20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发现</a:t>
            </a:r>
            <a:r>
              <a:rPr lang="zh-CN" sz="20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数学猜想的途经</a:t>
            </a:r>
            <a:r>
              <a:rPr lang="en-US" altLang="zh-CN" sz="20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对称原理</a:t>
            </a:r>
            <a:endParaRPr lang="zh-CN" sz="20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buClrTx/>
              <a:buSzTx/>
              <a:buFontTx/>
            </a:pPr>
            <a:r>
              <a:rPr lang="en-US" altLang="zh-CN" sz="16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例</a:t>
            </a:r>
            <a:r>
              <a:rPr lang="en-US" altLang="zh-CN" sz="16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16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若</a:t>
            </a:r>
            <a:r>
              <a:rPr lang="en-US" altLang="zh-CN" sz="16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且</a:t>
            </a:r>
            <a:r>
              <a:rPr lang="en-US" altLang="zh-CN" sz="16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求</a:t>
            </a:r>
            <a:r>
              <a:rPr lang="en-US" altLang="zh-CN" sz="16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的最小值</a:t>
            </a:r>
            <a:r>
              <a:rPr lang="en-US" altLang="zh-CN" sz="16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6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 name="对象 14">
            <a:hlinkClick r:id="" action="ppaction://ole?verb="/>
          </p:cNvPr>
          <p:cNvGraphicFramePr>
            <a:graphicFrameLocks noChangeAspect="1"/>
          </p:cNvGraphicFramePr>
          <p:nvPr/>
        </p:nvGraphicFramePr>
        <p:xfrm>
          <a:off x="2141220" y="1897380"/>
          <a:ext cx="584200" cy="228600"/>
        </p:xfrm>
        <a:graphic>
          <a:graphicData uri="http://schemas.openxmlformats.org/presentationml/2006/ole">
            <mc:AlternateContent xmlns:mc="http://schemas.openxmlformats.org/markup-compatibility/2006">
              <mc:Choice xmlns:v="urn:schemas-microsoft-com:vml" Requires="v">
                <p:oleObj spid="_x0000_s2049" name="" r:id="rId1" imgW="584200" imgH="228600" progId="Equation.KSEE3">
                  <p:embed/>
                </p:oleObj>
              </mc:Choice>
              <mc:Fallback>
                <p:oleObj name="" r:id="rId1" imgW="584200" imgH="228600" progId="Equation.KSEE3">
                  <p:embed/>
                  <p:pic>
                    <p:nvPicPr>
                      <p:cNvPr id="0" name="图片 2048"/>
                      <p:cNvPicPr/>
                      <p:nvPr/>
                    </p:nvPicPr>
                    <p:blipFill>
                      <a:blip r:embed="rId2"/>
                      <a:stretch>
                        <a:fillRect/>
                      </a:stretch>
                    </p:blipFill>
                    <p:spPr>
                      <a:xfrm>
                        <a:off x="2141220" y="1897380"/>
                        <a:ext cx="584200" cy="228600"/>
                      </a:xfrm>
                      <a:prstGeom prst="rect">
                        <a:avLst/>
                      </a:prstGeom>
                    </p:spPr>
                  </p:pic>
                </p:oleObj>
              </mc:Fallback>
            </mc:AlternateContent>
          </a:graphicData>
        </a:graphic>
      </p:graphicFrame>
      <p:graphicFrame>
        <p:nvGraphicFramePr>
          <p:cNvPr id="2" name="对象 1">
            <a:hlinkClick r:id="" action="ppaction://ole?verb="/>
          </p:cNvPr>
          <p:cNvGraphicFramePr>
            <a:graphicFrameLocks noChangeAspect="1"/>
          </p:cNvGraphicFramePr>
          <p:nvPr/>
        </p:nvGraphicFramePr>
        <p:xfrm>
          <a:off x="3147378" y="1785620"/>
          <a:ext cx="634365" cy="431800"/>
        </p:xfrm>
        <a:graphic>
          <a:graphicData uri="http://schemas.openxmlformats.org/presentationml/2006/ole">
            <mc:AlternateContent xmlns:mc="http://schemas.openxmlformats.org/markup-compatibility/2006">
              <mc:Choice xmlns:v="urn:schemas-microsoft-com:vml" Requires="v">
                <p:oleObj spid="_x0000_s2050" name="" r:id="rId3" imgW="634365" imgH="431800" progId="Equation.KSEE3">
                  <p:embed/>
                </p:oleObj>
              </mc:Choice>
              <mc:Fallback>
                <p:oleObj name="" r:id="rId3" imgW="634365" imgH="431800" progId="Equation.KSEE3">
                  <p:embed/>
                  <p:pic>
                    <p:nvPicPr>
                      <p:cNvPr id="0" name="图片 2049"/>
                      <p:cNvPicPr/>
                      <p:nvPr/>
                    </p:nvPicPr>
                    <p:blipFill>
                      <a:blip r:embed="rId4"/>
                      <a:stretch>
                        <a:fillRect/>
                      </a:stretch>
                    </p:blipFill>
                    <p:spPr>
                      <a:xfrm>
                        <a:off x="3147378" y="1785620"/>
                        <a:ext cx="634365" cy="431800"/>
                      </a:xfrm>
                      <a:prstGeom prst="rect">
                        <a:avLst/>
                      </a:prstGeom>
                    </p:spPr>
                  </p:pic>
                </p:oleObj>
              </mc:Fallback>
            </mc:AlternateContent>
          </a:graphicData>
        </a:graphic>
      </p:graphicFrame>
      <p:graphicFrame>
        <p:nvGraphicFramePr>
          <p:cNvPr id="3" name="对象 2">
            <a:hlinkClick r:id="" action="ppaction://ole?verb="/>
          </p:cNvPr>
          <p:cNvGraphicFramePr>
            <a:graphicFrameLocks noChangeAspect="1"/>
          </p:cNvGraphicFramePr>
          <p:nvPr/>
        </p:nvGraphicFramePr>
        <p:xfrm>
          <a:off x="4125596" y="1775460"/>
          <a:ext cx="596900" cy="431800"/>
        </p:xfrm>
        <a:graphic>
          <a:graphicData uri="http://schemas.openxmlformats.org/presentationml/2006/ole">
            <mc:AlternateContent xmlns:mc="http://schemas.openxmlformats.org/markup-compatibility/2006">
              <mc:Choice xmlns:v="urn:schemas-microsoft-com:vml" Requires="v">
                <p:oleObj spid="_x0000_s4" name="" r:id="rId5" imgW="596900" imgH="431800" progId="Equation.KSEE3">
                  <p:embed/>
                </p:oleObj>
              </mc:Choice>
              <mc:Fallback>
                <p:oleObj name="" r:id="rId5" imgW="596900" imgH="431800" progId="Equation.KSEE3">
                  <p:embed/>
                  <p:pic>
                    <p:nvPicPr>
                      <p:cNvPr id="0" name="图片 2049"/>
                      <p:cNvPicPr/>
                      <p:nvPr/>
                    </p:nvPicPr>
                    <p:blipFill>
                      <a:blip r:embed="rId6"/>
                      <a:stretch>
                        <a:fillRect/>
                      </a:stretch>
                    </p:blipFill>
                    <p:spPr>
                      <a:xfrm>
                        <a:off x="4125596" y="1775460"/>
                        <a:ext cx="596900" cy="431800"/>
                      </a:xfrm>
                      <a:prstGeom prst="rect">
                        <a:avLst/>
                      </a:prstGeom>
                    </p:spPr>
                  </p:pic>
                </p:oleObj>
              </mc:Fallback>
            </mc:AlternateContent>
          </a:graphicData>
        </a:graphic>
      </p:graphicFrame>
      <p:sp>
        <p:nvSpPr>
          <p:cNvPr id="24" name="文本框 23"/>
          <p:cNvSpPr txBox="1"/>
          <p:nvPr/>
        </p:nvSpPr>
        <p:spPr>
          <a:xfrm>
            <a:off x="759460" y="788035"/>
            <a:ext cx="1452880" cy="553085"/>
          </a:xfrm>
          <a:prstGeom prst="rect">
            <a:avLst/>
          </a:prstGeom>
          <a:noFill/>
        </p:spPr>
        <p:txBody>
          <a:bodyPr wrap="none" rtlCol="0">
            <a:spAutoFit/>
          </a:bodyPr>
          <a:p>
            <a:pPr>
              <a:lnSpc>
                <a:spcPct val="150000"/>
              </a:lnSpc>
            </a:pPr>
            <a:r>
              <a:rPr lang="zh-CN" altLang="en-US" sz="20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sz="20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altLang="en-US" sz="2000"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4"/>
          <p:cNvSpPr txBox="1"/>
          <p:nvPr/>
        </p:nvSpPr>
        <p:spPr>
          <a:xfrm>
            <a:off x="1014730" y="2301240"/>
            <a:ext cx="7237730" cy="922020"/>
          </a:xfrm>
          <a:prstGeom prst="rect">
            <a:avLst/>
          </a:prstGeom>
          <a:noFill/>
        </p:spPr>
        <p:txBody>
          <a:bodyPr wrap="square" rtlCol="0" anchor="t">
            <a:spAutoFit/>
          </a:bodyPr>
          <a:p>
            <a:r>
              <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对称多项式</a:t>
            </a:r>
            <a:r>
              <a:rPr lang="zh-CN" altLang="en-US"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：一个多元多项式，如果把其中任何两个元互换，所得的结果都与原式相同，则称此多项式是关于这些元的对称多项式。</a:t>
            </a:r>
            <a:r>
              <a:rPr lang="zh-CN" altLang="en-US" b="1" i="1" dirty="0">
                <a:solidFill>
                  <a:srgbClr val="7030A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x</a:t>
            </a:r>
            <a:r>
              <a:rPr lang="zh-CN" altLang="en-US" b="1" baseline="30000" dirty="0">
                <a:solidFill>
                  <a:srgbClr val="7030A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2</a:t>
            </a:r>
            <a:r>
              <a:rPr lang="zh-CN" altLang="en-US" b="1" i="1" dirty="0">
                <a:solidFill>
                  <a:srgbClr val="7030A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+y</a:t>
            </a:r>
            <a:r>
              <a:rPr lang="zh-CN" altLang="en-US" b="1" baseline="30000" dirty="0">
                <a:solidFill>
                  <a:srgbClr val="7030A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2</a:t>
            </a:r>
            <a:r>
              <a:rPr lang="zh-CN" altLang="en-US" b="1" i="1" dirty="0">
                <a:solidFill>
                  <a:srgbClr val="7030A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+z</a:t>
            </a:r>
            <a:r>
              <a:rPr lang="zh-CN" altLang="en-US" b="1" baseline="30000" dirty="0">
                <a:solidFill>
                  <a:srgbClr val="7030A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2</a:t>
            </a:r>
            <a:r>
              <a:rPr lang="zh-CN" altLang="en-US" b="1" i="1" dirty="0">
                <a:solidFill>
                  <a:srgbClr val="7030A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，xy+yz+zx</a:t>
            </a:r>
            <a:r>
              <a:rPr lang="en-US" altLang="zh-CN" b="1" i="1" dirty="0">
                <a:solidFill>
                  <a:srgbClr val="7030A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zh-CN" altLang="en-US"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都是关于元</a:t>
            </a:r>
            <a:r>
              <a:rPr lang="en-US" altLang="zh-CN" b="1" i="1" dirty="0">
                <a:solidFill>
                  <a:srgbClr val="7030A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zh-CN" altLang="en-US" b="1" i="1" dirty="0">
                <a:solidFill>
                  <a:srgbClr val="7030A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x，y，z</a:t>
            </a:r>
            <a:r>
              <a:rPr lang="en-US" altLang="zh-CN" b="1" i="1" dirty="0">
                <a:solidFill>
                  <a:srgbClr val="7030A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zh-CN" altLang="en-US"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的对称多项式。</a:t>
            </a:r>
            <a:endParaRPr lang="zh-CN" altLang="en-US"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0" name="图片 99"/>
          <p:cNvPicPr/>
          <p:nvPr/>
        </p:nvPicPr>
        <p:blipFill>
          <a:blip r:embed="rId7">
            <a:extLst>
              <a:ext uri="{96DAC541-7B7A-43D3-8B79-37D633B846F1}">
                <asvg:svgBlip xmlns:asvg="http://schemas.microsoft.com/office/drawing/2016/SVG/main" r:embed="rId8"/>
              </a:ext>
            </a:extLst>
          </a:blip>
          <a:stretch>
            <a:fillRect/>
          </a:stretch>
        </p:blipFill>
        <p:spPr>
          <a:xfrm>
            <a:off x="2564765" y="3317240"/>
            <a:ext cx="1978660" cy="582295"/>
          </a:xfrm>
          <a:prstGeom prst="rect">
            <a:avLst/>
          </a:prstGeom>
          <a:noFill/>
        </p:spPr>
      </p:pic>
      <p:pic>
        <p:nvPicPr>
          <p:cNvPr id="101" name="图片 100"/>
          <p:cNvPicPr/>
          <p:nvPr/>
        </p:nvPicPr>
        <p:blipFill>
          <a:blip r:embed="rId9">
            <a:extLst>
              <a:ext uri="{96DAC541-7B7A-43D3-8B79-37D633B846F1}">
                <asvg:svgBlip xmlns:asvg="http://schemas.microsoft.com/office/drawing/2016/SVG/main" r:embed="rId10"/>
              </a:ext>
            </a:extLst>
          </a:blip>
          <a:stretch>
            <a:fillRect/>
          </a:stretch>
        </p:blipFill>
        <p:spPr>
          <a:xfrm>
            <a:off x="1370330" y="4183380"/>
            <a:ext cx="1895475" cy="501650"/>
          </a:xfrm>
          <a:prstGeom prst="rect">
            <a:avLst/>
          </a:prstGeom>
          <a:noFill/>
        </p:spPr>
      </p:pic>
      <p:sp>
        <p:nvSpPr>
          <p:cNvPr id="25" name="文本框 24"/>
          <p:cNvSpPr txBox="1"/>
          <p:nvPr/>
        </p:nvSpPr>
        <p:spPr>
          <a:xfrm>
            <a:off x="1015365" y="3423920"/>
            <a:ext cx="1470660" cy="368300"/>
          </a:xfrm>
          <a:prstGeom prst="rect">
            <a:avLst/>
          </a:prstGeom>
          <a:noFill/>
        </p:spPr>
        <p:txBody>
          <a:bodyPr wrap="square" rtlCol="0" anchor="t">
            <a:spAutoFit/>
          </a:bodyPr>
          <a:p>
            <a:r>
              <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柯西不等式</a:t>
            </a:r>
            <a:r>
              <a:rPr lang="en-US" altLang="zh-CN"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b="1" dirty="0">
              <a:solidFill>
                <a:srgbClr val="7030A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6" name="文本框 5"/>
          <p:cNvSpPr txBox="1"/>
          <p:nvPr/>
        </p:nvSpPr>
        <p:spPr>
          <a:xfrm>
            <a:off x="873125" y="2233930"/>
            <a:ext cx="6596380" cy="2658745"/>
          </a:xfrm>
          <a:prstGeom prst="rect">
            <a:avLst/>
          </a:prstGeom>
          <a:noFill/>
        </p:spPr>
        <p:txBody>
          <a:bodyPr wrap="square" rtlCol="0" anchor="t">
            <a:spAutoFit/>
          </a:bodyPr>
          <a:p>
            <a:pPr fontAlgn="auto">
              <a:lnSpc>
                <a:spcPts val="286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思考与分析</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用不完全归纳法先试试：</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286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当</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n=1</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时，</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N=49=7</a:t>
            </a:r>
            <a:r>
              <a:rPr lang="en-US" altLang="zh-CN" b="1" baseline="30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286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当</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n=2</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时，</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N=4489=67</a:t>
            </a:r>
            <a:r>
              <a:rPr lang="en-US" altLang="zh-CN" b="1" baseline="30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286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当</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n=3</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时，</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N=444889=667</a:t>
            </a:r>
            <a:r>
              <a:rPr lang="en-US" altLang="zh-CN" b="1" baseline="30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286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当</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n=4</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时，</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N=44448889=6667</a:t>
            </a:r>
            <a:r>
              <a:rPr lang="en-US" altLang="zh-CN" b="1" baseline="30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286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由此猜想：</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286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证明</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（见下一页）</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4" name="TextBox 41"/>
          <p:cNvSpPr>
            <a:spLocks noChangeArrowheads="1"/>
          </p:cNvSpPr>
          <p:nvPr/>
        </p:nvSpPr>
        <p:spPr bwMode="auto">
          <a:xfrm>
            <a:off x="1014730" y="1303655"/>
            <a:ext cx="7237730" cy="92329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6.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发现</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数学猜想的途经</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归纳猜想</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例</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3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证明具有下列形式的数是完全平方数</a:t>
            </a:r>
            <a:endParaRPr lang="en-US" altLang="zh-CN" sz="1600" b="1" baseline="30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对象 4">
            <a:hlinkClick r:id="" action="ppaction://ole?verb="/>
          </p:cNvPr>
          <p:cNvGraphicFramePr>
            <a:graphicFrameLocks noChangeAspect="1"/>
          </p:cNvGraphicFramePr>
          <p:nvPr/>
        </p:nvGraphicFramePr>
        <p:xfrm>
          <a:off x="2609850" y="4042410"/>
          <a:ext cx="1721485" cy="455295"/>
        </p:xfrm>
        <a:graphic>
          <a:graphicData uri="http://schemas.openxmlformats.org/presentationml/2006/ole">
            <mc:AlternateContent xmlns:mc="http://schemas.openxmlformats.org/markup-compatibility/2006">
              <mc:Choice xmlns:v="urn:schemas-microsoft-com:vml" Requires="v">
                <p:oleObj spid="_x0000_s3073" name="" r:id="rId1" imgW="1968500" imgH="520700" progId="Equation.KSEE3">
                  <p:embed/>
                </p:oleObj>
              </mc:Choice>
              <mc:Fallback>
                <p:oleObj name="" r:id="rId1" imgW="1968500" imgH="520700" progId="Equation.KSEE3">
                  <p:embed/>
                  <p:pic>
                    <p:nvPicPr>
                      <p:cNvPr id="0" name="图片 3072"/>
                      <p:cNvPicPr/>
                      <p:nvPr/>
                    </p:nvPicPr>
                    <p:blipFill>
                      <a:blip r:embed="rId2"/>
                      <a:stretch>
                        <a:fillRect/>
                      </a:stretch>
                    </p:blipFill>
                    <p:spPr>
                      <a:xfrm>
                        <a:off x="2609850" y="4042410"/>
                        <a:ext cx="1721485" cy="455295"/>
                      </a:xfrm>
                      <a:prstGeom prst="rect">
                        <a:avLst/>
                      </a:prstGeom>
                    </p:spPr>
                  </p:pic>
                </p:oleObj>
              </mc:Fallback>
            </mc:AlternateContent>
          </a:graphicData>
        </a:graphic>
      </p:graphicFrame>
      <p:graphicFrame>
        <p:nvGraphicFramePr>
          <p:cNvPr id="2" name="对象 1">
            <a:hlinkClick r:id="" action="ppaction://ole?verb="/>
          </p:cNvPr>
          <p:cNvGraphicFramePr>
            <a:graphicFrameLocks noChangeAspect="1"/>
          </p:cNvGraphicFramePr>
          <p:nvPr/>
        </p:nvGraphicFramePr>
        <p:xfrm>
          <a:off x="5332095" y="1891030"/>
          <a:ext cx="1270000" cy="342900"/>
        </p:xfrm>
        <a:graphic>
          <a:graphicData uri="http://schemas.openxmlformats.org/presentationml/2006/ole">
            <mc:AlternateContent xmlns:mc="http://schemas.openxmlformats.org/markup-compatibility/2006">
              <mc:Choice xmlns:v="urn:schemas-microsoft-com:vml" Requires="v">
                <p:oleObj spid="_x0000_s3" name="" r:id="rId3" imgW="1270000" imgH="342900" progId="Equation.KSEE3">
                  <p:embed/>
                </p:oleObj>
              </mc:Choice>
              <mc:Fallback>
                <p:oleObj name="" r:id="rId3" imgW="1270000" imgH="342900" progId="Equation.KSEE3">
                  <p:embed/>
                  <p:pic>
                    <p:nvPicPr>
                      <p:cNvPr id="0" name="图片 3072"/>
                      <p:cNvPicPr/>
                      <p:nvPr/>
                    </p:nvPicPr>
                    <p:blipFill>
                      <a:blip r:embed="rId4"/>
                      <a:stretch>
                        <a:fillRect/>
                      </a:stretch>
                    </p:blipFill>
                    <p:spPr>
                      <a:xfrm>
                        <a:off x="5332095" y="1891030"/>
                        <a:ext cx="1270000" cy="342900"/>
                      </a:xfrm>
                      <a:prstGeom prst="rect">
                        <a:avLst/>
                      </a:prstGeom>
                    </p:spPr>
                  </p:pic>
                </p:oleObj>
              </mc:Fallback>
            </mc:AlternateContent>
          </a:graphicData>
        </a:graphic>
      </p:graphicFrame>
      <p:sp>
        <p:nvSpPr>
          <p:cNvPr id="4" name="文本框 3"/>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课前热身</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
          <a:stretch>
            <a:fillRect/>
          </a:stretch>
        </p:blipFill>
        <p:spPr>
          <a:xfrm>
            <a:off x="3135630" y="1521460"/>
            <a:ext cx="2484120" cy="1083945"/>
          </a:xfrm>
          <a:prstGeom prst="rect">
            <a:avLst/>
          </a:prstGeom>
        </p:spPr>
      </p:pic>
      <p:sp>
        <p:nvSpPr>
          <p:cNvPr id="4" name="TextBox 20"/>
          <p:cNvSpPr txBox="1"/>
          <p:nvPr/>
        </p:nvSpPr>
        <p:spPr>
          <a:xfrm>
            <a:off x="2690495" y="1848496"/>
            <a:ext cx="3763010" cy="429895"/>
          </a:xfrm>
          <a:prstGeom prst="rect">
            <a:avLst/>
          </a:prstGeom>
          <a:noFill/>
        </p:spPr>
        <p:txBody>
          <a:bodyPr wrap="none" rtlCol="0">
            <a:spAutoFit/>
          </a:bodyPr>
          <a:p>
            <a:pPr algn="ctr"/>
            <a:r>
              <a:rPr lang="zh-CN" altLang="en-US" sz="2200" b="1" dirty="0" smtClean="0">
                <a:solidFill>
                  <a:schemeClr val="tx1"/>
                </a:solidFill>
                <a:latin typeface="+mj-ea"/>
                <a:ea typeface="+mj-ea"/>
                <a:sym typeface="微软雅黑" panose="020B0503020204020204" pitchFamily="34" charset="-122"/>
              </a:rPr>
              <a:t>求</a:t>
            </a:r>
            <a:r>
              <a:rPr lang="en-US" altLang="zh-CN" sz="2200" b="1" dirty="0" smtClean="0">
                <a:solidFill>
                  <a:schemeClr val="tx1"/>
                </a:solidFill>
                <a:latin typeface="+mj-ea"/>
                <a:ea typeface="+mj-ea"/>
                <a:sym typeface="微软雅黑" panose="020B0503020204020204" pitchFamily="34" charset="-122"/>
              </a:rPr>
              <a:t>                                </a:t>
            </a:r>
            <a:r>
              <a:rPr lang="zh-CN" altLang="en-US" sz="2200" b="1" dirty="0" smtClean="0">
                <a:solidFill>
                  <a:schemeClr val="tx1"/>
                </a:solidFill>
                <a:latin typeface="+mj-ea"/>
                <a:ea typeface="+mj-ea"/>
                <a:sym typeface="微软雅黑" panose="020B0503020204020204" pitchFamily="34" charset="-122"/>
              </a:rPr>
              <a:t>的值</a:t>
            </a:r>
            <a:r>
              <a:rPr lang="en-US" altLang="zh-CN" sz="2200" b="1" dirty="0" smtClean="0">
                <a:solidFill>
                  <a:schemeClr val="tx1"/>
                </a:solidFill>
                <a:latin typeface="+mj-ea"/>
                <a:ea typeface="+mj-ea"/>
                <a:sym typeface="微软雅黑" panose="020B0503020204020204" pitchFamily="34" charset="-122"/>
              </a:rPr>
              <a:t>.</a:t>
            </a:r>
            <a:endParaRPr lang="en-US" altLang="zh-CN" sz="2200" b="1" dirty="0" smtClean="0">
              <a:solidFill>
                <a:schemeClr val="tx1"/>
              </a:solidFill>
              <a:latin typeface="+mj-ea"/>
              <a:ea typeface="+mj-ea"/>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graphicFrame>
        <p:nvGraphicFramePr>
          <p:cNvPr id="5" name="对象 4">
            <a:hlinkClick r:id="" action="ppaction://ole?verb="/>
          </p:cNvPr>
          <p:cNvGraphicFramePr>
            <a:graphicFrameLocks noChangeAspect="1"/>
          </p:cNvGraphicFramePr>
          <p:nvPr/>
        </p:nvGraphicFramePr>
        <p:xfrm>
          <a:off x="3109595" y="2236470"/>
          <a:ext cx="3048000" cy="508000"/>
        </p:xfrm>
        <a:graphic>
          <a:graphicData uri="http://schemas.openxmlformats.org/presentationml/2006/ole">
            <mc:AlternateContent xmlns:mc="http://schemas.openxmlformats.org/markup-compatibility/2006">
              <mc:Choice xmlns:v="urn:schemas-microsoft-com:vml" Requires="v">
                <p:oleObj spid="_x0000_s4097" name="" r:id="rId1" imgW="3048000" imgH="508000" progId="Equation.KSEE3">
                  <p:embed/>
                </p:oleObj>
              </mc:Choice>
              <mc:Fallback>
                <p:oleObj name="" r:id="rId1" imgW="3048000" imgH="508000" progId="Equation.KSEE3">
                  <p:embed/>
                  <p:pic>
                    <p:nvPicPr>
                      <p:cNvPr id="0" name="图片 4096"/>
                      <p:cNvPicPr/>
                      <p:nvPr/>
                    </p:nvPicPr>
                    <p:blipFill>
                      <a:blip r:embed="rId2"/>
                      <a:stretch>
                        <a:fillRect/>
                      </a:stretch>
                    </p:blipFill>
                    <p:spPr>
                      <a:xfrm>
                        <a:off x="3109595" y="2236470"/>
                        <a:ext cx="3048000" cy="508000"/>
                      </a:xfrm>
                      <a:prstGeom prst="rect">
                        <a:avLst/>
                      </a:prstGeom>
                    </p:spPr>
                  </p:pic>
                </p:oleObj>
              </mc:Fallback>
            </mc:AlternateContent>
          </a:graphicData>
        </a:graphic>
      </p:graphicFrame>
      <p:sp>
        <p:nvSpPr>
          <p:cNvPr id="1048694" name="TextBox 41"/>
          <p:cNvSpPr>
            <a:spLocks noChangeArrowheads="1"/>
          </p:cNvSpPr>
          <p:nvPr/>
        </p:nvSpPr>
        <p:spPr bwMode="auto">
          <a:xfrm>
            <a:off x="1014730" y="1303655"/>
            <a:ext cx="7237730" cy="358521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6. </a:t>
            </a:r>
            <a:r>
              <a:rPr lang="zh-CN" altLang="en-US"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发现</a:t>
            </a:r>
            <a:r>
              <a:rPr 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数学猜想的途经</a:t>
            </a:r>
            <a:r>
              <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t>
            </a:r>
            <a:r>
              <a:rPr 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归纳猜想</a:t>
            </a:r>
            <a:endParaRPr 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fontAlgn="auto">
              <a:lnSpc>
                <a:spcPct val="150000"/>
              </a:lnSpc>
              <a:spcBef>
                <a:spcPts val="600"/>
              </a:spcBef>
            </a:pPr>
            <a:r>
              <a:rPr lang="en-US" altLang="zh-CN"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zh-CN" altLang="en-US"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证明</a:t>
            </a:r>
            <a:r>
              <a:rPr lang="en-US" altLang="zh-CN"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zh-CN" altLang="en-US"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即</a:t>
            </a:r>
            <a:endParaRPr lang="zh-CN" altLang="en-US"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fontAlgn="auto">
              <a:lnSpc>
                <a:spcPct val="150000"/>
              </a:lnSpc>
              <a:spcBef>
                <a:spcPts val="600"/>
              </a:spcBef>
            </a:pPr>
            <a:r>
              <a:rPr lang="en-US" altLang="zh-CN"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altLang="zh-CN" sz="16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①</a:t>
            </a:r>
            <a:endParaRPr lang="en-US" altLang="zh-CN"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fontAlgn="auto">
              <a:lnSpc>
                <a:spcPct val="150000"/>
              </a:lnSpc>
              <a:spcBef>
                <a:spcPts val="600"/>
              </a:spcBef>
            </a:pPr>
            <a:r>
              <a:rPr lang="en-US" altLang="zh-CN"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zh-CN" altLang="en-US"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令</a:t>
            </a:r>
            <a:r>
              <a:rPr lang="en-US" altLang="zh-CN"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zh-CN" altLang="en-US"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则</a:t>
            </a:r>
            <a:r>
              <a:rPr lang="en-US" altLang="zh-CN"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zh-CN" altLang="en-US"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带入</a:t>
            </a:r>
            <a:r>
              <a:rPr lang="en-US" altLang="zh-CN" sz="16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①</a:t>
            </a:r>
            <a:r>
              <a:rPr lang="en-US" altLang="zh-CN"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zh-CN" altLang="en-US"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中</a:t>
            </a:r>
            <a:r>
              <a:rPr lang="zh-CN" altLang="en-US"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有</a:t>
            </a:r>
            <a:endParaRPr lang="zh-CN" altLang="en-US"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fontAlgn="auto">
              <a:lnSpc>
                <a:spcPct val="150000"/>
              </a:lnSpc>
              <a:spcBef>
                <a:spcPts val="600"/>
              </a:spcBef>
            </a:pPr>
            <a:endParaRPr lang="zh-CN" altLang="en-US"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fontAlgn="auto">
              <a:lnSpc>
                <a:spcPct val="150000"/>
              </a:lnSpc>
              <a:spcBef>
                <a:spcPts val="600"/>
              </a:spcBef>
            </a:pPr>
            <a:endParaRPr lang="zh-CN" altLang="en-US"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fontAlgn="auto">
              <a:lnSpc>
                <a:spcPct val="150000"/>
              </a:lnSpc>
              <a:spcBef>
                <a:spcPts val="600"/>
              </a:spcBef>
            </a:pPr>
            <a:r>
              <a:rPr lang="zh-CN" altLang="en-US"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解得</a:t>
            </a:r>
            <a:r>
              <a:rPr lang="en-US" altLang="zh-CN"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altLang="zh-CN" sz="1600"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a:t>
            </a:r>
            <a:r>
              <a:rPr lang="en-US" altLang="zh-CN" sz="16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=6</a:t>
            </a:r>
            <a:r>
              <a:rPr lang="zh-CN" altLang="en-US"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（负根舍去）</a:t>
            </a:r>
            <a:r>
              <a:rPr lang="en-US" altLang="zh-CN"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zh-CN" altLang="en-US"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从而有</a:t>
            </a:r>
            <a:endParaRPr lang="zh-CN" altLang="en-US"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fontAlgn="auto">
              <a:lnSpc>
                <a:spcPct val="150000"/>
              </a:lnSpc>
              <a:spcBef>
                <a:spcPts val="600"/>
              </a:spcBef>
            </a:pPr>
            <a:r>
              <a:rPr lang="zh-CN" altLang="en-US"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altLang="zh-CN"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zh-CN" altLang="en-US"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故</a:t>
            </a:r>
            <a:r>
              <a:rPr lang="en-US" altLang="zh-CN"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altLang="zh-CN" sz="1600"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N</a:t>
            </a:r>
            <a:r>
              <a:rPr lang="en-US" altLang="zh-CN"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zh-CN" altLang="en-US"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必为完全平方数</a:t>
            </a:r>
            <a:r>
              <a:rPr lang="en-US" altLang="zh-CN"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t>
            </a:r>
            <a:endParaRPr lang="zh-CN" altLang="en-US" sz="16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对象 1">
            <a:hlinkClick r:id="" action="ppaction://ole?verb="/>
          </p:cNvPr>
          <p:cNvGraphicFramePr>
            <a:graphicFrameLocks noChangeAspect="1"/>
          </p:cNvGraphicFramePr>
          <p:nvPr/>
        </p:nvGraphicFramePr>
        <p:xfrm>
          <a:off x="1815465" y="1804670"/>
          <a:ext cx="2997200" cy="508000"/>
        </p:xfrm>
        <a:graphic>
          <a:graphicData uri="http://schemas.openxmlformats.org/presentationml/2006/ole">
            <mc:AlternateContent xmlns:mc="http://schemas.openxmlformats.org/markup-compatibility/2006">
              <mc:Choice xmlns:v="urn:schemas-microsoft-com:vml" Requires="v">
                <p:oleObj spid="_x0000_s3073" name="" r:id="rId3" imgW="2997200" imgH="508000" progId="Equation.KSEE3">
                  <p:embed/>
                </p:oleObj>
              </mc:Choice>
              <mc:Fallback>
                <p:oleObj name="" r:id="rId3" imgW="2997200" imgH="508000" progId="Equation.KSEE3">
                  <p:embed/>
                  <p:pic>
                    <p:nvPicPr>
                      <p:cNvPr id="0" name="图片 3072"/>
                      <p:cNvPicPr/>
                      <p:nvPr/>
                    </p:nvPicPr>
                    <p:blipFill>
                      <a:blip r:embed="rId4"/>
                      <a:stretch>
                        <a:fillRect/>
                      </a:stretch>
                    </p:blipFill>
                    <p:spPr>
                      <a:xfrm>
                        <a:off x="1815465" y="1804670"/>
                        <a:ext cx="2997200" cy="508000"/>
                      </a:xfrm>
                      <a:prstGeom prst="rect">
                        <a:avLst/>
                      </a:prstGeom>
                    </p:spPr>
                  </p:pic>
                </p:oleObj>
              </mc:Fallback>
            </mc:AlternateContent>
          </a:graphicData>
        </a:graphic>
      </p:graphicFrame>
      <p:graphicFrame>
        <p:nvGraphicFramePr>
          <p:cNvPr id="6" name="对象 5">
            <a:hlinkClick r:id="" action="ppaction://ole?verb="/>
          </p:cNvPr>
          <p:cNvGraphicFramePr>
            <a:graphicFrameLocks noChangeAspect="1"/>
          </p:cNvGraphicFramePr>
          <p:nvPr/>
        </p:nvGraphicFramePr>
        <p:xfrm>
          <a:off x="1501140" y="2840355"/>
          <a:ext cx="711200" cy="342900"/>
        </p:xfrm>
        <a:graphic>
          <a:graphicData uri="http://schemas.openxmlformats.org/presentationml/2006/ole">
            <mc:AlternateContent xmlns:mc="http://schemas.openxmlformats.org/markup-compatibility/2006">
              <mc:Choice xmlns:v="urn:schemas-microsoft-com:vml" Requires="v">
                <p:oleObj spid="_x0000_s7" name="" r:id="rId5" imgW="711200" imgH="342900" progId="Equation.KSEE3">
                  <p:embed/>
                </p:oleObj>
              </mc:Choice>
              <mc:Fallback>
                <p:oleObj name="" r:id="rId5" imgW="711200" imgH="342900" progId="Equation.KSEE3">
                  <p:embed/>
                  <p:pic>
                    <p:nvPicPr>
                      <p:cNvPr id="0" name="图片 3072"/>
                      <p:cNvPicPr/>
                      <p:nvPr/>
                    </p:nvPicPr>
                    <p:blipFill>
                      <a:blip r:embed="rId6"/>
                      <a:stretch>
                        <a:fillRect/>
                      </a:stretch>
                    </p:blipFill>
                    <p:spPr>
                      <a:xfrm>
                        <a:off x="1501140" y="2840355"/>
                        <a:ext cx="711200" cy="342900"/>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2720340" y="2839720"/>
          <a:ext cx="1765300" cy="355600"/>
        </p:xfrm>
        <a:graphic>
          <a:graphicData uri="http://schemas.openxmlformats.org/presentationml/2006/ole">
            <mc:AlternateContent xmlns:mc="http://schemas.openxmlformats.org/markup-compatibility/2006">
              <mc:Choice xmlns:v="urn:schemas-microsoft-com:vml" Requires="v">
                <p:oleObj spid="_x0000_s9" name="" r:id="rId7" imgW="1765300" imgH="355600" progId="Equation.KSEE3">
                  <p:embed/>
                </p:oleObj>
              </mc:Choice>
              <mc:Fallback>
                <p:oleObj name="" r:id="rId7" imgW="1765300" imgH="355600" progId="Equation.KSEE3">
                  <p:embed/>
                  <p:pic>
                    <p:nvPicPr>
                      <p:cNvPr id="0" name="图片 3072"/>
                      <p:cNvPicPr/>
                      <p:nvPr/>
                    </p:nvPicPr>
                    <p:blipFill>
                      <a:blip r:embed="rId8"/>
                      <a:stretch>
                        <a:fillRect/>
                      </a:stretch>
                    </p:blipFill>
                    <p:spPr>
                      <a:xfrm>
                        <a:off x="2720340" y="2839720"/>
                        <a:ext cx="1765300" cy="355600"/>
                      </a:xfrm>
                      <a:prstGeom prst="rect">
                        <a:avLst/>
                      </a:prstGeom>
                    </p:spPr>
                  </p:pic>
                </p:oleObj>
              </mc:Fallback>
            </mc:AlternateContent>
          </a:graphicData>
        </a:graphic>
      </p:graphicFrame>
      <p:graphicFrame>
        <p:nvGraphicFramePr>
          <p:cNvPr id="10" name="对象 9">
            <a:hlinkClick r:id="" action="ppaction://ole?verb="/>
          </p:cNvPr>
          <p:cNvGraphicFramePr>
            <a:graphicFrameLocks noChangeAspect="1"/>
          </p:cNvGraphicFramePr>
          <p:nvPr/>
        </p:nvGraphicFramePr>
        <p:xfrm>
          <a:off x="3551555" y="3183255"/>
          <a:ext cx="2164715" cy="782320"/>
        </p:xfrm>
        <a:graphic>
          <a:graphicData uri="http://schemas.openxmlformats.org/presentationml/2006/ole">
            <mc:AlternateContent xmlns:mc="http://schemas.openxmlformats.org/markup-compatibility/2006">
              <mc:Choice xmlns:v="urn:schemas-microsoft-com:vml" Requires="v">
                <p:oleObj spid="_x0000_s4098" name="" r:id="rId9" imgW="1968500" imgH="711200" progId="Equation.KSEE3">
                  <p:embed/>
                </p:oleObj>
              </mc:Choice>
              <mc:Fallback>
                <p:oleObj name="" r:id="rId9" imgW="1968500" imgH="711200" progId="Equation.KSEE3">
                  <p:embed/>
                  <p:pic>
                    <p:nvPicPr>
                      <p:cNvPr id="0" name="图片 4097"/>
                      <p:cNvPicPr/>
                      <p:nvPr/>
                    </p:nvPicPr>
                    <p:blipFill>
                      <a:blip r:embed="rId10"/>
                      <a:stretch>
                        <a:fillRect/>
                      </a:stretch>
                    </p:blipFill>
                    <p:spPr>
                      <a:xfrm>
                        <a:off x="3551555" y="3183255"/>
                        <a:ext cx="2164715" cy="782320"/>
                      </a:xfrm>
                      <a:prstGeom prst="rect">
                        <a:avLst/>
                      </a:prstGeom>
                    </p:spPr>
                  </p:pic>
                </p:oleObj>
              </mc:Fallback>
            </mc:AlternateContent>
          </a:graphicData>
        </a:graphic>
      </p:graphicFrame>
      <p:graphicFrame>
        <p:nvGraphicFramePr>
          <p:cNvPr id="11" name="对象 10">
            <a:hlinkClick r:id="" action="ppaction://ole?verb="/>
          </p:cNvPr>
          <p:cNvGraphicFramePr>
            <a:graphicFrameLocks noChangeAspect="1"/>
          </p:cNvGraphicFramePr>
          <p:nvPr/>
        </p:nvGraphicFramePr>
        <p:xfrm>
          <a:off x="3924300" y="4011930"/>
          <a:ext cx="1968500" cy="520700"/>
        </p:xfrm>
        <a:graphic>
          <a:graphicData uri="http://schemas.openxmlformats.org/presentationml/2006/ole">
            <mc:AlternateContent xmlns:mc="http://schemas.openxmlformats.org/markup-compatibility/2006">
              <mc:Choice xmlns:v="urn:schemas-microsoft-com:vml" Requires="v">
                <p:oleObj spid="_x0000_s12" name="" r:id="rId11" imgW="1968500" imgH="520700" progId="Equation.KSEE3">
                  <p:embed/>
                </p:oleObj>
              </mc:Choice>
              <mc:Fallback>
                <p:oleObj name="" r:id="rId11" imgW="1968500" imgH="520700" progId="Equation.KSEE3">
                  <p:embed/>
                  <p:pic>
                    <p:nvPicPr>
                      <p:cNvPr id="0" name="图片 3072"/>
                      <p:cNvPicPr/>
                      <p:nvPr/>
                    </p:nvPicPr>
                    <p:blipFill>
                      <a:blip r:embed="rId12"/>
                      <a:stretch>
                        <a:fillRect/>
                      </a:stretch>
                    </p:blipFill>
                    <p:spPr>
                      <a:xfrm>
                        <a:off x="3924300" y="4011930"/>
                        <a:ext cx="1968500" cy="520700"/>
                      </a:xfrm>
                      <a:prstGeom prst="rect">
                        <a:avLst/>
                      </a:prstGeom>
                    </p:spPr>
                  </p:pic>
                </p:oleObj>
              </mc:Fallback>
            </mc:AlternateContent>
          </a:graphicData>
        </a:graphic>
      </p:graphicFrame>
      <p:sp>
        <p:nvSpPr>
          <p:cNvPr id="13" name="文本框 12"/>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7.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解决</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数学猜想的途经（</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P37-38</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，了解</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1</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）举反例否定猜想</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2</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）逐次逼近</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猜想</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3</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）命题转化证明</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猜想</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38493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8.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研究数学猜想的意义</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1</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）丰富数学</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理论</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2</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）促进数学方法论的</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研究</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猜想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所谓归纳，作为数学思想方法，是指通过对特例的分析引出普遍的结论</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主要是</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通</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过实验、观察、分析从而归纳出结论</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有时得到的结论不一定是正确的，要求归纳出结论进行严格的证明，具体过程是：</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归纳（不完全）</a:t>
            </a:r>
            <a:r>
              <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猜想</a:t>
            </a:r>
            <a:r>
              <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完全归纳（数学归纳法证明）</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归纳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归纳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4" name="对象 3">
            <a:hlinkClick r:id="" action="ppaction://ole?verb="/>
          </p:cNvPr>
          <p:cNvGraphicFramePr>
            <a:graphicFrameLocks noChangeAspect="1"/>
          </p:cNvGraphicFramePr>
          <p:nvPr/>
        </p:nvGraphicFramePr>
        <p:xfrm>
          <a:off x="1010920" y="1557020"/>
          <a:ext cx="5363210" cy="814070"/>
        </p:xfrm>
        <a:graphic>
          <a:graphicData uri="http://schemas.openxmlformats.org/presentationml/2006/ole">
            <mc:AlternateContent xmlns:mc="http://schemas.openxmlformats.org/markup-compatibility/2006">
              <mc:Choice xmlns:v="urn:schemas-microsoft-com:vml" Requires="v">
                <p:oleObj spid="_x0000_s1025" name="" r:id="rId1" imgW="2844800" imgH="431800" progId="Equation.KSEE3">
                  <p:embed/>
                </p:oleObj>
              </mc:Choice>
              <mc:Fallback>
                <p:oleObj name="" r:id="rId1" imgW="2844800" imgH="431800" progId="Equation.KSEE3">
                  <p:embed/>
                  <p:pic>
                    <p:nvPicPr>
                      <p:cNvPr id="0" name="图片 1024"/>
                      <p:cNvPicPr/>
                      <p:nvPr/>
                    </p:nvPicPr>
                    <p:blipFill>
                      <a:blip r:embed="rId2"/>
                      <a:stretch>
                        <a:fillRect/>
                      </a:stretch>
                    </p:blipFill>
                    <p:spPr>
                      <a:xfrm>
                        <a:off x="1010920" y="1557020"/>
                        <a:ext cx="5363210" cy="814070"/>
                      </a:xfrm>
                      <a:prstGeom prst="rect">
                        <a:avLst/>
                      </a:prstGeom>
                    </p:spPr>
                  </p:pic>
                </p:oleObj>
              </mc:Fallback>
            </mc:AlternateContent>
          </a:graphicData>
        </a:graphic>
      </p:graphicFrame>
      <p:sp>
        <p:nvSpPr>
          <p:cNvPr id="3" name="文本框 2"/>
          <p:cNvSpPr txBox="1"/>
          <p:nvPr/>
        </p:nvSpPr>
        <p:spPr>
          <a:xfrm>
            <a:off x="1010920" y="2818765"/>
            <a:ext cx="1431290" cy="368300"/>
          </a:xfrm>
          <a:prstGeom prst="rect">
            <a:avLst/>
          </a:prstGeom>
          <a:noFill/>
        </p:spPr>
        <p:txBody>
          <a:bodyPr wrap="square" rtlCol="0">
            <a:spAutoFit/>
          </a:bodyPr>
          <a:p>
            <a:r>
              <a:rPr lang="en-US" altLang="zh-CN"/>
              <a:t>P40-41</a:t>
            </a:r>
            <a:endParaRPr lang="en-US" altLang="zh-CN"/>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归纳猜想是从特殊到一般的思维方法</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波利亚说过：“科学家处理经验的方法，通常称为归纳法”</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在数学学习中，</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归纳猜想</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不仅</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是数学发现的重要方法</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，也</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是数学解题的一个重要途径</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归纳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归纳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4" name="对象 3">
            <a:hlinkClick r:id="" action="ppaction://ole?verb="/>
          </p:cNvPr>
          <p:cNvGraphicFramePr>
            <a:graphicFrameLocks noChangeAspect="1"/>
          </p:cNvGraphicFramePr>
          <p:nvPr/>
        </p:nvGraphicFramePr>
        <p:xfrm>
          <a:off x="953770" y="1540510"/>
          <a:ext cx="6991350" cy="814070"/>
        </p:xfrm>
        <a:graphic>
          <a:graphicData uri="http://schemas.openxmlformats.org/presentationml/2006/ole">
            <mc:AlternateContent xmlns:mc="http://schemas.openxmlformats.org/markup-compatibility/2006">
              <mc:Choice xmlns:v="urn:schemas-microsoft-com:vml" Requires="v">
                <p:oleObj spid="_x0000_s1025" name="" r:id="rId1" imgW="3708400" imgH="431800" progId="Equation.KSEE3">
                  <p:embed/>
                </p:oleObj>
              </mc:Choice>
              <mc:Fallback>
                <p:oleObj name="" r:id="rId1" imgW="3708400" imgH="431800" progId="Equation.KSEE3">
                  <p:embed/>
                  <p:pic>
                    <p:nvPicPr>
                      <p:cNvPr id="0" name="图片 1024"/>
                      <p:cNvPicPr/>
                      <p:nvPr/>
                    </p:nvPicPr>
                    <p:blipFill>
                      <a:blip r:embed="rId2"/>
                      <a:stretch>
                        <a:fillRect/>
                      </a:stretch>
                    </p:blipFill>
                    <p:spPr>
                      <a:xfrm>
                        <a:off x="953770" y="1540510"/>
                        <a:ext cx="6991350" cy="814070"/>
                      </a:xfrm>
                      <a:prstGeom prst="rect">
                        <a:avLst/>
                      </a:prstGeom>
                    </p:spPr>
                  </p:pic>
                </p:oleObj>
              </mc:Fallback>
            </mc:AlternateContent>
          </a:graphicData>
        </a:graphic>
      </p:graphicFrame>
      <p:sp>
        <p:nvSpPr>
          <p:cNvPr id="3" name="文本框 2"/>
          <p:cNvSpPr txBox="1"/>
          <p:nvPr/>
        </p:nvSpPr>
        <p:spPr>
          <a:xfrm>
            <a:off x="1010920" y="2818765"/>
            <a:ext cx="1431290" cy="368300"/>
          </a:xfrm>
          <a:prstGeom prst="rect">
            <a:avLst/>
          </a:prstGeom>
          <a:noFill/>
        </p:spPr>
        <p:txBody>
          <a:bodyPr wrap="square" rtlCol="0">
            <a:spAutoFit/>
          </a:bodyPr>
          <a:p>
            <a:r>
              <a:rPr lang="en-US" altLang="zh-CN"/>
              <a:t>P41</a:t>
            </a:r>
            <a:endParaRPr lang="en-US" altLang="zh-CN"/>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数学归纳法是应用范围很广的论证方法，其基本形式是为了证明与参数</a:t>
            </a:r>
            <a:r>
              <a:rPr sz="2000" b="1"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n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有关的命题对一切自然数成立，首先严整归纳基础，其次提出归纳假设，最后完成归纳过渡，从而得出一切自然数成立</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通过观察和实验等途径，可以获得大量的各种经验材料，这些都是数学发现的基础，然而，还需要对经验材料进行逻辑组织，归纳法正是经验材料的数学组织化方法</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归纳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归纳法的含义和种类</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en-US" altLang="zh-CN" sz="2000" b="1" dirty="0">
                <a:solidFill>
                  <a:srgbClr val="FF0000"/>
                </a:solidFill>
                <a:latin typeface="Calibri" panose="020F0502020204030204" charset="0"/>
                <a:ea typeface="微软雅黑" panose="020B0503020204020204" pitchFamily="34" charset="-122"/>
                <a:sym typeface="微软雅黑" panose="020B0503020204020204" pitchFamily="34" charset="-122"/>
              </a:rPr>
              <a:t>归纳法</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是由个别的、特殊的事例推出同一类事物的一般结论的方法．简而言之，是</a:t>
            </a:r>
            <a:r>
              <a:rPr lang="en-US" altLang="zh-CN" sz="2000" b="1" dirty="0">
                <a:solidFill>
                  <a:srgbClr val="FF0000"/>
                </a:solidFill>
                <a:latin typeface="Calibri" panose="020F0502020204030204" charset="0"/>
                <a:ea typeface="微软雅黑" panose="020B0503020204020204" pitchFamily="34" charset="-122"/>
                <a:sym typeface="微软雅黑" panose="020B0503020204020204" pitchFamily="34" charset="-122"/>
              </a:rPr>
              <a:t>由特殊到一般</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的推理方法．</a:t>
            </a:r>
            <a:endPar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归纳法按照研究的对象是否完全，可以分为</a:t>
            </a:r>
            <a:r>
              <a:rPr lang="en-US" altLang="zh-CN" sz="2000" b="1" dirty="0">
                <a:solidFill>
                  <a:srgbClr val="FF0000"/>
                </a:solidFill>
                <a:latin typeface="Calibri" panose="020F0502020204030204" charset="0"/>
                <a:ea typeface="微软雅黑" panose="020B0503020204020204" pitchFamily="34" charset="-122"/>
                <a:sym typeface="微软雅黑" panose="020B0503020204020204" pitchFamily="34" charset="-122"/>
              </a:rPr>
              <a:t>完全归纳法</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与</a:t>
            </a:r>
            <a:r>
              <a:rPr lang="en-US" altLang="zh-CN" sz="2000" b="1" dirty="0">
                <a:solidFill>
                  <a:srgbClr val="FF0000"/>
                </a:solidFill>
                <a:latin typeface="Calibri" panose="020F0502020204030204" charset="0"/>
                <a:ea typeface="微软雅黑" panose="020B0503020204020204" pitchFamily="34" charset="-122"/>
                <a:sym typeface="微软雅黑" panose="020B0503020204020204" pitchFamily="34" charset="-122"/>
              </a:rPr>
              <a:t>不完全归纳法</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a:t>
            </a:r>
            <a:endPar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完全归纳法又可分为：</a:t>
            </a:r>
            <a:r>
              <a:rPr lang="zh-CN" altLang="en-US" sz="2000" b="1" dirty="0">
                <a:solidFill>
                  <a:srgbClr val="FF0000"/>
                </a:solidFill>
                <a:latin typeface="Calibri" panose="020F0502020204030204" charset="0"/>
                <a:ea typeface="微软雅黑" panose="020B0503020204020204" pitchFamily="34" charset="-122"/>
                <a:sym typeface="微软雅黑" panose="020B0503020204020204" pitchFamily="34" charset="-122"/>
              </a:rPr>
              <a:t>穷举归纳法</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和</a:t>
            </a:r>
            <a:r>
              <a:rPr lang="zh-CN" altLang="en-US" sz="2000" b="1" dirty="0">
                <a:solidFill>
                  <a:srgbClr val="FF0000"/>
                </a:solidFill>
                <a:latin typeface="Calibri" panose="020F0502020204030204" charset="0"/>
                <a:ea typeface="微软雅黑" panose="020B0503020204020204" pitchFamily="34" charset="-122"/>
                <a:sym typeface="微软雅黑" panose="020B0503020204020204" pitchFamily="34" charset="-122"/>
              </a:rPr>
              <a:t>类分法</a:t>
            </a:r>
            <a:r>
              <a:rPr lang="en-US" altLang="zh-CN" sz="2000" b="1" dirty="0">
                <a:solidFill>
                  <a:srgbClr val="FF0000"/>
                </a:solidFill>
                <a:latin typeface="Calibri" panose="020F0502020204030204" charset="0"/>
                <a:ea typeface="微软雅黑" panose="020B0503020204020204" pitchFamily="34" charset="-122"/>
                <a:sym typeface="微软雅黑" panose="020B0503020204020204" pitchFamily="34" charset="-122"/>
              </a:rPr>
              <a:t>.</a:t>
            </a:r>
            <a:r>
              <a:rPr lang="zh-CN" altLang="en-US" sz="2000" b="1" dirty="0">
                <a:solidFill>
                  <a:srgbClr val="FF0000"/>
                </a:solidFill>
                <a:latin typeface="Calibri" panose="020F0502020204030204" charset="0"/>
                <a:ea typeface="微软雅黑" panose="020B0503020204020204" pitchFamily="34" charset="-122"/>
                <a:sym typeface="微软雅黑" panose="020B0503020204020204" pitchFamily="34" charset="-122"/>
              </a:rPr>
              <a:t>（</a:t>
            </a:r>
            <a:r>
              <a:rPr lang="en-US" altLang="zh-CN" sz="2000" b="1" dirty="0">
                <a:solidFill>
                  <a:srgbClr val="FF0000"/>
                </a:solidFill>
                <a:latin typeface="Calibri" panose="020F0502020204030204" charset="0"/>
                <a:ea typeface="微软雅黑" panose="020B0503020204020204" pitchFamily="34" charset="-122"/>
                <a:sym typeface="微软雅黑" panose="020B0503020204020204" pitchFamily="34" charset="-122"/>
              </a:rPr>
              <a:t>P42</a:t>
            </a:r>
            <a:r>
              <a:rPr lang="zh-CN" altLang="en-US" sz="2000" b="1" dirty="0">
                <a:solidFill>
                  <a:srgbClr val="FF0000"/>
                </a:solidFill>
                <a:latin typeface="Calibri" panose="020F0502020204030204" charset="0"/>
                <a:ea typeface="微软雅黑" panose="020B0503020204020204" pitchFamily="34" charset="-122"/>
                <a:sym typeface="微软雅黑" panose="020B0503020204020204" pitchFamily="34" charset="-122"/>
              </a:rPr>
              <a:t>）</a:t>
            </a:r>
            <a:endParaRPr lang="zh-CN" altLang="en-US" sz="2000" b="1" dirty="0">
              <a:solidFill>
                <a:srgbClr val="FF0000"/>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归纳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40030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归纳法的含义和种类</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完全归纳法是根据某类事物中的每个事物或每个子类事物都具有某种性质，而推出该类事物具有这种性质的一般性结论的推理方法，完全归纳法考察了</a:t>
            </a:r>
            <a:r>
              <a:rPr lang="zh-CN" altLang="en-US" sz="2400" b="1" dirty="0">
                <a:solidFill>
                  <a:srgbClr val="FF0000"/>
                </a:solidFill>
                <a:latin typeface="Calibri" panose="020F0502020204030204" charset="0"/>
                <a:ea typeface="微软雅黑" panose="020B0503020204020204" pitchFamily="34" charset="-122"/>
                <a:sym typeface="微软雅黑" panose="020B0503020204020204" pitchFamily="34" charset="-122"/>
              </a:rPr>
              <a:t>所有</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特殊对象，所得出的结论是可靠的．</a:t>
            </a:r>
            <a:endParaRPr lang="en-US" altLang="zh-CN" sz="2000" b="1" dirty="0">
              <a:solidFill>
                <a:srgbClr val="FF0000"/>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归纳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rcRect l="13875" t="8681" r="39094" b="3850"/>
          <a:stretch>
            <a:fillRect/>
          </a:stretch>
        </p:blipFill>
        <p:spPr>
          <a:xfrm>
            <a:off x="2580005" y="1939925"/>
            <a:ext cx="3983990" cy="2773045"/>
          </a:xfrm>
          <a:prstGeom prst="rect">
            <a:avLst/>
          </a:prstGeom>
          <a:noFill/>
          <a:ln w="9525">
            <a:noFill/>
          </a:ln>
        </p:spPr>
      </p:pic>
      <p:sp>
        <p:nvSpPr>
          <p:cNvPr id="1048684" name="TextBox 14"/>
          <p:cNvSpPr txBox="1"/>
          <p:nvPr/>
        </p:nvSpPr>
        <p:spPr>
          <a:xfrm>
            <a:off x="1398925" y="935890"/>
            <a:ext cx="5440680" cy="645160"/>
          </a:xfrm>
          <a:prstGeom prst="rect">
            <a:avLst/>
          </a:prstGeom>
          <a:noFill/>
        </p:spPr>
        <p:txBody>
          <a:bodyPr wrap="none" rtlCol="0">
            <a:spAutoFit/>
          </a:bodyPr>
          <a:p>
            <a:r>
              <a:rPr lang="zh-CN" altLang="en-US" b="1" dirty="0" smtClean="0">
                <a:solidFill>
                  <a:schemeClr val="bg1">
                    <a:lumMod val="50000"/>
                  </a:schemeClr>
                </a:solidFill>
                <a:latin typeface="+mj-ea"/>
                <a:ea typeface="+mj-ea"/>
              </a:rPr>
              <a:t>本来只是想请同学们通过</a:t>
            </a:r>
            <a:r>
              <a:rPr lang="en-US" altLang="zh-CN" b="1" dirty="0" smtClean="0">
                <a:solidFill>
                  <a:schemeClr val="bg1">
                    <a:lumMod val="50000"/>
                  </a:schemeClr>
                </a:solidFill>
                <a:latin typeface="+mj-ea"/>
                <a:ea typeface="+mj-ea"/>
              </a:rPr>
              <a:t>“</a:t>
            </a:r>
            <a:r>
              <a:rPr lang="zh-CN" altLang="en-US" b="1" dirty="0" smtClean="0">
                <a:solidFill>
                  <a:srgbClr val="FF0000"/>
                </a:solidFill>
                <a:latin typeface="+mj-ea"/>
                <a:ea typeface="+mj-ea"/>
              </a:rPr>
              <a:t>归纳推理</a:t>
            </a:r>
            <a:r>
              <a:rPr lang="en-US" altLang="zh-CN" b="1" dirty="0" smtClean="0">
                <a:solidFill>
                  <a:schemeClr val="bg1">
                    <a:lumMod val="50000"/>
                  </a:schemeClr>
                </a:solidFill>
                <a:latin typeface="+mj-ea"/>
                <a:ea typeface="+mj-ea"/>
              </a:rPr>
              <a:t>”</a:t>
            </a:r>
            <a:r>
              <a:rPr lang="zh-CN" altLang="en-US" b="1" dirty="0" smtClean="0">
                <a:solidFill>
                  <a:schemeClr val="bg1">
                    <a:lumMod val="50000"/>
                  </a:schemeClr>
                </a:solidFill>
                <a:latin typeface="+mj-ea"/>
                <a:ea typeface="+mj-ea"/>
              </a:rPr>
              <a:t>一下结果的，</a:t>
            </a:r>
            <a:endParaRPr lang="zh-CN" altLang="en-US" b="1" dirty="0" smtClean="0">
              <a:solidFill>
                <a:schemeClr val="bg1">
                  <a:lumMod val="50000"/>
                </a:schemeClr>
              </a:solidFill>
              <a:latin typeface="+mj-ea"/>
              <a:ea typeface="+mj-ea"/>
            </a:endParaRPr>
          </a:p>
          <a:p>
            <a:r>
              <a:rPr lang="zh-CN" altLang="en-US" b="1" dirty="0" smtClean="0">
                <a:solidFill>
                  <a:schemeClr val="bg1">
                    <a:lumMod val="50000"/>
                  </a:schemeClr>
                </a:solidFill>
                <a:latin typeface="+mj-ea"/>
                <a:ea typeface="+mj-ea"/>
              </a:rPr>
              <a:t>但</a:t>
            </a:r>
            <a:r>
              <a:rPr lang="en-US" altLang="zh-CN" b="1" dirty="0" smtClean="0">
                <a:solidFill>
                  <a:schemeClr val="bg1">
                    <a:lumMod val="50000"/>
                  </a:schemeClr>
                </a:solidFill>
                <a:latin typeface="+mj-ea"/>
                <a:ea typeface="+mj-ea"/>
              </a:rPr>
              <a:t>20</a:t>
            </a:r>
            <a:r>
              <a:rPr lang="zh-CN" altLang="en-US" b="1" dirty="0" smtClean="0">
                <a:solidFill>
                  <a:schemeClr val="bg1">
                    <a:lumMod val="50000"/>
                  </a:schemeClr>
                </a:solidFill>
                <a:latin typeface="+mj-ea"/>
                <a:ea typeface="+mj-ea"/>
              </a:rPr>
              <a:t>教</a:t>
            </a:r>
            <a:r>
              <a:rPr lang="en-US" altLang="zh-CN" b="1" dirty="0" smtClean="0">
                <a:solidFill>
                  <a:schemeClr val="bg1">
                    <a:lumMod val="50000"/>
                  </a:schemeClr>
                </a:solidFill>
                <a:latin typeface="+mj-ea"/>
                <a:ea typeface="+mj-ea"/>
              </a:rPr>
              <a:t>22 </a:t>
            </a:r>
            <a:r>
              <a:rPr lang="zh-CN" altLang="en-US" b="1" dirty="0" smtClean="0">
                <a:solidFill>
                  <a:schemeClr val="bg1">
                    <a:lumMod val="50000"/>
                  </a:schemeClr>
                </a:solidFill>
                <a:latin typeface="+mj-ea"/>
                <a:ea typeface="+mj-ea"/>
              </a:rPr>
              <a:t>韦靖</a:t>
            </a:r>
            <a:r>
              <a:rPr lang="en-US" altLang="zh-CN" b="1" dirty="0" smtClean="0">
                <a:solidFill>
                  <a:schemeClr val="bg1">
                    <a:lumMod val="50000"/>
                  </a:schemeClr>
                </a:solidFill>
                <a:latin typeface="+mj-ea"/>
                <a:ea typeface="+mj-ea"/>
              </a:rPr>
              <a:t> </a:t>
            </a:r>
            <a:r>
              <a:rPr lang="zh-CN" altLang="en-US" b="1" dirty="0" smtClean="0">
                <a:solidFill>
                  <a:schemeClr val="bg1">
                    <a:lumMod val="50000"/>
                  </a:schemeClr>
                </a:solidFill>
                <a:latin typeface="+mj-ea"/>
                <a:ea typeface="+mj-ea"/>
              </a:rPr>
              <a:t>同学直接</a:t>
            </a:r>
            <a:r>
              <a:rPr lang="en-US" altLang="zh-CN" b="1" dirty="0" smtClean="0">
                <a:solidFill>
                  <a:schemeClr val="bg1">
                    <a:lumMod val="50000"/>
                  </a:schemeClr>
                </a:solidFill>
                <a:latin typeface="+mj-ea"/>
                <a:ea typeface="+mj-ea"/>
              </a:rPr>
              <a:t>“</a:t>
            </a:r>
            <a:r>
              <a:rPr lang="zh-CN" altLang="en-US" b="1" dirty="0" smtClean="0">
                <a:solidFill>
                  <a:srgbClr val="FF0000"/>
                </a:solidFill>
                <a:latin typeface="+mj-ea"/>
                <a:ea typeface="+mj-ea"/>
              </a:rPr>
              <a:t>演绎推理</a:t>
            </a:r>
            <a:r>
              <a:rPr lang="en-US" altLang="zh-CN" b="1" dirty="0" smtClean="0">
                <a:solidFill>
                  <a:schemeClr val="bg1">
                    <a:lumMod val="50000"/>
                  </a:schemeClr>
                </a:solidFill>
                <a:latin typeface="+mj-ea"/>
                <a:ea typeface="+mj-ea"/>
              </a:rPr>
              <a:t>”</a:t>
            </a:r>
            <a:r>
              <a:rPr lang="zh-CN" altLang="en-US" b="1" dirty="0" smtClean="0">
                <a:solidFill>
                  <a:schemeClr val="bg1">
                    <a:lumMod val="50000"/>
                  </a:schemeClr>
                </a:solidFill>
                <a:latin typeface="+mj-ea"/>
                <a:ea typeface="+mj-ea"/>
              </a:rPr>
              <a:t>了</a:t>
            </a:r>
            <a:r>
              <a:rPr lang="en-US" altLang="zh-CN" b="1" dirty="0" smtClean="0">
                <a:solidFill>
                  <a:schemeClr val="bg1">
                    <a:lumMod val="50000"/>
                  </a:schemeClr>
                </a:solidFill>
                <a:latin typeface="+mj-ea"/>
                <a:ea typeface="+mj-ea"/>
              </a:rPr>
              <a:t>.</a:t>
            </a:r>
            <a:endParaRPr lang="en-US" altLang="zh-CN" b="1" dirty="0" smtClean="0">
              <a:solidFill>
                <a:schemeClr val="bg1">
                  <a:lumMod val="50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归纳法的含义和种类</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buClrTx/>
              <a:buSzTx/>
              <a:buFontTx/>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完全归纳法</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是一种严格的推理方法，所得的结论是可靠的，在数学中可以用来进行证明．（</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全样本</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buClrTx/>
              <a:buSzTx/>
              <a:buFontTx/>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不完全归纳法</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是通过观察某类事物中部分对象发现某些相同的性质，推出该类事物具有这种性质的一般性结论的推理方法，依据该方法得到的结论可能为真也可能为假</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（是提出猜想的常见</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方法）</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归纳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953135" y="3858895"/>
            <a:ext cx="7237730" cy="46164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P43</a:t>
            </a:r>
            <a:endParaRPr lang="zh-CN" altLang="en-US" sz="1600" b="1" dirty="0">
              <a:solidFill>
                <a:schemeClr val="bg1">
                  <a:lumMod val="50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归纳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3" name="对象 2">
            <a:hlinkClick r:id="" action="ppaction://ole?verb="/>
          </p:cNvPr>
          <p:cNvGraphicFramePr>
            <a:graphicFrameLocks noChangeAspect="1"/>
          </p:cNvGraphicFramePr>
          <p:nvPr/>
        </p:nvGraphicFramePr>
        <p:xfrm>
          <a:off x="953135" y="1431925"/>
          <a:ext cx="7283450" cy="1006475"/>
        </p:xfrm>
        <a:graphic>
          <a:graphicData uri="http://schemas.openxmlformats.org/presentationml/2006/ole">
            <mc:AlternateContent xmlns:mc="http://schemas.openxmlformats.org/markup-compatibility/2006">
              <mc:Choice xmlns:v="urn:schemas-microsoft-com:vml" Requires="v">
                <p:oleObj spid="_x0000_s1025" name="" r:id="rId1" imgW="3492500" imgH="482600" progId="Equation.KSEE3">
                  <p:embed/>
                </p:oleObj>
              </mc:Choice>
              <mc:Fallback>
                <p:oleObj name="" r:id="rId1" imgW="3492500" imgH="482600" progId="Equation.KSEE3">
                  <p:embed/>
                  <p:pic>
                    <p:nvPicPr>
                      <p:cNvPr id="0" name="图片 1024"/>
                      <p:cNvPicPr/>
                      <p:nvPr/>
                    </p:nvPicPr>
                    <p:blipFill>
                      <a:blip r:embed="rId2"/>
                      <a:stretch>
                        <a:fillRect/>
                      </a:stretch>
                    </p:blipFill>
                    <p:spPr>
                      <a:xfrm>
                        <a:off x="953135" y="1431925"/>
                        <a:ext cx="7283450" cy="10064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4" grpId="0"/>
      <p:bldP spid="1048694"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63156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经验归纳法的含义和种类（</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P43-44</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1</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）经验归纳法的分类：枚举归纳法、因果</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归纳法</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2</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）经验归纳法的</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应用</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fontAlgn="auto">
              <a:lnSpc>
                <a:spcPct val="100000"/>
              </a:lnSpc>
            </a:pP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①</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数学研究中经验归纳法发现问题的结论．</a:t>
            </a:r>
            <a:endPar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fontAlgn="auto">
              <a:lnSpc>
                <a:spcPct val="100000"/>
              </a:lnSpc>
            </a:pP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②</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用经验归纳法发现解决问是的途径．</a:t>
            </a:r>
            <a:endPar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fontAlgn="auto">
              <a:lnSpc>
                <a:spcPct val="100000"/>
              </a:lnSpc>
            </a:pP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③</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用经验归纳法发现问题的结论．</a:t>
            </a:r>
            <a:endPar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nSpc>
                <a:spcPct val="150000"/>
              </a:lnSpc>
            </a:pP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一般说来，用经验归纳法猜测问题的结论两种形式：</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gn="l">
              <a:lnSpc>
                <a:spcPct val="100000"/>
              </a:lnSpc>
              <a:buClrTx/>
              <a:buSzTx/>
              <a:buFontTx/>
            </a:pP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①</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由特殊事物直接猜测问题的结论．</a:t>
            </a:r>
            <a:endPar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gn="l">
              <a:lnSpc>
                <a:spcPct val="100000"/>
              </a:lnSpc>
              <a:buClrTx/>
              <a:buSzTx/>
              <a:buFontTx/>
            </a:pP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②</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根据规律先猜测一个递推关系，然凭借递推关系去发现结论．</a:t>
            </a:r>
            <a:endPar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gn="l">
              <a:lnSpc>
                <a:spcPct val="100000"/>
              </a:lnSpc>
              <a:buClrTx/>
              <a:buSzTx/>
              <a:buFontTx/>
            </a:pPr>
            <a:endPar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gn="l">
              <a:lnSpc>
                <a:spcPct val="100000"/>
              </a:lnSpc>
              <a:buClrTx/>
              <a:buSzTx/>
              <a:buFontTx/>
            </a:pPr>
            <a:r>
              <a:rPr lang="en-US" altLang="zh-CN" sz="1600" b="1" dirty="0">
                <a:solidFill>
                  <a:schemeClr val="bg1">
                    <a:lumMod val="50000"/>
                  </a:schemeClr>
                </a:solidFill>
                <a:latin typeface="Calibri" panose="020F0502020204030204" charset="0"/>
                <a:ea typeface="微软雅黑" panose="020B0503020204020204" pitchFamily="34" charset="-122"/>
                <a:sym typeface="微软雅黑" panose="020B0503020204020204" pitchFamily="34" charset="-122"/>
              </a:rPr>
              <a:t>P45 </a:t>
            </a:r>
            <a:r>
              <a:rPr lang="zh-CN" altLang="en-US" sz="1600" b="1" dirty="0">
                <a:solidFill>
                  <a:schemeClr val="bg1">
                    <a:lumMod val="50000"/>
                  </a:schemeClr>
                </a:solidFill>
                <a:latin typeface="Calibri" panose="020F0502020204030204" charset="0"/>
                <a:ea typeface="微软雅黑" panose="020B0503020204020204" pitchFamily="34" charset="-122"/>
                <a:sym typeface="微软雅黑" panose="020B0503020204020204" pitchFamily="34" charset="-122"/>
              </a:rPr>
              <a:t>例</a:t>
            </a:r>
            <a:r>
              <a:rPr lang="en-US" altLang="zh-CN" sz="1600" b="1" dirty="0">
                <a:solidFill>
                  <a:schemeClr val="bg1">
                    <a:lumMod val="50000"/>
                  </a:schemeClr>
                </a:solidFill>
                <a:latin typeface="Calibri" panose="020F0502020204030204" charset="0"/>
                <a:ea typeface="微软雅黑" panose="020B0503020204020204" pitchFamily="34" charset="-122"/>
                <a:sym typeface="微软雅黑" panose="020B0503020204020204" pitchFamily="34" charset="-122"/>
              </a:rPr>
              <a:t> 9 </a:t>
            </a:r>
            <a:r>
              <a:rPr lang="zh-CN" altLang="en-US" sz="1600" b="1" dirty="0">
                <a:solidFill>
                  <a:schemeClr val="bg1">
                    <a:lumMod val="50000"/>
                  </a:schemeClr>
                </a:solidFill>
                <a:latin typeface="Calibri" panose="020F0502020204030204" charset="0"/>
                <a:ea typeface="微软雅黑" panose="020B0503020204020204" pitchFamily="34" charset="-122"/>
                <a:sym typeface="微软雅黑" panose="020B0503020204020204" pitchFamily="34" charset="-122"/>
              </a:rPr>
              <a:t>放在开头引入</a:t>
            </a:r>
            <a:endParaRPr lang="zh-CN" altLang="en-US" sz="1600" b="1" dirty="0">
              <a:solidFill>
                <a:schemeClr val="bg1">
                  <a:lumMod val="50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归纳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微软雅黑" panose="020B0503020204020204" pitchFamily="34" charset="-122"/>
              </a:rPr>
              <a:t>归纳法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145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归纳</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4" name="对象 3">
            <a:hlinkClick r:id="" action="ppaction://ole?verb="/>
          </p:cNvPr>
          <p:cNvGraphicFramePr>
            <a:graphicFrameLocks noChangeAspect="1"/>
          </p:cNvGraphicFramePr>
          <p:nvPr/>
        </p:nvGraphicFramePr>
        <p:xfrm>
          <a:off x="973455" y="1487170"/>
          <a:ext cx="7196455" cy="1468120"/>
        </p:xfrm>
        <a:graphic>
          <a:graphicData uri="http://schemas.openxmlformats.org/presentationml/2006/ole">
            <mc:AlternateContent xmlns:mc="http://schemas.openxmlformats.org/markup-compatibility/2006">
              <mc:Choice xmlns:v="urn:schemas-microsoft-com:vml" Requires="v">
                <p:oleObj spid="_x0000_s1025" name="" r:id="rId1" imgW="4483100" imgH="914400" progId="Equation.KSEE3">
                  <p:embed/>
                </p:oleObj>
              </mc:Choice>
              <mc:Fallback>
                <p:oleObj name="" r:id="rId1" imgW="4483100" imgH="914400" progId="Equation.KSEE3">
                  <p:embed/>
                  <p:pic>
                    <p:nvPicPr>
                      <p:cNvPr id="0" name="图片 1024"/>
                      <p:cNvPicPr/>
                      <p:nvPr/>
                    </p:nvPicPr>
                    <p:blipFill>
                      <a:blip r:embed="rId2"/>
                      <a:stretch>
                        <a:fillRect/>
                      </a:stretch>
                    </p:blipFill>
                    <p:spPr>
                      <a:xfrm>
                        <a:off x="973455" y="1487170"/>
                        <a:ext cx="7196455" cy="1468120"/>
                      </a:xfrm>
                      <a:prstGeom prst="rect">
                        <a:avLst/>
                      </a:prstGeom>
                    </p:spPr>
                  </p:pic>
                </p:oleObj>
              </mc:Fallback>
            </mc:AlternateContent>
          </a:graphicData>
        </a:graphic>
      </p:graphicFrame>
      <p:sp>
        <p:nvSpPr>
          <p:cNvPr id="3" name="文本框 2"/>
          <p:cNvSpPr txBox="1"/>
          <p:nvPr/>
        </p:nvSpPr>
        <p:spPr>
          <a:xfrm>
            <a:off x="973455" y="3371215"/>
            <a:ext cx="7195820" cy="1014730"/>
          </a:xfrm>
          <a:prstGeom prst="rect">
            <a:avLst/>
          </a:prstGeom>
          <a:noFill/>
        </p:spPr>
        <p:txBody>
          <a:bodyPr wrap="square" rtlCol="0">
            <a:spAutoFit/>
          </a:bodyPr>
          <a:p>
            <a:r>
              <a:rPr lang="en-US" altLang="zh-CN" sz="2000" b="1">
                <a:solidFill>
                  <a:schemeClr val="bg1">
                    <a:lumMod val="50000"/>
                  </a:schemeClr>
                </a:solidFill>
              </a:rPr>
              <a:t>P44</a:t>
            </a:r>
            <a:endParaRPr lang="en-US" altLang="zh-CN" sz="2000" b="1">
              <a:solidFill>
                <a:schemeClr val="bg1">
                  <a:lumMod val="50000"/>
                </a:schemeClr>
              </a:solidFill>
            </a:endParaRPr>
          </a:p>
          <a:p>
            <a:r>
              <a:rPr lang="en-US" altLang="zh-CN" sz="2000" b="1">
                <a:solidFill>
                  <a:schemeClr val="bg1">
                    <a:lumMod val="50000"/>
                  </a:schemeClr>
                </a:solidFill>
              </a:rPr>
              <a:t>       </a:t>
            </a:r>
            <a:r>
              <a:rPr lang="zh-CN" altLang="en-US" sz="2000" b="1">
                <a:solidFill>
                  <a:schemeClr val="bg1">
                    <a:lumMod val="50000"/>
                  </a:schemeClr>
                </a:solidFill>
              </a:rPr>
              <a:t>最后必定是</a:t>
            </a:r>
            <a:r>
              <a:rPr lang="en-US" altLang="zh-CN" sz="2000" b="1">
                <a:solidFill>
                  <a:schemeClr val="bg1">
                    <a:lumMod val="50000"/>
                  </a:schemeClr>
                </a:solidFill>
              </a:rPr>
              <a:t>1</a:t>
            </a:r>
            <a:r>
              <a:rPr lang="zh-CN" altLang="en-US" sz="2000" b="1">
                <a:solidFill>
                  <a:schemeClr val="bg1">
                    <a:lumMod val="50000"/>
                  </a:schemeClr>
                </a:solidFill>
              </a:rPr>
              <a:t>，目前</a:t>
            </a:r>
            <a:r>
              <a:rPr lang="en-US" altLang="zh-CN" sz="2000" b="1">
                <a:solidFill>
                  <a:schemeClr val="bg1">
                    <a:lumMod val="50000"/>
                  </a:schemeClr>
                </a:solidFill>
              </a:rPr>
              <a:t>7000</a:t>
            </a:r>
            <a:r>
              <a:rPr lang="zh-CN" altLang="en-US" sz="2000" b="1">
                <a:solidFill>
                  <a:schemeClr val="bg1">
                    <a:lumMod val="50000"/>
                  </a:schemeClr>
                </a:solidFill>
              </a:rPr>
              <a:t>亿以下都是对的，但是否对大于</a:t>
            </a:r>
            <a:r>
              <a:rPr lang="en-US" altLang="zh-CN" sz="2000" b="1">
                <a:solidFill>
                  <a:schemeClr val="bg1">
                    <a:lumMod val="50000"/>
                  </a:schemeClr>
                </a:solidFill>
              </a:rPr>
              <a:t>2</a:t>
            </a:r>
            <a:r>
              <a:rPr lang="zh-CN" altLang="en-US" sz="2000" b="1">
                <a:solidFill>
                  <a:schemeClr val="bg1">
                    <a:lumMod val="50000"/>
                  </a:schemeClr>
                </a:solidFill>
              </a:rPr>
              <a:t>的都成立还不知道</a:t>
            </a:r>
            <a:r>
              <a:rPr lang="en-US" altLang="zh-CN" sz="2000" b="1">
                <a:solidFill>
                  <a:schemeClr val="bg1">
                    <a:lumMod val="50000"/>
                  </a:schemeClr>
                </a:solidFill>
              </a:rPr>
              <a:t>.</a:t>
            </a:r>
            <a:endParaRPr lang="en-US" altLang="zh-CN" sz="2000" b="1">
              <a:solidFill>
                <a:schemeClr val="bg1">
                  <a:lumMod val="50000"/>
                </a:schemeClr>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92329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波利亚指出：“类比是某种类型的相似性……是一种更确定的和更概念性的相似．”</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a:t>
            </a:r>
            <a:r>
              <a:rPr lang="zh-CN" altLang="en-US" sz="2200" b="1" dirty="0" smtClean="0">
                <a:solidFill>
                  <a:schemeClr val="accent2">
                    <a:lumMod val="75000"/>
                  </a:schemeClr>
                </a:solidFill>
                <a:latin typeface="+mj-ea"/>
                <a:ea typeface="+mj-ea"/>
                <a:sym typeface="微软雅黑" panose="020B0503020204020204" pitchFamily="34" charset="-122"/>
              </a:rPr>
              <a:t>类比法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2214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（一）类比的含义</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462020"/>
          </a:xfrm>
          <a:prstGeom prst="rect">
            <a:avLst/>
          </a:prstGeom>
          <a:noFill/>
          <a:ln>
            <a:noFill/>
          </a:ln>
        </p:spPr>
        <p:txBody>
          <a:bodyPr wrap="square" lIns="0" tIns="0" rIns="0" bIns="0">
            <a:spAutoFit/>
          </a:bodyPr>
          <a:p>
            <a:pPr fontAlgn="auto">
              <a:lnSpc>
                <a:spcPts val="3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所谓类比，是根据两个对象或两类事物间存在着的相同或类似属性，联想到另类事物也可能具有某种属性的思维方法.  </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3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在数学研究中常用的类比有：“</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数与形的类比、特殊与一般的类比、平面与空间的类比、有限和无限的类比等</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可通过对数的研究来探讨有关图形的性质，通过对特殊的问题的研究类比到一般情况的研究，也可在熟悉掌握了平面图形的性质之后，遇到空间问题时，就可通过与平面图形的比较，发现某些类似之处，或结论的形式类似或解决问题的方法类似，进而找到解决问题的方法和途径．</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a:t>
            </a:r>
            <a:r>
              <a:rPr lang="zh-CN" altLang="en-US" sz="2200" b="1" dirty="0" smtClean="0">
                <a:solidFill>
                  <a:schemeClr val="accent2">
                    <a:lumMod val="75000"/>
                  </a:schemeClr>
                </a:solidFill>
                <a:latin typeface="+mj-ea"/>
                <a:ea typeface="+mj-ea"/>
                <a:sym typeface="微软雅黑" panose="020B0503020204020204" pitchFamily="34" charset="-122"/>
              </a:rPr>
              <a:t>类比法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2214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（一）类比的含义</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比如</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薛定谔的猫</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让我尝试类比，从大跨度的时空来考察，</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我们的世界</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其实是纠缠态、叠加态的特征更为明显，所谓的确定是主体</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观测</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后的结果，表现出</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偶然性</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不确定性</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更为明显。</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当然，确定的事物当中有很多确定性规律可循，这也是近代以来人类笃信的科学加以不断验证的。</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a:t>
            </a:r>
            <a:r>
              <a:rPr lang="zh-CN" altLang="en-US" sz="2200" b="1" dirty="0" smtClean="0">
                <a:solidFill>
                  <a:schemeClr val="accent2">
                    <a:lumMod val="75000"/>
                  </a:schemeClr>
                </a:solidFill>
                <a:latin typeface="+mj-ea"/>
                <a:ea typeface="+mj-ea"/>
                <a:sym typeface="微软雅黑" panose="020B0503020204020204" pitchFamily="34" charset="-122"/>
              </a:rPr>
              <a:t>类比法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2214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（一）类比的含义</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类比</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是根据两个（或两类）不同的对象之间在某些方面有相同或相似之处，猜测它们在其他方面也可能相同或相似，并作出某种判断的推理方法. </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简而言之，类比推理是由特殊到特殊的推理形式.</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a:t>
            </a:r>
            <a:r>
              <a:rPr lang="zh-CN" altLang="en-US" sz="2200" b="1" dirty="0" smtClean="0">
                <a:solidFill>
                  <a:schemeClr val="accent2">
                    <a:lumMod val="75000"/>
                  </a:schemeClr>
                </a:solidFill>
                <a:latin typeface="+mj-ea"/>
                <a:ea typeface="+mj-ea"/>
                <a:sym typeface="微软雅黑" panose="020B0503020204020204" pitchFamily="34" charset="-122"/>
              </a:rPr>
              <a:t>类比法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2214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（一）类比的含义</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41630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数与形的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例</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14</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求证</a:t>
            </a:r>
            <a:endPar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nSpc>
                <a:spcPct val="150000"/>
              </a:lnSpc>
            </a:pP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思考与分析</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endPar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nSpc>
                <a:spcPct val="150000"/>
              </a:lnSpc>
            </a:pPr>
            <a:endPar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nSpc>
                <a:spcPct val="150000"/>
              </a:lnSpc>
            </a:pPr>
            <a:endPar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nSpc>
                <a:spcPct val="150000"/>
              </a:lnSpc>
            </a:pPr>
            <a:endPar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nSpc>
                <a:spcPct val="150000"/>
              </a:lnSpc>
            </a:pPr>
            <a:endPar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nSpc>
                <a:spcPct val="150000"/>
              </a:lnSpc>
            </a:pPr>
            <a:endPar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nSpc>
                <a:spcPct val="150000"/>
              </a:lnSpc>
            </a:pP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同学们不跳步先推导一遍，最好教材没有错误</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a:t>
            </a:r>
            <a:endPar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a:t>
            </a:r>
            <a:r>
              <a:rPr lang="zh-CN" altLang="en-US" sz="2200" b="1" dirty="0" smtClean="0">
                <a:solidFill>
                  <a:schemeClr val="accent2">
                    <a:lumMod val="75000"/>
                  </a:schemeClr>
                </a:solidFill>
                <a:latin typeface="+mj-ea"/>
                <a:ea typeface="+mj-ea"/>
                <a:sym typeface="微软雅黑" panose="020B0503020204020204" pitchFamily="34" charset="-122"/>
              </a:rPr>
              <a:t>类比法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272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（二）几种常见的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3" name="对象 2">
            <a:hlinkClick r:id="" action="ppaction://ole?verb="/>
          </p:cNvPr>
          <p:cNvGraphicFramePr>
            <a:graphicFrameLocks noChangeAspect="1"/>
          </p:cNvGraphicFramePr>
          <p:nvPr/>
        </p:nvGraphicFramePr>
        <p:xfrm>
          <a:off x="2195195" y="1781810"/>
          <a:ext cx="4102100" cy="419100"/>
        </p:xfrm>
        <a:graphic>
          <a:graphicData uri="http://schemas.openxmlformats.org/presentationml/2006/ole">
            <mc:AlternateContent xmlns:mc="http://schemas.openxmlformats.org/markup-compatibility/2006">
              <mc:Choice xmlns:v="urn:schemas-microsoft-com:vml" Requires="v">
                <p:oleObj spid="_x0000_s5121" name="" r:id="rId1" imgW="4102100" imgH="419100" progId="Equation.KSEE3">
                  <p:embed/>
                </p:oleObj>
              </mc:Choice>
              <mc:Fallback>
                <p:oleObj name="" r:id="rId1" imgW="4102100" imgH="419100" progId="Equation.KSEE3">
                  <p:embed/>
                  <p:pic>
                    <p:nvPicPr>
                      <p:cNvPr id="0" name="图片 5120"/>
                      <p:cNvPicPr/>
                      <p:nvPr/>
                    </p:nvPicPr>
                    <p:blipFill>
                      <a:blip r:embed="rId2"/>
                      <a:stretch>
                        <a:fillRect/>
                      </a:stretch>
                    </p:blipFill>
                    <p:spPr>
                      <a:xfrm>
                        <a:off x="2195195" y="1781810"/>
                        <a:ext cx="4102100" cy="419100"/>
                      </a:xfrm>
                      <a:prstGeom prst="rect">
                        <a:avLst/>
                      </a:prstGeom>
                    </p:spPr>
                  </p:pic>
                </p:oleObj>
              </mc:Fallback>
            </mc:AlternateContent>
          </a:graphicData>
        </a:graphic>
      </p:graphicFrame>
      <p:graphicFrame>
        <p:nvGraphicFramePr>
          <p:cNvPr id="4" name="对象 3">
            <a:hlinkClick r:id="" action="ppaction://ole?verb="/>
          </p:cNvPr>
          <p:cNvGraphicFramePr>
            <a:graphicFrameLocks noChangeAspect="1"/>
          </p:cNvGraphicFramePr>
          <p:nvPr/>
        </p:nvGraphicFramePr>
        <p:xfrm>
          <a:off x="2212340" y="2319020"/>
          <a:ext cx="4619625" cy="2022475"/>
        </p:xfrm>
        <a:graphic>
          <a:graphicData uri="http://schemas.openxmlformats.org/presentationml/2006/ole">
            <mc:AlternateContent xmlns:mc="http://schemas.openxmlformats.org/markup-compatibility/2006">
              <mc:Choice xmlns:v="urn:schemas-microsoft-com:vml" Requires="v">
                <p:oleObj spid="_x0000_s5123" name="" r:id="rId3" imgW="4584700" imgH="2032000" progId="Equation.KSEE3">
                  <p:embed/>
                </p:oleObj>
              </mc:Choice>
              <mc:Fallback>
                <p:oleObj name="" r:id="rId3" imgW="4584700" imgH="2032000" progId="Equation.KSEE3">
                  <p:embed/>
                  <p:pic>
                    <p:nvPicPr>
                      <p:cNvPr id="0" name="图片 5122"/>
                      <p:cNvPicPr/>
                      <p:nvPr/>
                    </p:nvPicPr>
                    <p:blipFill>
                      <a:blip r:embed="rId4"/>
                      <a:stretch>
                        <a:fillRect/>
                      </a:stretch>
                    </p:blipFill>
                    <p:spPr>
                      <a:xfrm>
                        <a:off x="2212340" y="2319020"/>
                        <a:ext cx="4619625" cy="20224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20015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数与形的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例</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14</a:t>
            </a:r>
            <a:r>
              <a:rPr lang="en-US" altLang="zh-CN"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求证</a:t>
            </a:r>
            <a:endPar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nSpc>
                <a:spcPct val="150000"/>
              </a:lnSpc>
            </a:pPr>
            <a:endPar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a:t>
            </a:r>
            <a:r>
              <a:rPr lang="zh-CN" altLang="en-US" sz="2200" b="1" dirty="0" smtClean="0">
                <a:solidFill>
                  <a:schemeClr val="accent2">
                    <a:lumMod val="75000"/>
                  </a:schemeClr>
                </a:solidFill>
                <a:latin typeface="+mj-ea"/>
                <a:ea typeface="+mj-ea"/>
                <a:sym typeface="微软雅黑" panose="020B0503020204020204" pitchFamily="34" charset="-122"/>
              </a:rPr>
              <a:t>类比法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272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（二）几种常见的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3" name="对象 2">
            <a:hlinkClick r:id="" action="ppaction://ole?verb="/>
          </p:cNvPr>
          <p:cNvGraphicFramePr>
            <a:graphicFrameLocks noChangeAspect="1"/>
          </p:cNvGraphicFramePr>
          <p:nvPr/>
        </p:nvGraphicFramePr>
        <p:xfrm>
          <a:off x="2195195" y="1781810"/>
          <a:ext cx="4102100" cy="419100"/>
        </p:xfrm>
        <a:graphic>
          <a:graphicData uri="http://schemas.openxmlformats.org/presentationml/2006/ole">
            <mc:AlternateContent xmlns:mc="http://schemas.openxmlformats.org/markup-compatibility/2006">
              <mc:Choice xmlns:v="urn:schemas-microsoft-com:vml" Requires="v">
                <p:oleObj spid="_x0000_s5121" name="" r:id="rId1" imgW="4102100" imgH="419100" progId="Equation.KSEE3">
                  <p:embed/>
                </p:oleObj>
              </mc:Choice>
              <mc:Fallback>
                <p:oleObj name="" r:id="rId1" imgW="4102100" imgH="419100" progId="Equation.KSEE3">
                  <p:embed/>
                  <p:pic>
                    <p:nvPicPr>
                      <p:cNvPr id="0" name="图片 5120"/>
                      <p:cNvPicPr/>
                      <p:nvPr/>
                    </p:nvPicPr>
                    <p:blipFill>
                      <a:blip r:embed="rId2"/>
                      <a:stretch>
                        <a:fillRect/>
                      </a:stretch>
                    </p:blipFill>
                    <p:spPr>
                      <a:xfrm>
                        <a:off x="2195195" y="1781810"/>
                        <a:ext cx="4102100" cy="419100"/>
                      </a:xfrm>
                      <a:prstGeom prst="rect">
                        <a:avLst/>
                      </a:prstGeom>
                    </p:spPr>
                  </p:pic>
                </p:oleObj>
              </mc:Fallback>
            </mc:AlternateContent>
          </a:graphicData>
        </a:graphic>
      </p:graphicFrame>
      <p:pic>
        <p:nvPicPr>
          <p:cNvPr id="5" name="图片 4" descr="扫描_20220702"/>
          <p:cNvPicPr>
            <a:picLocks noChangeAspect="1"/>
          </p:cNvPicPr>
          <p:nvPr/>
        </p:nvPicPr>
        <p:blipFill>
          <a:blip r:embed="rId3"/>
          <a:stretch>
            <a:fillRect/>
          </a:stretch>
        </p:blipFill>
        <p:spPr>
          <a:xfrm>
            <a:off x="2285365" y="2200910"/>
            <a:ext cx="4187190" cy="28460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684" name="TextBox 14"/>
          <p:cNvSpPr txBox="1"/>
          <p:nvPr/>
        </p:nvSpPr>
        <p:spPr>
          <a:xfrm>
            <a:off x="1398925" y="935890"/>
            <a:ext cx="2697480" cy="368300"/>
          </a:xfrm>
          <a:prstGeom prst="rect">
            <a:avLst/>
          </a:prstGeom>
          <a:noFill/>
        </p:spPr>
        <p:txBody>
          <a:bodyPr wrap="none" rtlCol="0">
            <a:spAutoFit/>
          </a:bodyPr>
          <a:p>
            <a:r>
              <a:rPr lang="zh-CN" b="1" dirty="0" smtClean="0">
                <a:solidFill>
                  <a:schemeClr val="bg1">
                    <a:lumMod val="50000"/>
                  </a:schemeClr>
                </a:solidFill>
                <a:latin typeface="+mj-ea"/>
                <a:ea typeface="+mj-ea"/>
              </a:rPr>
              <a:t>复习：</a:t>
            </a:r>
            <a:r>
              <a:rPr lang="zh-CN" b="1" dirty="0" smtClean="0">
                <a:solidFill>
                  <a:schemeClr val="bg1">
                    <a:lumMod val="50000"/>
                  </a:schemeClr>
                </a:solidFill>
                <a:latin typeface="+mj-ea"/>
                <a:ea typeface="+mj-ea"/>
                <a:hlinkClick r:id="rId1" action="ppaction://hlinkfile"/>
              </a:rPr>
              <a:t>数学到底是什么？</a:t>
            </a:r>
            <a:endParaRPr lang="zh-CN" b="1" dirty="0" smtClean="0">
              <a:solidFill>
                <a:schemeClr val="bg1">
                  <a:lumMod val="50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3628390" cy="70739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特殊与一般的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ct val="100000"/>
              </a:lnSpc>
            </a:pPr>
            <a:endParaRPr lang="zh-CN" altLang="en-US" sz="16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a:t>
            </a:r>
            <a:r>
              <a:rPr lang="zh-CN" altLang="en-US" sz="2200" b="1" dirty="0" smtClean="0">
                <a:solidFill>
                  <a:schemeClr val="accent2">
                    <a:lumMod val="75000"/>
                  </a:schemeClr>
                </a:solidFill>
                <a:latin typeface="+mj-ea"/>
                <a:ea typeface="+mj-ea"/>
                <a:sym typeface="微软雅黑" panose="020B0503020204020204" pitchFamily="34" charset="-122"/>
              </a:rPr>
              <a:t>类比法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272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（二）几种常见的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4" name="对象 3">
            <a:hlinkClick r:id="" action="ppaction://ole?verb="/>
          </p:cNvPr>
          <p:cNvGraphicFramePr>
            <a:graphicFrameLocks noChangeAspect="1"/>
          </p:cNvGraphicFramePr>
          <p:nvPr/>
        </p:nvGraphicFramePr>
        <p:xfrm>
          <a:off x="1014413" y="1825943"/>
          <a:ext cx="3855720" cy="523240"/>
        </p:xfrm>
        <a:graphic>
          <a:graphicData uri="http://schemas.openxmlformats.org/presentationml/2006/ole">
            <mc:AlternateContent xmlns:mc="http://schemas.openxmlformats.org/markup-compatibility/2006">
              <mc:Choice xmlns:v="urn:schemas-microsoft-com:vml" Requires="v">
                <p:oleObj spid="_x0000_s1025" name="" r:id="rId1" imgW="5003800" imgH="698500" progId="Equation.KSEE3">
                  <p:embed/>
                </p:oleObj>
              </mc:Choice>
              <mc:Fallback>
                <p:oleObj name="" r:id="rId1" imgW="5003800" imgH="698500" progId="Equation.KSEE3">
                  <p:embed/>
                  <p:pic>
                    <p:nvPicPr>
                      <p:cNvPr id="0" name="图片 1024"/>
                      <p:cNvPicPr/>
                      <p:nvPr/>
                    </p:nvPicPr>
                    <p:blipFill>
                      <a:blip r:embed="rId2"/>
                      <a:stretch>
                        <a:fillRect/>
                      </a:stretch>
                    </p:blipFill>
                    <p:spPr>
                      <a:xfrm>
                        <a:off x="1014413" y="1825943"/>
                        <a:ext cx="3855720" cy="523240"/>
                      </a:xfrm>
                      <a:prstGeom prst="rect">
                        <a:avLst/>
                      </a:prstGeom>
                    </p:spPr>
                  </p:pic>
                </p:oleObj>
              </mc:Fallback>
            </mc:AlternateContent>
          </a:graphicData>
        </a:graphic>
      </p:graphicFrame>
      <p:pic>
        <p:nvPicPr>
          <p:cNvPr id="3" name="图片 2"/>
          <p:cNvPicPr>
            <a:picLocks noChangeAspect="1"/>
          </p:cNvPicPr>
          <p:nvPr/>
        </p:nvPicPr>
        <p:blipFill>
          <a:blip r:embed="rId3">
            <a:biLevel thresh="50000"/>
          </a:blip>
          <a:stretch>
            <a:fillRect/>
          </a:stretch>
        </p:blipFill>
        <p:spPr>
          <a:xfrm>
            <a:off x="5818505" y="1341120"/>
            <a:ext cx="2091055" cy="3162935"/>
          </a:xfrm>
          <a:prstGeom prst="rect">
            <a:avLst/>
          </a:prstGeom>
        </p:spPr>
      </p:pic>
      <p:graphicFrame>
        <p:nvGraphicFramePr>
          <p:cNvPr id="6" name="对象 5">
            <a:hlinkClick r:id="" action="ppaction://ole?verb="/>
          </p:cNvPr>
          <p:cNvGraphicFramePr>
            <a:graphicFrameLocks noChangeAspect="1"/>
          </p:cNvGraphicFramePr>
          <p:nvPr/>
        </p:nvGraphicFramePr>
        <p:xfrm>
          <a:off x="1014730" y="2526348"/>
          <a:ext cx="4501515" cy="2376170"/>
        </p:xfrm>
        <a:graphic>
          <a:graphicData uri="http://schemas.openxmlformats.org/presentationml/2006/ole">
            <mc:AlternateContent xmlns:mc="http://schemas.openxmlformats.org/markup-compatibility/2006">
              <mc:Choice xmlns:v="urn:schemas-microsoft-com:vml" Requires="v">
                <p:oleObj spid="_x0000_s5" name="" r:id="rId4" imgW="5842000" imgH="3175000" progId="Equation.KSEE3">
                  <p:embed/>
                </p:oleObj>
              </mc:Choice>
              <mc:Fallback>
                <p:oleObj name="" r:id="rId4" imgW="5842000" imgH="3175000" progId="Equation.KSEE3">
                  <p:embed/>
                  <p:pic>
                    <p:nvPicPr>
                      <p:cNvPr id="0" name="图片 1024"/>
                      <p:cNvPicPr/>
                      <p:nvPr/>
                    </p:nvPicPr>
                    <p:blipFill>
                      <a:blip r:embed="rId5"/>
                      <a:stretch>
                        <a:fillRect/>
                      </a:stretch>
                    </p:blipFill>
                    <p:spPr>
                      <a:xfrm>
                        <a:off x="1014730" y="2526348"/>
                        <a:ext cx="4501515" cy="237617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3.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平面与空间的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a:t>
            </a:r>
            <a:r>
              <a:rPr lang="zh-CN" altLang="en-US" sz="2200" b="1" dirty="0" smtClean="0">
                <a:solidFill>
                  <a:schemeClr val="accent2">
                    <a:lumMod val="75000"/>
                  </a:schemeClr>
                </a:solidFill>
                <a:latin typeface="+mj-ea"/>
                <a:ea typeface="+mj-ea"/>
                <a:sym typeface="微软雅黑" panose="020B0503020204020204" pitchFamily="34" charset="-122"/>
              </a:rPr>
              <a:t>类比法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272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（二）几种常见的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3" name="对象 2">
            <a:hlinkClick r:id="" action="ppaction://ole?verb="/>
          </p:cNvPr>
          <p:cNvGraphicFramePr>
            <a:graphicFrameLocks noChangeAspect="1"/>
          </p:cNvGraphicFramePr>
          <p:nvPr/>
        </p:nvGraphicFramePr>
        <p:xfrm>
          <a:off x="1014730" y="1834515"/>
          <a:ext cx="5461000" cy="711200"/>
        </p:xfrm>
        <a:graphic>
          <a:graphicData uri="http://schemas.openxmlformats.org/presentationml/2006/ole">
            <mc:AlternateContent xmlns:mc="http://schemas.openxmlformats.org/markup-compatibility/2006">
              <mc:Choice xmlns:v="urn:schemas-microsoft-com:vml" Requires="v">
                <p:oleObj spid="_x0000_s2049" name="" r:id="rId1" imgW="5461000" imgH="711200" progId="Equation.KSEE3">
                  <p:embed/>
                </p:oleObj>
              </mc:Choice>
              <mc:Fallback>
                <p:oleObj name="" r:id="rId1" imgW="5461000" imgH="711200" progId="Equation.KSEE3">
                  <p:embed/>
                  <p:pic>
                    <p:nvPicPr>
                      <p:cNvPr id="0" name="图片 2048"/>
                      <p:cNvPicPr/>
                      <p:nvPr/>
                    </p:nvPicPr>
                    <p:blipFill>
                      <a:blip r:embed="rId2"/>
                      <a:stretch>
                        <a:fillRect/>
                      </a:stretch>
                    </p:blipFill>
                    <p:spPr>
                      <a:xfrm>
                        <a:off x="1014730" y="1834515"/>
                        <a:ext cx="5461000" cy="711200"/>
                      </a:xfrm>
                      <a:prstGeom prst="rect">
                        <a:avLst/>
                      </a:prstGeom>
                    </p:spPr>
                  </p:pic>
                </p:oleObj>
              </mc:Fallback>
            </mc:AlternateContent>
          </a:graphicData>
        </a:graphic>
      </p:graphicFrame>
      <p:pic>
        <p:nvPicPr>
          <p:cNvPr id="9" name="图片 8"/>
          <p:cNvPicPr>
            <a:picLocks noChangeAspect="1"/>
          </p:cNvPicPr>
          <p:nvPr/>
        </p:nvPicPr>
        <p:blipFill>
          <a:blip r:embed="rId3"/>
          <a:stretch>
            <a:fillRect/>
          </a:stretch>
        </p:blipFill>
        <p:spPr>
          <a:xfrm>
            <a:off x="5495925" y="3563620"/>
            <a:ext cx="1783080" cy="1167765"/>
          </a:xfrm>
          <a:prstGeom prst="rect">
            <a:avLst/>
          </a:prstGeom>
        </p:spPr>
      </p:pic>
      <p:pic>
        <p:nvPicPr>
          <p:cNvPr id="4" name="图片 3"/>
          <p:cNvPicPr>
            <a:picLocks noChangeAspect="1"/>
          </p:cNvPicPr>
          <p:nvPr/>
        </p:nvPicPr>
        <p:blipFill>
          <a:blip r:embed="rId4"/>
          <a:stretch>
            <a:fillRect/>
          </a:stretch>
        </p:blipFill>
        <p:spPr>
          <a:xfrm>
            <a:off x="6517005" y="2280920"/>
            <a:ext cx="762000" cy="1064895"/>
          </a:xfrm>
          <a:prstGeom prst="rect">
            <a:avLst/>
          </a:prstGeom>
        </p:spPr>
      </p:pic>
      <p:graphicFrame>
        <p:nvGraphicFramePr>
          <p:cNvPr id="5" name="对象 4">
            <a:hlinkClick r:id="" action="ppaction://ole?verb="/>
          </p:cNvPr>
          <p:cNvGraphicFramePr>
            <a:graphicFrameLocks noChangeAspect="1"/>
          </p:cNvGraphicFramePr>
          <p:nvPr/>
        </p:nvGraphicFramePr>
        <p:xfrm>
          <a:off x="1014730" y="2694305"/>
          <a:ext cx="4789170" cy="889000"/>
        </p:xfrm>
        <a:graphic>
          <a:graphicData uri="http://schemas.openxmlformats.org/presentationml/2006/ole">
            <mc:AlternateContent xmlns:mc="http://schemas.openxmlformats.org/markup-compatibility/2006">
              <mc:Choice xmlns:v="urn:schemas-microsoft-com:vml" Requires="v">
                <p:oleObj spid="_x0000_s1025" name="" r:id="rId5" imgW="4699000" imgH="889000" progId="Equation.KSEE3">
                  <p:embed/>
                </p:oleObj>
              </mc:Choice>
              <mc:Fallback>
                <p:oleObj name="" r:id="rId5" imgW="4699000" imgH="889000" progId="Equation.KSEE3">
                  <p:embed/>
                  <p:pic>
                    <p:nvPicPr>
                      <p:cNvPr id="0" name="图片 1024"/>
                      <p:cNvPicPr/>
                      <p:nvPr/>
                    </p:nvPicPr>
                    <p:blipFill>
                      <a:blip r:embed="rId6"/>
                      <a:stretch>
                        <a:fillRect/>
                      </a:stretch>
                    </p:blipFill>
                    <p:spPr>
                      <a:xfrm>
                        <a:off x="1014730" y="2694305"/>
                        <a:ext cx="4789170" cy="889000"/>
                      </a:xfrm>
                      <a:prstGeom prst="rect">
                        <a:avLst/>
                      </a:prstGeom>
                    </p:spPr>
                  </p:pic>
                </p:oleObj>
              </mc:Fallback>
            </mc:AlternateContent>
          </a:graphicData>
        </a:graphic>
      </p:graphicFrame>
      <p:sp>
        <p:nvSpPr>
          <p:cNvPr id="6" name="文本框 5"/>
          <p:cNvSpPr txBox="1"/>
          <p:nvPr/>
        </p:nvSpPr>
        <p:spPr>
          <a:xfrm>
            <a:off x="6606540" y="3345815"/>
            <a:ext cx="582930" cy="229870"/>
          </a:xfrm>
          <a:prstGeom prst="rect">
            <a:avLst/>
          </a:prstGeom>
          <a:noFill/>
        </p:spPr>
        <p:txBody>
          <a:bodyPr wrap="none" rtlCol="0">
            <a:spAutoFit/>
          </a:bodyPr>
          <a:p>
            <a:pPr algn="ctr"/>
            <a:r>
              <a:rPr lang="zh-CN" altLang="en-US" sz="900">
                <a:latin typeface="仿宋" panose="02010609060101010101" charset="-122"/>
                <a:ea typeface="仿宋" panose="02010609060101010101" charset="-122"/>
                <a:cs typeface="仿宋" panose="02010609060101010101" charset="-122"/>
              </a:rPr>
              <a:t>图（</a:t>
            </a:r>
            <a:r>
              <a:rPr lang="en-US" altLang="zh-CN" sz="900">
                <a:latin typeface="仿宋" panose="02010609060101010101" charset="-122"/>
                <a:ea typeface="仿宋" panose="02010609060101010101" charset="-122"/>
                <a:cs typeface="仿宋" panose="02010609060101010101" charset="-122"/>
              </a:rPr>
              <a:t>1</a:t>
            </a:r>
            <a:r>
              <a:rPr lang="zh-CN" altLang="en-US" sz="900">
                <a:latin typeface="仿宋" panose="02010609060101010101" charset="-122"/>
                <a:ea typeface="仿宋" panose="02010609060101010101" charset="-122"/>
                <a:cs typeface="仿宋" panose="02010609060101010101" charset="-122"/>
              </a:rPr>
              <a:t>）</a:t>
            </a:r>
            <a:endParaRPr lang="zh-CN" altLang="en-US" sz="900">
              <a:latin typeface="仿宋" panose="02010609060101010101" charset="-122"/>
              <a:ea typeface="仿宋" panose="02010609060101010101" charset="-122"/>
              <a:cs typeface="仿宋" panose="02010609060101010101" charset="-122"/>
            </a:endParaRPr>
          </a:p>
        </p:txBody>
      </p:sp>
      <p:sp>
        <p:nvSpPr>
          <p:cNvPr id="7" name="文本框 6"/>
          <p:cNvSpPr txBox="1"/>
          <p:nvPr/>
        </p:nvSpPr>
        <p:spPr>
          <a:xfrm>
            <a:off x="6096000" y="4563110"/>
            <a:ext cx="582930" cy="229870"/>
          </a:xfrm>
          <a:prstGeom prst="rect">
            <a:avLst/>
          </a:prstGeom>
          <a:noFill/>
        </p:spPr>
        <p:txBody>
          <a:bodyPr wrap="none" rtlCol="0">
            <a:spAutoFit/>
          </a:bodyPr>
          <a:p>
            <a:pPr algn="ctr"/>
            <a:r>
              <a:rPr lang="zh-CN" altLang="en-US" sz="900">
                <a:latin typeface="仿宋" panose="02010609060101010101" charset="-122"/>
                <a:ea typeface="仿宋" panose="02010609060101010101" charset="-122"/>
                <a:cs typeface="仿宋" panose="02010609060101010101" charset="-122"/>
              </a:rPr>
              <a:t>图（</a:t>
            </a:r>
            <a:r>
              <a:rPr lang="en-US" altLang="zh-CN" sz="900">
                <a:latin typeface="仿宋" panose="02010609060101010101" charset="-122"/>
                <a:ea typeface="仿宋" panose="02010609060101010101" charset="-122"/>
                <a:cs typeface="仿宋" panose="02010609060101010101" charset="-122"/>
              </a:rPr>
              <a:t>2</a:t>
            </a:r>
            <a:r>
              <a:rPr lang="zh-CN" altLang="en-US" sz="900">
                <a:latin typeface="仿宋" panose="02010609060101010101" charset="-122"/>
                <a:ea typeface="仿宋" panose="02010609060101010101" charset="-122"/>
                <a:cs typeface="仿宋" panose="02010609060101010101" charset="-122"/>
              </a:rPr>
              <a:t>）</a:t>
            </a:r>
            <a:endParaRPr lang="zh-CN" altLang="en-US" sz="900">
              <a:latin typeface="仿宋" panose="02010609060101010101" charset="-122"/>
              <a:ea typeface="仿宋" panose="02010609060101010101" charset="-122"/>
              <a:cs typeface="仿宋" panose="02010609060101010101" charset="-122"/>
            </a:endParaRPr>
          </a:p>
        </p:txBody>
      </p:sp>
      <p:graphicFrame>
        <p:nvGraphicFramePr>
          <p:cNvPr id="8" name="对象 7">
            <a:hlinkClick r:id="" action="ppaction://ole?verb="/>
          </p:cNvPr>
          <p:cNvGraphicFramePr>
            <a:graphicFrameLocks noChangeAspect="1"/>
          </p:cNvGraphicFramePr>
          <p:nvPr/>
        </p:nvGraphicFramePr>
        <p:xfrm>
          <a:off x="1014413" y="3684905"/>
          <a:ext cx="4063365" cy="939800"/>
        </p:xfrm>
        <a:graphic>
          <a:graphicData uri="http://schemas.openxmlformats.org/presentationml/2006/ole">
            <mc:AlternateContent xmlns:mc="http://schemas.openxmlformats.org/markup-compatibility/2006">
              <mc:Choice xmlns:v="urn:schemas-microsoft-com:vml" Requires="v">
                <p:oleObj spid="_x0000_s1026" name="" r:id="rId7" imgW="4063365" imgH="939800" progId="Equation.KSEE3">
                  <p:embed/>
                </p:oleObj>
              </mc:Choice>
              <mc:Fallback>
                <p:oleObj name="" r:id="rId7" imgW="4063365" imgH="939800" progId="Equation.KSEE3">
                  <p:embed/>
                  <p:pic>
                    <p:nvPicPr>
                      <p:cNvPr id="0" name="图片 1025"/>
                      <p:cNvPicPr/>
                      <p:nvPr/>
                    </p:nvPicPr>
                    <p:blipFill>
                      <a:blip r:embed="rId8"/>
                      <a:stretch>
                        <a:fillRect/>
                      </a:stretch>
                    </p:blipFill>
                    <p:spPr>
                      <a:xfrm>
                        <a:off x="1014413" y="3684905"/>
                        <a:ext cx="4063365" cy="939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3.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平面与空间的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a:t>
            </a:r>
            <a:r>
              <a:rPr lang="zh-CN" altLang="en-US" sz="2200" b="1" dirty="0" smtClean="0">
                <a:solidFill>
                  <a:schemeClr val="accent2">
                    <a:lumMod val="75000"/>
                  </a:schemeClr>
                </a:solidFill>
                <a:latin typeface="+mj-ea"/>
                <a:ea typeface="+mj-ea"/>
                <a:sym typeface="微软雅黑" panose="020B0503020204020204" pitchFamily="34" charset="-122"/>
              </a:rPr>
              <a:t>类比法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272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（二）几种常见的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600825" y="1341120"/>
            <a:ext cx="1783080" cy="1167765"/>
          </a:xfrm>
          <a:prstGeom prst="rect">
            <a:avLst/>
          </a:prstGeom>
        </p:spPr>
      </p:pic>
      <p:sp>
        <p:nvSpPr>
          <p:cNvPr id="7" name="文本框 6"/>
          <p:cNvSpPr txBox="1"/>
          <p:nvPr/>
        </p:nvSpPr>
        <p:spPr>
          <a:xfrm>
            <a:off x="7200900" y="2340610"/>
            <a:ext cx="582930" cy="229870"/>
          </a:xfrm>
          <a:prstGeom prst="rect">
            <a:avLst/>
          </a:prstGeom>
          <a:noFill/>
        </p:spPr>
        <p:txBody>
          <a:bodyPr wrap="none" rtlCol="0">
            <a:spAutoFit/>
          </a:bodyPr>
          <a:p>
            <a:pPr algn="ctr"/>
            <a:r>
              <a:rPr lang="zh-CN" altLang="en-US" sz="900">
                <a:latin typeface="仿宋" panose="02010609060101010101" charset="-122"/>
                <a:ea typeface="仿宋" panose="02010609060101010101" charset="-122"/>
                <a:cs typeface="仿宋" panose="02010609060101010101" charset="-122"/>
              </a:rPr>
              <a:t>图（</a:t>
            </a:r>
            <a:r>
              <a:rPr lang="en-US" altLang="zh-CN" sz="900">
                <a:latin typeface="仿宋" panose="02010609060101010101" charset="-122"/>
                <a:ea typeface="仿宋" panose="02010609060101010101" charset="-122"/>
                <a:cs typeface="仿宋" panose="02010609060101010101" charset="-122"/>
              </a:rPr>
              <a:t>2</a:t>
            </a:r>
            <a:r>
              <a:rPr lang="zh-CN" altLang="en-US" sz="900">
                <a:latin typeface="仿宋" panose="02010609060101010101" charset="-122"/>
                <a:ea typeface="仿宋" panose="02010609060101010101" charset="-122"/>
                <a:cs typeface="仿宋" panose="02010609060101010101" charset="-122"/>
              </a:rPr>
              <a:t>）</a:t>
            </a:r>
            <a:endParaRPr lang="zh-CN" altLang="en-US" sz="900">
              <a:latin typeface="仿宋" panose="02010609060101010101" charset="-122"/>
              <a:ea typeface="仿宋" panose="02010609060101010101" charset="-122"/>
              <a:cs typeface="仿宋" panose="02010609060101010101" charset="-122"/>
            </a:endParaRPr>
          </a:p>
        </p:txBody>
      </p:sp>
      <p:graphicFrame>
        <p:nvGraphicFramePr>
          <p:cNvPr id="4" name="对象 3">
            <a:hlinkClick r:id="" action="ppaction://ole?verb="/>
          </p:cNvPr>
          <p:cNvGraphicFramePr>
            <a:graphicFrameLocks noChangeAspect="1"/>
          </p:cNvGraphicFramePr>
          <p:nvPr/>
        </p:nvGraphicFramePr>
        <p:xfrm>
          <a:off x="1845310" y="1765300"/>
          <a:ext cx="4064635" cy="2965450"/>
        </p:xfrm>
        <a:graphic>
          <a:graphicData uri="http://schemas.openxmlformats.org/presentationml/2006/ole">
            <mc:AlternateContent xmlns:mc="http://schemas.openxmlformats.org/markup-compatibility/2006">
              <mc:Choice xmlns:v="urn:schemas-microsoft-com:vml" Requires="v">
                <p:oleObj spid="_x0000_s1025" name="" r:id="rId2" imgW="4216400" imgH="3556000" progId="Equation.KSEE3">
                  <p:embed/>
                </p:oleObj>
              </mc:Choice>
              <mc:Fallback>
                <p:oleObj name="" r:id="rId2" imgW="4216400" imgH="3556000" progId="Equation.KSEE3">
                  <p:embed/>
                  <p:pic>
                    <p:nvPicPr>
                      <p:cNvPr id="0" name="图片 1024"/>
                      <p:cNvPicPr/>
                      <p:nvPr/>
                    </p:nvPicPr>
                    <p:blipFill>
                      <a:blip r:embed="rId3"/>
                      <a:stretch>
                        <a:fillRect/>
                      </a:stretch>
                    </p:blipFill>
                    <p:spPr>
                      <a:xfrm>
                        <a:off x="1845310" y="1765300"/>
                        <a:ext cx="4064635" cy="29654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4.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有限与无限的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a:t>
            </a:r>
            <a:r>
              <a:rPr lang="zh-CN" altLang="en-US" sz="2200" b="1" dirty="0" smtClean="0">
                <a:solidFill>
                  <a:schemeClr val="accent2">
                    <a:lumMod val="75000"/>
                  </a:schemeClr>
                </a:solidFill>
                <a:latin typeface="+mj-ea"/>
                <a:ea typeface="+mj-ea"/>
                <a:sym typeface="微软雅黑" panose="020B0503020204020204" pitchFamily="34" charset="-122"/>
              </a:rPr>
              <a:t>类比法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272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（二）几种常见的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3" name="对象 2">
            <a:hlinkClick r:id="" action="ppaction://ole?verb="/>
          </p:cNvPr>
          <p:cNvGraphicFramePr>
            <a:graphicFrameLocks noChangeAspect="1"/>
          </p:cNvGraphicFramePr>
          <p:nvPr/>
        </p:nvGraphicFramePr>
        <p:xfrm>
          <a:off x="1014413" y="1887538"/>
          <a:ext cx="2636520" cy="487045"/>
        </p:xfrm>
        <a:graphic>
          <a:graphicData uri="http://schemas.openxmlformats.org/presentationml/2006/ole">
            <mc:AlternateContent xmlns:mc="http://schemas.openxmlformats.org/markup-compatibility/2006">
              <mc:Choice xmlns:v="urn:schemas-microsoft-com:vml" Requires="v">
                <p:oleObj spid="_x0000_s2049" name="" r:id="rId1" imgW="2120900" imgH="393700" progId="Equation.KSEE3">
                  <p:embed/>
                </p:oleObj>
              </mc:Choice>
              <mc:Fallback>
                <p:oleObj name="" r:id="rId1" imgW="2120900" imgH="393700" progId="Equation.KSEE3">
                  <p:embed/>
                  <p:pic>
                    <p:nvPicPr>
                      <p:cNvPr id="0" name="图片 2048"/>
                      <p:cNvPicPr/>
                      <p:nvPr/>
                    </p:nvPicPr>
                    <p:blipFill>
                      <a:blip r:embed="rId2"/>
                      <a:stretch>
                        <a:fillRect/>
                      </a:stretch>
                    </p:blipFill>
                    <p:spPr>
                      <a:xfrm>
                        <a:off x="1014413" y="1887538"/>
                        <a:ext cx="2636520" cy="487045"/>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1014730" y="2539683"/>
          <a:ext cx="6504305" cy="2291715"/>
        </p:xfrm>
        <a:graphic>
          <a:graphicData uri="http://schemas.openxmlformats.org/presentationml/2006/ole">
            <mc:AlternateContent xmlns:mc="http://schemas.openxmlformats.org/markup-compatibility/2006">
              <mc:Choice xmlns:v="urn:schemas-microsoft-com:vml" Requires="v">
                <p:oleObj spid="_x0000_s4" name="" r:id="rId3" imgW="5232400" imgH="1854200" progId="Equation.KSEE3">
                  <p:embed/>
                </p:oleObj>
              </mc:Choice>
              <mc:Fallback>
                <p:oleObj name="" r:id="rId3" imgW="5232400" imgH="1854200" progId="Equation.KSEE3">
                  <p:embed/>
                  <p:pic>
                    <p:nvPicPr>
                      <p:cNvPr id="0" name="图片 2048"/>
                      <p:cNvPicPr/>
                      <p:nvPr/>
                    </p:nvPicPr>
                    <p:blipFill>
                      <a:blip r:embed="rId4"/>
                      <a:stretch>
                        <a:fillRect/>
                      </a:stretch>
                    </p:blipFill>
                    <p:spPr>
                      <a:xfrm>
                        <a:off x="1014730" y="2539683"/>
                        <a:ext cx="6504305" cy="229171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4.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有限与无限的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类比是富于创造性的方法之一，著名数学教育家波利亚指出：“数学家的创造性工作成果是论证推理，即证明，但这个</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证明是通过合情推理，通过猜想才发现的</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。只要数学的学习过程稍能反映数学的发明过程的话，那么就</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应该让猜想、合理推理占有相当的位置</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”类比是合情</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推</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理的一种，通过类比可提出猜想，运用类比推理是教学中进行再创造的重要方法之一.</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a:t>
            </a:r>
            <a:r>
              <a:rPr lang="zh-CN" altLang="en-US" sz="2200" b="1" dirty="0" smtClean="0">
                <a:solidFill>
                  <a:schemeClr val="accent2">
                    <a:lumMod val="75000"/>
                  </a:schemeClr>
                </a:solidFill>
                <a:latin typeface="+mj-ea"/>
                <a:ea typeface="+mj-ea"/>
                <a:sym typeface="微软雅黑" panose="020B0503020204020204" pitchFamily="34" charset="-122"/>
              </a:rPr>
              <a:t>类比法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272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（二）几种常见的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4.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有限与无限的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a:t>
            </a:r>
            <a:r>
              <a:rPr lang="zh-CN" altLang="en-US" sz="2200" b="1" dirty="0" smtClean="0">
                <a:solidFill>
                  <a:schemeClr val="accent2">
                    <a:lumMod val="75000"/>
                  </a:schemeClr>
                </a:solidFill>
                <a:latin typeface="+mj-ea"/>
                <a:ea typeface="+mj-ea"/>
                <a:sym typeface="微软雅黑" panose="020B0503020204020204" pitchFamily="34" charset="-122"/>
              </a:rPr>
              <a:t>类比法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272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（二）几种常见的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3" name="对象 2">
            <a:hlinkClick r:id="" action="ppaction://ole?verb="/>
          </p:cNvPr>
          <p:cNvGraphicFramePr>
            <a:graphicFrameLocks noChangeAspect="1"/>
          </p:cNvGraphicFramePr>
          <p:nvPr/>
        </p:nvGraphicFramePr>
        <p:xfrm>
          <a:off x="1014413" y="1937068"/>
          <a:ext cx="5793740" cy="2828925"/>
        </p:xfrm>
        <a:graphic>
          <a:graphicData uri="http://schemas.openxmlformats.org/presentationml/2006/ole">
            <mc:AlternateContent xmlns:mc="http://schemas.openxmlformats.org/markup-compatibility/2006">
              <mc:Choice xmlns:v="urn:schemas-microsoft-com:vml" Requires="v">
                <p:oleObj spid="_x0000_s2049" name="" r:id="rId1" imgW="4660265" imgH="2286000" progId="Equation.KSEE3">
                  <p:embed/>
                </p:oleObj>
              </mc:Choice>
              <mc:Fallback>
                <p:oleObj name="" r:id="rId1" imgW="4660265" imgH="2286000" progId="Equation.KSEE3">
                  <p:embed/>
                  <p:pic>
                    <p:nvPicPr>
                      <p:cNvPr id="0" name="图片 2048"/>
                      <p:cNvPicPr/>
                      <p:nvPr/>
                    </p:nvPicPr>
                    <p:blipFill>
                      <a:blip r:embed="rId2"/>
                      <a:stretch>
                        <a:fillRect/>
                      </a:stretch>
                    </p:blipFill>
                    <p:spPr>
                      <a:xfrm>
                        <a:off x="1014413" y="1937068"/>
                        <a:ext cx="5793740" cy="28289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4.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有限与无限的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a:t>
            </a:r>
            <a:r>
              <a:rPr lang="zh-CN" altLang="en-US" sz="2200" b="1" dirty="0" smtClean="0">
                <a:solidFill>
                  <a:schemeClr val="accent2">
                    <a:lumMod val="75000"/>
                  </a:schemeClr>
                </a:solidFill>
                <a:latin typeface="+mj-ea"/>
                <a:ea typeface="+mj-ea"/>
                <a:sym typeface="微软雅黑" panose="020B0503020204020204" pitchFamily="34" charset="-122"/>
              </a:rPr>
              <a:t>类比法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272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（二）几种常见的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3" name="对象 2">
            <a:hlinkClick r:id="" action="ppaction://ole?verb="/>
          </p:cNvPr>
          <p:cNvGraphicFramePr>
            <a:graphicFrameLocks noChangeAspect="1"/>
          </p:cNvGraphicFramePr>
          <p:nvPr/>
        </p:nvGraphicFramePr>
        <p:xfrm>
          <a:off x="1014730" y="2002155"/>
          <a:ext cx="3221355" cy="2279650"/>
        </p:xfrm>
        <a:graphic>
          <a:graphicData uri="http://schemas.openxmlformats.org/presentationml/2006/ole">
            <mc:AlternateContent xmlns:mc="http://schemas.openxmlformats.org/markup-compatibility/2006">
              <mc:Choice xmlns:v="urn:schemas-microsoft-com:vml" Requires="v">
                <p:oleObj spid="_x0000_s2049" name="" r:id="rId1" imgW="2590800" imgH="1841500" progId="Equation.KSEE3">
                  <p:embed/>
                </p:oleObj>
              </mc:Choice>
              <mc:Fallback>
                <p:oleObj name="" r:id="rId1" imgW="2590800" imgH="1841500" progId="Equation.KSEE3">
                  <p:embed/>
                  <p:pic>
                    <p:nvPicPr>
                      <p:cNvPr id="0" name="图片 2048"/>
                      <p:cNvPicPr/>
                      <p:nvPr/>
                    </p:nvPicPr>
                    <p:blipFill>
                      <a:blip r:embed="rId2"/>
                      <a:stretch>
                        <a:fillRect/>
                      </a:stretch>
                    </p:blipFill>
                    <p:spPr>
                      <a:xfrm>
                        <a:off x="1014730" y="2002155"/>
                        <a:ext cx="3221355" cy="22796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4.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有限与无限的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endPar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虽然这里欧拉用的是将有限到无限的不严格类比法（为此欧拉一直验证到小数后六位），但这却是一个正确的结论．</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可见，在最后作出严格论证前的</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探究（严格或不严格）对得到正确结论有</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多</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大</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的</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帮助</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rPr>
              <a:t> </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a:t>
            </a:r>
            <a:r>
              <a:rPr lang="zh-CN" altLang="en-US" sz="2200" b="1" dirty="0" smtClean="0">
                <a:solidFill>
                  <a:schemeClr val="accent2">
                    <a:lumMod val="75000"/>
                  </a:schemeClr>
                </a:solidFill>
                <a:latin typeface="+mj-ea"/>
                <a:ea typeface="+mj-ea"/>
                <a:sym typeface="微软雅黑" panose="020B0503020204020204" pitchFamily="34" charset="-122"/>
              </a:rPr>
              <a:t>类比法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272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（二）几种常见的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5.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抽象与具体的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a:t>
            </a:r>
            <a:r>
              <a:rPr lang="zh-CN" altLang="en-US" sz="2200" b="1" dirty="0" smtClean="0">
                <a:solidFill>
                  <a:schemeClr val="accent2">
                    <a:lumMod val="75000"/>
                  </a:schemeClr>
                </a:solidFill>
                <a:latin typeface="+mj-ea"/>
                <a:ea typeface="+mj-ea"/>
                <a:sym typeface="微软雅黑" panose="020B0503020204020204" pitchFamily="34" charset="-122"/>
              </a:rPr>
              <a:t>类比法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272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（二）几种常见的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3" name="对象 2">
            <a:hlinkClick r:id="" action="ppaction://ole?verb="/>
          </p:cNvPr>
          <p:cNvGraphicFramePr>
            <a:graphicFrameLocks noChangeAspect="1"/>
          </p:cNvGraphicFramePr>
          <p:nvPr/>
        </p:nvGraphicFramePr>
        <p:xfrm>
          <a:off x="1014730" y="1860233"/>
          <a:ext cx="7032625" cy="523240"/>
        </p:xfrm>
        <a:graphic>
          <a:graphicData uri="http://schemas.openxmlformats.org/presentationml/2006/ole">
            <mc:AlternateContent xmlns:mc="http://schemas.openxmlformats.org/markup-compatibility/2006">
              <mc:Choice xmlns:v="urn:schemas-microsoft-com:vml" Requires="v">
                <p:oleObj spid="_x0000_s1025" name="" r:id="rId1" imgW="5638800" imgH="419100" progId="Equation.KSEE3">
                  <p:embed/>
                </p:oleObj>
              </mc:Choice>
              <mc:Fallback>
                <p:oleObj name="" r:id="rId1" imgW="5638800" imgH="419100" progId="Equation.KSEE3">
                  <p:embed/>
                  <p:pic>
                    <p:nvPicPr>
                      <p:cNvPr id="0" name="图片 1024"/>
                      <p:cNvPicPr/>
                      <p:nvPr/>
                    </p:nvPicPr>
                    <p:blipFill>
                      <a:blip r:embed="rId2"/>
                      <a:stretch>
                        <a:fillRect/>
                      </a:stretch>
                    </p:blipFill>
                    <p:spPr>
                      <a:xfrm>
                        <a:off x="1014730" y="1860233"/>
                        <a:ext cx="7032625" cy="523240"/>
                      </a:xfrm>
                      <a:prstGeom prst="rect">
                        <a:avLst/>
                      </a:prstGeom>
                    </p:spPr>
                  </p:pic>
                </p:oleObj>
              </mc:Fallback>
            </mc:AlternateContent>
          </a:graphicData>
        </a:graphic>
      </p:graphicFrame>
      <p:graphicFrame>
        <p:nvGraphicFramePr>
          <p:cNvPr id="5" name="对象 4"/>
          <p:cNvGraphicFramePr/>
          <p:nvPr/>
        </p:nvGraphicFramePr>
        <p:xfrm>
          <a:off x="1014730" y="2479040"/>
          <a:ext cx="7853045" cy="2090420"/>
        </p:xfrm>
        <a:graphic>
          <a:graphicData uri="http://schemas.openxmlformats.org/presentationml/2006/ole">
            <mc:AlternateContent xmlns:mc="http://schemas.openxmlformats.org/markup-compatibility/2006">
              <mc:Choice xmlns:v="urn:schemas-microsoft-com:vml" Requires="v">
                <p:oleObj spid="_x0000_s4" name="" r:id="rId3" imgW="7032625" imgH="1943100" progId="Equation.KSEE3">
                  <p:embed/>
                </p:oleObj>
              </mc:Choice>
              <mc:Fallback>
                <p:oleObj name="" r:id="rId3" imgW="7032625" imgH="1943100" progId="Equation.KSEE3">
                  <p:embed/>
                  <p:pic>
                    <p:nvPicPr>
                      <p:cNvPr id="0" name="图片 3"/>
                      <p:cNvPicPr/>
                      <p:nvPr/>
                    </p:nvPicPr>
                    <p:blipFill>
                      <a:blip r:embed="rId4"/>
                      <a:stretch>
                        <a:fillRect/>
                      </a:stretch>
                    </p:blipFill>
                    <p:spPr>
                      <a:xfrm>
                        <a:off x="1014730" y="2479040"/>
                        <a:ext cx="7853045" cy="209042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5.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抽象与具体的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许多数学问题，内容条件比较抽象，若从具体问题出发找到它们之间的内在联系，从而可以容易地得到一般问题的结论，这种方法在解决数学问题时经常用到的．</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在解决一些比较抽象的问题时，往往可用特例探路</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，发现规律，得出正确结论，也就是将抽象问题具体化，从而达到解题的目的。</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a:t>
            </a:r>
            <a:r>
              <a:rPr lang="zh-CN" altLang="en-US" sz="2200" b="1" dirty="0" smtClean="0">
                <a:solidFill>
                  <a:schemeClr val="accent2">
                    <a:lumMod val="75000"/>
                  </a:schemeClr>
                </a:solidFill>
                <a:latin typeface="+mj-ea"/>
                <a:ea typeface="+mj-ea"/>
                <a:sym typeface="微软雅黑" panose="020B0503020204020204" pitchFamily="34" charset="-122"/>
              </a:rPr>
              <a:t>类比法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272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（二）几种常见的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pic>
        <p:nvPicPr>
          <p:cNvPr id="2097159" name="Picture 2" descr="E:\PPT素材\网点03.png"/>
          <p:cNvPicPr>
            <a:picLocks noChangeAspect="1" noChangeArrowheads="1"/>
          </p:cNvPicPr>
          <p:nvPr/>
        </p:nvPicPr>
        <p:blipFill>
          <a:blip r:embed="rId1" cstate="print">
            <a:duotone>
              <a:schemeClr val="accent5">
                <a:shade val="45000"/>
                <a:satMod val="135000"/>
              </a:schemeClr>
              <a:prstClr val="white"/>
            </a:duotone>
          </a:blip>
          <a:srcRect/>
          <a:stretch>
            <a:fillRect/>
          </a:stretch>
        </p:blipFill>
        <p:spPr bwMode="auto">
          <a:xfrm flipV="1">
            <a:off x="-1" y="-2173"/>
            <a:ext cx="3026979" cy="2101239"/>
          </a:xfrm>
          <a:prstGeom prst="rect">
            <a:avLst/>
          </a:prstGeom>
          <a:noFill/>
        </p:spPr>
      </p:pic>
      <p:grpSp>
        <p:nvGrpSpPr>
          <p:cNvPr id="100" name="组合 4"/>
          <p:cNvGrpSpPr/>
          <p:nvPr/>
        </p:nvGrpSpPr>
        <p:grpSpPr>
          <a:xfrm>
            <a:off x="0" y="1679896"/>
            <a:ext cx="3667539" cy="1080256"/>
            <a:chOff x="0" y="1491631"/>
            <a:chExt cx="3667539" cy="1080256"/>
          </a:xfrm>
        </p:grpSpPr>
        <p:sp>
          <p:nvSpPr>
            <p:cNvPr id="1048681" name="矩形 2"/>
            <p:cNvSpPr/>
            <p:nvPr/>
          </p:nvSpPr>
          <p:spPr>
            <a:xfrm>
              <a:off x="0" y="1491631"/>
              <a:ext cx="3667539" cy="10802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048682" name="TextBox 3"/>
            <p:cNvSpPr txBox="1"/>
            <p:nvPr/>
          </p:nvSpPr>
          <p:spPr>
            <a:xfrm>
              <a:off x="446386" y="1736932"/>
              <a:ext cx="1859280" cy="574040"/>
            </a:xfrm>
            <a:prstGeom prst="rect">
              <a:avLst/>
            </a:prstGeom>
            <a:noFill/>
          </p:spPr>
          <p:txBody>
            <a:bodyPr wrap="none" rtlCol="0">
              <a:spAutoFit/>
            </a:bodyPr>
            <a:p>
              <a:r>
                <a:rPr lang="en-US" altLang="zh-CN" sz="3200" b="1" dirty="0" smtClean="0">
                  <a:solidFill>
                    <a:schemeClr val="bg1"/>
                  </a:solidFill>
                  <a:latin typeface="+mj-ea"/>
                  <a:ea typeface="+mj-ea"/>
                </a:rPr>
                <a:t>SECTION</a:t>
              </a:r>
              <a:endParaRPr lang="en-US" altLang="zh-CN" sz="3200" b="1" dirty="0" smtClean="0">
                <a:solidFill>
                  <a:schemeClr val="bg1"/>
                </a:solidFill>
                <a:latin typeface="+mj-ea"/>
                <a:ea typeface="+mj-ea"/>
              </a:endParaRPr>
            </a:p>
          </p:txBody>
        </p:sp>
      </p:grpSp>
      <p:sp>
        <p:nvSpPr>
          <p:cNvPr id="1048683" name="TextBox 1"/>
          <p:cNvSpPr txBox="1"/>
          <p:nvPr/>
        </p:nvSpPr>
        <p:spPr>
          <a:xfrm>
            <a:off x="4130680" y="1516396"/>
            <a:ext cx="1960880" cy="629920"/>
          </a:xfrm>
          <a:prstGeom prst="rect">
            <a:avLst/>
          </a:prstGeom>
          <a:noFill/>
        </p:spPr>
        <p:txBody>
          <a:bodyPr wrap="none" rtlCol="0">
            <a:spAutoFit/>
          </a:bodyPr>
          <a:p>
            <a:pPr algn="l"/>
            <a:r>
              <a:rPr lang="zh-CN" altLang="en-US" sz="3500" b="1" dirty="0">
                <a:solidFill>
                  <a:schemeClr val="accent2">
                    <a:lumMod val="75000"/>
                  </a:schemeClr>
                </a:solidFill>
                <a:latin typeface="+mj-ea"/>
                <a:ea typeface="+mj-ea"/>
              </a:rPr>
              <a:t>合情推理</a:t>
            </a:r>
            <a:endParaRPr lang="zh-CN" altLang="en-US" sz="3500" b="1" dirty="0">
              <a:solidFill>
                <a:schemeClr val="accent2">
                  <a:lumMod val="75000"/>
                </a:schemeClr>
              </a:solidFill>
              <a:latin typeface="+mj-ea"/>
              <a:ea typeface="+mj-ea"/>
            </a:endParaRPr>
          </a:p>
        </p:txBody>
      </p:sp>
      <p:sp>
        <p:nvSpPr>
          <p:cNvPr id="1048684" name="TextBox 14"/>
          <p:cNvSpPr txBox="1"/>
          <p:nvPr/>
        </p:nvSpPr>
        <p:spPr>
          <a:xfrm>
            <a:off x="4161810" y="2508785"/>
            <a:ext cx="1325880" cy="368300"/>
          </a:xfrm>
          <a:prstGeom prst="rect">
            <a:avLst/>
          </a:prstGeom>
          <a:noFill/>
        </p:spPr>
        <p:txBody>
          <a:bodyPr wrap="none" rtlCol="0">
            <a:spAutoFit/>
          </a:bodyPr>
          <a:p>
            <a:r>
              <a:rPr lang="zh-CN" altLang="en-US" b="1" dirty="0" smtClean="0">
                <a:solidFill>
                  <a:schemeClr val="tx1">
                    <a:lumMod val="65000"/>
                    <a:lumOff val="35000"/>
                  </a:schemeClr>
                </a:solidFill>
                <a:latin typeface="+mj-ea"/>
                <a:ea typeface="+mj-ea"/>
              </a:rPr>
              <a:t>一、</a:t>
            </a:r>
            <a:r>
              <a:rPr lang="zh-CN" altLang="en-US" b="1" dirty="0" smtClean="0">
                <a:solidFill>
                  <a:schemeClr val="tx1">
                    <a:lumMod val="65000"/>
                    <a:lumOff val="35000"/>
                  </a:schemeClr>
                </a:solidFill>
                <a:latin typeface="+mj-ea"/>
                <a:ea typeface="+mj-ea"/>
              </a:rPr>
              <a:t>归纳法</a:t>
            </a:r>
            <a:endParaRPr lang="zh-CN" altLang="en-US" b="1" dirty="0" smtClean="0">
              <a:solidFill>
                <a:schemeClr val="tx1">
                  <a:lumMod val="65000"/>
                  <a:lumOff val="35000"/>
                </a:schemeClr>
              </a:solidFill>
              <a:latin typeface="+mj-ea"/>
              <a:ea typeface="+mj-ea"/>
            </a:endParaRPr>
          </a:p>
        </p:txBody>
      </p:sp>
      <p:sp>
        <p:nvSpPr>
          <p:cNvPr id="1048688" name="TextBox 27"/>
          <p:cNvSpPr txBox="1"/>
          <p:nvPr/>
        </p:nvSpPr>
        <p:spPr>
          <a:xfrm>
            <a:off x="4161810" y="2924500"/>
            <a:ext cx="1325880" cy="368300"/>
          </a:xfrm>
          <a:prstGeom prst="rect">
            <a:avLst/>
          </a:prstGeom>
          <a:noFill/>
        </p:spPr>
        <p:txBody>
          <a:bodyPr wrap="none" rtlCol="0">
            <a:spAutoFit/>
          </a:bodyPr>
          <a:p>
            <a:r>
              <a:rPr lang="zh-CN" altLang="en-US" b="1" dirty="0">
                <a:solidFill>
                  <a:schemeClr val="tx1">
                    <a:lumMod val="65000"/>
                    <a:lumOff val="35000"/>
                  </a:schemeClr>
                </a:solidFill>
                <a:latin typeface="+mj-ea"/>
                <a:ea typeface="+mj-ea"/>
              </a:rPr>
              <a:t>二、</a:t>
            </a:r>
            <a:r>
              <a:rPr lang="zh-CN" altLang="en-US" b="1" dirty="0">
                <a:solidFill>
                  <a:schemeClr val="tx1">
                    <a:lumMod val="65000"/>
                    <a:lumOff val="35000"/>
                  </a:schemeClr>
                </a:solidFill>
                <a:latin typeface="+mj-ea"/>
                <a:ea typeface="+mj-ea"/>
              </a:rPr>
              <a:t>类比法</a:t>
            </a:r>
            <a:endParaRPr lang="zh-CN" altLang="en-US" b="1" dirty="0">
              <a:solidFill>
                <a:schemeClr val="tx1">
                  <a:lumMod val="65000"/>
                  <a:lumOff val="35000"/>
                </a:schemeClr>
              </a:solidFill>
              <a:latin typeface="+mj-ea"/>
              <a:ea typeface="+mj-ea"/>
            </a:endParaRPr>
          </a:p>
        </p:txBody>
      </p:sp>
      <p:pic>
        <p:nvPicPr>
          <p:cNvPr id="2097160" name="Picture 3" descr="E:\PPT素材\网点02.png"/>
          <p:cNvPicPr>
            <a:picLocks noChangeAspect="1" noChangeArrowheads="1"/>
          </p:cNvPicPr>
          <p:nvPr/>
        </p:nvPicPr>
        <p:blipFill rotWithShape="1">
          <a:blip r:embed="rId2" cstate="print"/>
          <a:srcRect l="7465"/>
          <a:stretch>
            <a:fillRect/>
          </a:stretch>
        </p:blipFill>
        <p:spPr bwMode="auto">
          <a:xfrm flipH="1">
            <a:off x="5611830" y="2691543"/>
            <a:ext cx="3532168" cy="2466710"/>
          </a:xfrm>
          <a:prstGeom prst="rect">
            <a:avLst/>
          </a:prstGeom>
          <a:noFill/>
        </p:spPr>
      </p:pic>
      <p:grpSp>
        <p:nvGrpSpPr>
          <p:cNvPr id="101" name="组合 35"/>
          <p:cNvGrpSpPr/>
          <p:nvPr/>
        </p:nvGrpSpPr>
        <p:grpSpPr>
          <a:xfrm>
            <a:off x="2505283" y="1504618"/>
            <a:ext cx="1430810" cy="1430810"/>
            <a:chOff x="4084036" y="932368"/>
            <a:chExt cx="440028" cy="440028"/>
          </a:xfrm>
        </p:grpSpPr>
        <p:sp>
          <p:nvSpPr>
            <p:cNvPr id="1048689" name="椭圆 36"/>
            <p:cNvSpPr/>
            <p:nvPr/>
          </p:nvSpPr>
          <p:spPr>
            <a:xfrm>
              <a:off x="4084036" y="932368"/>
              <a:ext cx="440028" cy="440028"/>
            </a:xfrm>
            <a:prstGeom prst="ellipse">
              <a:avLst/>
            </a:prstGeom>
            <a:solidFill>
              <a:schemeClr val="accent2">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90" name="TextBox 37"/>
            <p:cNvSpPr txBox="1"/>
            <p:nvPr/>
          </p:nvSpPr>
          <p:spPr>
            <a:xfrm>
              <a:off x="4125409" y="996205"/>
              <a:ext cx="345266" cy="312068"/>
            </a:xfrm>
            <a:prstGeom prst="rect">
              <a:avLst/>
            </a:prstGeom>
            <a:noFill/>
          </p:spPr>
          <p:txBody>
            <a:bodyPr wrap="none" rtlCol="0">
              <a:spAutoFit/>
            </a:bodyPr>
            <a:p>
              <a:pPr algn="ctr"/>
              <a:r>
                <a:rPr lang="en-US" altLang="zh-CN" sz="6000" b="1" dirty="0" smtClean="0">
                  <a:solidFill>
                    <a:schemeClr val="bg1"/>
                  </a:solidFill>
                  <a:latin typeface="+mj-ea"/>
                  <a:ea typeface="+mj-ea"/>
                </a:rPr>
                <a:t>01</a:t>
              </a:r>
              <a:endParaRPr lang="en-US" altLang="zh-CN" sz="6000" b="1" dirty="0" smtClean="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5.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抽象与具体的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Calibri" panose="020F0502020204030204" charset="0"/>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a:t>
            </a:r>
            <a:r>
              <a:rPr lang="zh-CN" altLang="en-US" sz="2200" b="1" dirty="0" smtClean="0">
                <a:solidFill>
                  <a:schemeClr val="accent2">
                    <a:lumMod val="75000"/>
                  </a:schemeClr>
                </a:solidFill>
                <a:latin typeface="+mj-ea"/>
                <a:ea typeface="+mj-ea"/>
                <a:sym typeface="微软雅黑" panose="020B0503020204020204" pitchFamily="34" charset="-122"/>
              </a:rPr>
              <a:t>类比法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9460" y="788035"/>
            <a:ext cx="2722880" cy="553085"/>
          </a:xfrm>
          <a:prstGeom prst="rect">
            <a:avLst/>
          </a:prstGeom>
          <a:noFill/>
        </p:spPr>
        <p:txBody>
          <a:bodyPr wrap="none" rtlCol="0">
            <a:spAutoFit/>
          </a:bodyPr>
          <a:p>
            <a:pPr algn="l">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（二）几种常见的</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类比</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3" name="对象 2">
            <a:hlinkClick r:id="" action="ppaction://ole?verb="/>
          </p:cNvPr>
          <p:cNvGraphicFramePr>
            <a:graphicFrameLocks noChangeAspect="1"/>
          </p:cNvGraphicFramePr>
          <p:nvPr/>
        </p:nvGraphicFramePr>
        <p:xfrm>
          <a:off x="1014730" y="1837055"/>
          <a:ext cx="7184390" cy="535305"/>
        </p:xfrm>
        <a:graphic>
          <a:graphicData uri="http://schemas.openxmlformats.org/presentationml/2006/ole">
            <mc:AlternateContent xmlns:mc="http://schemas.openxmlformats.org/markup-compatibility/2006">
              <mc:Choice xmlns:v="urn:schemas-microsoft-com:vml" Requires="v">
                <p:oleObj spid="_x0000_s1025" name="" r:id="rId1" imgW="5638800" imgH="419100" progId="Equation.KSEE3">
                  <p:embed/>
                </p:oleObj>
              </mc:Choice>
              <mc:Fallback>
                <p:oleObj name="" r:id="rId1" imgW="5638800" imgH="419100" progId="Equation.KSEE3">
                  <p:embed/>
                  <p:pic>
                    <p:nvPicPr>
                      <p:cNvPr id="0" name="图片 1024"/>
                      <p:cNvPicPr/>
                      <p:nvPr/>
                    </p:nvPicPr>
                    <p:blipFill>
                      <a:blip r:embed="rId2"/>
                      <a:stretch>
                        <a:fillRect/>
                      </a:stretch>
                    </p:blipFill>
                    <p:spPr>
                      <a:xfrm>
                        <a:off x="1014730" y="1837055"/>
                        <a:ext cx="7184390" cy="535305"/>
                      </a:xfrm>
                      <a:prstGeom prst="rect">
                        <a:avLst/>
                      </a:prstGeom>
                    </p:spPr>
                  </p:pic>
                </p:oleObj>
              </mc:Fallback>
            </mc:AlternateContent>
          </a:graphicData>
        </a:graphic>
      </p:graphicFrame>
      <p:graphicFrame>
        <p:nvGraphicFramePr>
          <p:cNvPr id="5" name="对象 4"/>
          <p:cNvGraphicFramePr/>
          <p:nvPr/>
        </p:nvGraphicFramePr>
        <p:xfrm>
          <a:off x="1014730" y="2444115"/>
          <a:ext cx="6781800" cy="2110105"/>
        </p:xfrm>
        <a:graphic>
          <a:graphicData uri="http://schemas.openxmlformats.org/presentationml/2006/ole">
            <mc:AlternateContent xmlns:mc="http://schemas.openxmlformats.org/markup-compatibility/2006">
              <mc:Choice xmlns:v="urn:schemas-microsoft-com:vml" Requires="v">
                <p:oleObj spid="_x0000_s4" name="" r:id="rId3" imgW="6764020" imgH="2284095" progId="Equation.KSEE3">
                  <p:embed/>
                </p:oleObj>
              </mc:Choice>
              <mc:Fallback>
                <p:oleObj name="" r:id="rId3" imgW="6764020" imgH="2284095" progId="Equation.KSEE3">
                  <p:embed/>
                  <p:pic>
                    <p:nvPicPr>
                      <p:cNvPr id="0" name="图片 3"/>
                      <p:cNvPicPr/>
                      <p:nvPr/>
                    </p:nvPicPr>
                    <p:blipFill>
                      <a:blip r:embed="rId4"/>
                      <a:stretch>
                        <a:fillRect/>
                      </a:stretch>
                    </p:blipFill>
                    <p:spPr>
                      <a:xfrm>
                        <a:off x="1014730" y="2444115"/>
                        <a:ext cx="6781800" cy="211010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期中测试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sp>
        <p:nvSpPr>
          <p:cNvPr id="1048694" name="TextBox 41"/>
          <p:cNvSpPr>
            <a:spLocks noChangeArrowheads="1"/>
          </p:cNvSpPr>
          <p:nvPr/>
        </p:nvSpPr>
        <p:spPr bwMode="auto">
          <a:xfrm>
            <a:off x="1014730" y="1303655"/>
            <a:ext cx="7237730" cy="2954655"/>
          </a:xfrm>
          <a:prstGeom prst="rect">
            <a:avLst/>
          </a:prstGeom>
          <a:noFill/>
          <a:ln>
            <a:noFill/>
          </a:ln>
        </p:spPr>
        <p:txBody>
          <a:bodyPr wrap="square" lIns="0" tIns="0" rIns="0" bIns="0">
            <a:spAutoFit/>
          </a:bodyPr>
          <a:p>
            <a:pPr>
              <a:lnSpc>
                <a:spcPct val="150000"/>
              </a:lnSpc>
            </a:pPr>
            <a:r>
              <a:rPr lang="en-US" sz="16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       1. </a:t>
            </a:r>
            <a:r>
              <a:rPr lang="zh-CN" altLang="en-US" sz="16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试阐述数学思想方法对中学生数学学习的意义和作用？</a:t>
            </a:r>
            <a:endParaRPr lang="zh-CN" altLang="en-US" sz="16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endParaRPr>
          </a:p>
          <a:p>
            <a:pPr>
              <a:lnSpc>
                <a:spcPct val="150000"/>
              </a:lnSpc>
            </a:pPr>
            <a:r>
              <a:rPr lang="en-US" altLang="zh-CN" sz="16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       2. </a:t>
            </a:r>
            <a:r>
              <a:rPr lang="zh-CN" altLang="en-US" sz="16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结合小学数学教学实际谈谈数学思想方法对数学教学的意义</a:t>
            </a:r>
            <a:r>
              <a:rPr lang="en-US" altLang="zh-CN" sz="16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  </a:t>
            </a:r>
            <a:r>
              <a:rPr lang="zh-CN" altLang="en-US" sz="16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在教学中，教师应如何贯彻数学思想方法？试以某一教学内容为例进行具体分析</a:t>
            </a:r>
            <a:r>
              <a:rPr lang="en-US" altLang="zh-CN" sz="16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a:t>
            </a:r>
            <a:endParaRPr lang="en-US" altLang="zh-CN" sz="16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endParaRPr>
          </a:p>
          <a:p>
            <a:pPr>
              <a:lnSpc>
                <a:spcPct val="150000"/>
              </a:lnSpc>
            </a:pPr>
            <a:r>
              <a:rPr lang="en-US" altLang="zh-CN" sz="16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       3. </a:t>
            </a:r>
            <a:r>
              <a:rPr lang="zh-CN" altLang="en-US" sz="16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什么是数学建模？结合教学实际谈谈如何在课堂教学中渗透数学建模</a:t>
            </a:r>
            <a:r>
              <a:rPr lang="en-US" altLang="zh-CN" sz="16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a:t>
            </a:r>
            <a:endParaRPr lang="en-US" altLang="zh-CN" sz="16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endParaRPr>
          </a:p>
          <a:p>
            <a:pPr>
              <a:lnSpc>
                <a:spcPct val="150000"/>
              </a:lnSpc>
            </a:pPr>
            <a:r>
              <a:rPr lang="en-US" altLang="zh-CN" sz="16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       4. 等额本息还款</a:t>
            </a:r>
            <a:r>
              <a:rPr lang="zh-CN" altLang="en-US" sz="16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：设贷款总额为 A，银行月利率为β，总期数为 m（个月），</a:t>
            </a:r>
            <a:r>
              <a:rPr lang="zh-CN" altLang="en-US" sz="16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hlinkClick r:id="rId1" action="ppaction://hlinkfile"/>
              </a:rPr>
              <a:t>月还款额为</a:t>
            </a:r>
            <a:r>
              <a:rPr lang="zh-CN" altLang="en-US" sz="16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？（说明：每月利息 = 剩余本金 * 月利率；每月本金 = 每月月供额 – 每月利息；计算原则：银行从每月月供款中，先收剩余本金利息，后收本金，月供总额保持不变。）</a:t>
            </a:r>
            <a:endParaRPr lang="zh-CN" altLang="en-US" sz="16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期中测试</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sp>
        <p:nvSpPr>
          <p:cNvPr id="1048694" name="TextBox 41"/>
          <p:cNvSpPr>
            <a:spLocks noChangeArrowheads="1"/>
          </p:cNvSpPr>
          <p:nvPr/>
        </p:nvSpPr>
        <p:spPr bwMode="auto">
          <a:xfrm>
            <a:off x="1014730" y="1303655"/>
            <a:ext cx="7237730" cy="3601085"/>
          </a:xfrm>
          <a:prstGeom prst="rect">
            <a:avLst/>
          </a:prstGeom>
          <a:noFill/>
          <a:ln>
            <a:noFill/>
          </a:ln>
        </p:spPr>
        <p:txBody>
          <a:bodyPr wrap="square" lIns="0" tIns="0" rIns="0" bIns="0">
            <a:spAutoFit/>
          </a:bodyPr>
          <a:p>
            <a:pPr>
              <a:lnSpc>
                <a:spcPct val="150000"/>
              </a:lnSpc>
            </a:pPr>
            <a:r>
              <a:rPr sz="12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等额本息还款公式推导</a:t>
            </a:r>
            <a:endParaRPr sz="12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endParaRPr>
          </a:p>
          <a:p>
            <a:pPr>
              <a:lnSpc>
                <a:spcPct val="150000"/>
              </a:lnSpc>
            </a:pPr>
            <a:r>
              <a:rPr lang="en-US" sz="12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       </a:t>
            </a:r>
            <a:r>
              <a:rPr sz="12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设贷款总额为</a:t>
            </a:r>
            <a:r>
              <a:rPr lang="en-US" sz="12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 </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a:t>
            </a:r>
            <a:r>
              <a:rPr sz="12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，银行月利率为</a:t>
            </a:r>
            <a:r>
              <a:rPr lang="en-US" sz="12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 </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sz="12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，总期数为</a:t>
            </a:r>
            <a:r>
              <a:rPr lang="en-US" sz="12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 </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m</a:t>
            </a:r>
            <a:r>
              <a:rPr sz="12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（个月），月还款额设为</a:t>
            </a:r>
            <a:r>
              <a:rPr lang="en-US" sz="12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 </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X</a:t>
            </a:r>
            <a:r>
              <a:rPr sz="12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，则各个月所欠银行贷款为：</a:t>
            </a:r>
            <a:endParaRPr sz="12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endParaRPr>
          </a:p>
          <a:p>
            <a:pPr>
              <a:lnSpc>
                <a:spcPct val="150000"/>
              </a:lnSpc>
            </a:pPr>
            <a:r>
              <a:rPr lang="en-US" sz="1200" b="1" dirty="0">
                <a:solidFill>
                  <a:schemeClr val="tx1">
                    <a:lumMod val="65000"/>
                    <a:lumOff val="35000"/>
                  </a:schemeClr>
                </a:solidFill>
                <a:latin typeface="华文仿宋" panose="02010600040101010101" charset="-122"/>
                <a:ea typeface="华文仿宋" panose="02010600040101010101" charset="-122"/>
                <a:cs typeface="华文仿宋" panose="02010600040101010101" charset="-122"/>
                <a:sym typeface="微软雅黑" panose="020B0503020204020204" pitchFamily="34" charset="-122"/>
              </a:rPr>
              <a:t>  </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第一个月</a:t>
            </a:r>
            <a:r>
              <a:rPr lang="zh-CN"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endPar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endParaRPr>
          </a:p>
          <a:p>
            <a:pPr>
              <a:lnSpc>
                <a:spcPct val="150000"/>
              </a:lnSpc>
            </a:pP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第二个月</a:t>
            </a:r>
            <a:r>
              <a:rPr lang="zh-CN"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X</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endPar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endParaRPr>
          </a:p>
          <a:p>
            <a:pPr>
              <a:lnSpc>
                <a:spcPct val="150000"/>
              </a:lnSpc>
            </a:pP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第三个月</a:t>
            </a:r>
            <a:r>
              <a:rPr lang="zh-CN"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lang="en-US" altLang="zh-CN"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X</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X</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baseline="300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2</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X</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[1+(1+</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endPar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endParaRPr>
          </a:p>
          <a:p>
            <a:pPr>
              <a:lnSpc>
                <a:spcPct val="150000"/>
              </a:lnSpc>
            </a:pP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第四个月</a:t>
            </a:r>
            <a:r>
              <a:rPr lang="zh-CN"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lang="en-US" altLang="zh-CN"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lang="en-US" altLang="zh-CN"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X</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X</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lang="en-US" altLang="zh-CN"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X</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baseline="300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3</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X</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[1+(1+</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baseline="300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2</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endPar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endParaRPr>
          </a:p>
          <a:p>
            <a:pPr>
              <a:lnSpc>
                <a:spcPct val="150000"/>
              </a:lnSpc>
            </a:pP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endPar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endParaRPr>
          </a:p>
          <a:p>
            <a:pPr>
              <a:lnSpc>
                <a:spcPct val="150000"/>
              </a:lnSpc>
            </a:pP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由此可得第</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n</a:t>
            </a:r>
            <a:r>
              <a:rPr lang="en-US"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个月后所欠银行贷款为 </a:t>
            </a:r>
            <a:endPar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endParaRPr>
          </a:p>
          <a:p>
            <a:pPr algn="ctr">
              <a:lnSpc>
                <a:spcPct val="150000"/>
              </a:lnSpc>
            </a:pP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baseline="300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n</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X</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[1+(1+</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baseline="300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2</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baseline="300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n</a:t>
            </a:r>
            <a:r>
              <a:rPr sz="1200" baseline="300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baseline="300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n</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X</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baseline="300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n</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endPar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endParaRPr>
          </a:p>
          <a:p>
            <a:pPr>
              <a:lnSpc>
                <a:spcPct val="150000"/>
              </a:lnSpc>
            </a:pP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由于还款总期数为</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m</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，也即第</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m</a:t>
            </a:r>
            <a:r>
              <a:rPr lang="en-US"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月刚好还完银行所有贷款，因此有 </a:t>
            </a:r>
            <a:endPar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endParaRPr>
          </a:p>
          <a:p>
            <a:pPr algn="ctr">
              <a:lnSpc>
                <a:spcPct val="150000"/>
              </a:lnSpc>
            </a:pP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baseline="300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m</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X</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i="1" baseline="300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m</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sz="1200" i="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=0 </a:t>
            </a:r>
            <a:endPar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endParaRPr>
          </a:p>
          <a:p>
            <a:pPr>
              <a:lnSpc>
                <a:spcPct val="150000"/>
              </a:lnSpc>
            </a:pP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lang="en-US"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由此求得 </a:t>
            </a:r>
            <a:endParaRPr sz="1200"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endParaRPr>
          </a:p>
          <a:p>
            <a:pPr algn="ctr">
              <a:lnSpc>
                <a:spcPct val="150000"/>
              </a:lnSpc>
            </a:pPr>
            <a:r>
              <a:rPr sz="1200" b="1" dirty="0">
                <a:solidFill>
                  <a:schemeClr val="tx1">
                    <a:lumMod val="65000"/>
                    <a:lumOff val="35000"/>
                  </a:schemeClr>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sz="1200" b="1" dirty="0">
                <a:solidFill>
                  <a:srgbClr val="FF0000"/>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a:t>
            </a:r>
            <a:r>
              <a:rPr sz="1200" b="1" i="1" dirty="0">
                <a:solidFill>
                  <a:srgbClr val="FF0000"/>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X</a:t>
            </a:r>
            <a:r>
              <a:rPr sz="1200" b="1" dirty="0">
                <a:solidFill>
                  <a:srgbClr val="FF0000"/>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 </a:t>
            </a:r>
            <a:r>
              <a:rPr sz="1200" b="1" i="1" dirty="0">
                <a:solidFill>
                  <a:srgbClr val="FF0000"/>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Aβ</a:t>
            </a:r>
            <a:r>
              <a:rPr sz="1200" b="1" dirty="0">
                <a:solidFill>
                  <a:srgbClr val="FF0000"/>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a:t>
            </a:r>
            <a:r>
              <a:rPr sz="1200" b="1" i="1" dirty="0">
                <a:solidFill>
                  <a:srgbClr val="FF0000"/>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sz="1200" b="1" dirty="0">
                <a:solidFill>
                  <a:srgbClr val="FF0000"/>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b="1" i="1" baseline="30000" dirty="0">
                <a:solidFill>
                  <a:srgbClr val="FF0000"/>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m</a:t>
            </a:r>
            <a:r>
              <a:rPr sz="1200" b="1" dirty="0">
                <a:solidFill>
                  <a:srgbClr val="FF0000"/>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 /[(1+</a:t>
            </a:r>
            <a:r>
              <a:rPr sz="1200" b="1" i="1" dirty="0">
                <a:solidFill>
                  <a:srgbClr val="FF0000"/>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β</a:t>
            </a:r>
            <a:r>
              <a:rPr sz="1200" b="1" dirty="0">
                <a:solidFill>
                  <a:srgbClr val="FF0000"/>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a:t>
            </a:r>
            <a:r>
              <a:rPr sz="1200" b="1" i="1" baseline="30000" dirty="0">
                <a:solidFill>
                  <a:srgbClr val="FF0000"/>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m</a:t>
            </a:r>
            <a:r>
              <a:rPr sz="1200" b="1" dirty="0">
                <a:solidFill>
                  <a:srgbClr val="FF0000"/>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rPr>
              <a:t>-1] </a:t>
            </a:r>
            <a:endParaRPr sz="1200" b="1" dirty="0">
              <a:solidFill>
                <a:srgbClr val="FF0000"/>
              </a:solidFill>
              <a:latin typeface="Times New Roman" panose="02020603050405020304" charset="0"/>
              <a:ea typeface="华文仿宋" panose="02010600040101010101" charset="-122"/>
              <a:cs typeface="Times New Roman" panose="02020603050405020304" charset="0"/>
              <a:sym typeface="微软雅黑" panose="020B0503020204020204" pitchFamily="34" charset="-122"/>
            </a:endParaRPr>
          </a:p>
        </p:txBody>
      </p:sp>
      <p:pic>
        <p:nvPicPr>
          <p:cNvPr id="100" name="图片 99"/>
          <p:cNvPicPr/>
          <p:nvPr/>
        </p:nvPicPr>
        <p:blipFill>
          <a:blip r:embed="rId1">
            <a:extLst>
              <a:ext uri="{96DAC541-7B7A-43D3-8B79-37D633B846F1}">
                <asvg:svgBlip xmlns:asvg="http://schemas.microsoft.com/office/drawing/2016/SVG/main" r:embed="rId2"/>
              </a:ext>
            </a:extLst>
          </a:blip>
          <a:stretch>
            <a:fillRect/>
          </a:stretch>
        </p:blipFill>
        <p:spPr>
          <a:xfrm>
            <a:off x="5323205" y="855980"/>
            <a:ext cx="3434080" cy="44767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上一节我们讲了</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合情推理。所谓合情推理</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是</a:t>
            </a:r>
            <a:r>
              <a:rPr 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695" name="TextBox 20"/>
          <p:cNvSpPr txBox="1"/>
          <p:nvPr/>
        </p:nvSpPr>
        <p:spPr>
          <a:xfrm>
            <a:off x="4201160" y="358151"/>
            <a:ext cx="7416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mn-ea"/>
              </a:rPr>
              <a:t>回顾</a:t>
            </a:r>
            <a:endParaRPr lang="zh-CN" altLang="en-US" sz="2200" b="1" dirty="0" smtClean="0">
              <a:solidFill>
                <a:schemeClr val="accent2">
                  <a:lumMod val="75000"/>
                </a:schemeClr>
              </a:solidFill>
              <a:latin typeface="+mj-ea"/>
              <a:ea typeface="+mj-ea"/>
              <a:sym typeface="+mn-ea"/>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extBox 41"/>
          <p:cNvSpPr>
            <a:spLocks noChangeArrowheads="1"/>
          </p:cNvSpPr>
          <p:nvPr/>
        </p:nvSpPr>
        <p:spPr bwMode="auto">
          <a:xfrm>
            <a:off x="1014730" y="2021205"/>
            <a:ext cx="7237730" cy="1384935"/>
          </a:xfrm>
          <a:prstGeom prst="rect">
            <a:avLst/>
          </a:prstGeom>
          <a:noFill/>
          <a:ln>
            <a:noFill/>
          </a:ln>
        </p:spPr>
        <p:txBody>
          <a:bodyPr wrap="square" lIns="0" tIns="0" rIns="0" bIns="0">
            <a:spAutoFit/>
          </a:bodyPr>
          <a:p>
            <a:pPr>
              <a:lnSpc>
                <a:spcPct val="150000"/>
              </a:lnSpc>
            </a:pP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所谓合情推理</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是从现有的事实出发，凭借经验和直觉，通过</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归纳</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类比</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等</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推测某些结果</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，当前提为真时，合情推理所得的</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结论可能为真也可能为假</a:t>
            </a: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2403475"/>
            <a:ext cx="7237730" cy="2513330"/>
          </a:xfrm>
          <a:prstGeom prst="rect">
            <a:avLst/>
          </a:prstGeom>
          <a:noFill/>
          <a:ln>
            <a:noFill/>
          </a:ln>
        </p:spPr>
        <p:txBody>
          <a:bodyPr wrap="square" lIns="0" tIns="0" rIns="0" bIns="0">
            <a:spAutoFit/>
          </a:bodyPr>
          <a:p>
            <a:pPr fontAlgn="auto">
              <a:lnSpc>
                <a:spcPts val="2800"/>
              </a:lnSpc>
            </a:pP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归纳推理</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是从</a:t>
            </a:r>
            <a:r>
              <a:rPr lang="zh-CN" altLang="en-US" sz="2000" b="1"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特殊到一般</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的推理方法，即依据一类事物中部分对象的相同性质推出该类事物都具有这种性质的一般性结论的推理方法</a:t>
            </a: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800"/>
              </a:lnSpc>
            </a:pP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类比推理</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是从</a:t>
            </a:r>
            <a:r>
              <a:rPr lang="zh-CN" altLang="en-US" sz="2000" b="1"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特殊到特殊</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的推理方法，即依据两类事物的</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相似性</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，用一类事物的性质去推测另一类事物也具有该性质的推理方法，依据该方法得到的结论可能为真也可能为假，需要进一步证明结论的可靠性</a:t>
            </a: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695" name="TextBox 20"/>
          <p:cNvSpPr txBox="1"/>
          <p:nvPr/>
        </p:nvSpPr>
        <p:spPr>
          <a:xfrm>
            <a:off x="4201160" y="358151"/>
            <a:ext cx="7416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mn-ea"/>
              </a:rPr>
              <a:t>回顾</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14730" y="1303655"/>
            <a:ext cx="7237730" cy="1014730"/>
          </a:xfrm>
          <a:prstGeom prst="rect">
            <a:avLst/>
          </a:prstGeom>
          <a:noFill/>
        </p:spPr>
        <p:txBody>
          <a:bodyPr wrap="square" rtlCol="0" anchor="t">
            <a:spAutoFit/>
          </a:bodyPr>
          <a:p>
            <a:pPr>
              <a:lnSpc>
                <a:spcPct val="150000"/>
              </a:lnSpc>
            </a:pP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合情推理的常用形式有</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归纳推理</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类比推理</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回忆一下什么是归纳推理，什么是类比推理？</a:t>
            </a:r>
            <a:endPar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4" grpId="0"/>
      <p:bldP spid="1048694"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pic>
        <p:nvPicPr>
          <p:cNvPr id="2097159" name="Picture 2" descr="E:\PPT素材\网点03.png"/>
          <p:cNvPicPr>
            <a:picLocks noChangeAspect="1" noChangeArrowheads="1"/>
          </p:cNvPicPr>
          <p:nvPr/>
        </p:nvPicPr>
        <p:blipFill>
          <a:blip r:embed="rId1" cstate="print">
            <a:duotone>
              <a:schemeClr val="accent5">
                <a:shade val="45000"/>
                <a:satMod val="135000"/>
              </a:schemeClr>
              <a:prstClr val="white"/>
            </a:duotone>
          </a:blip>
          <a:srcRect/>
          <a:stretch>
            <a:fillRect/>
          </a:stretch>
        </p:blipFill>
        <p:spPr bwMode="auto">
          <a:xfrm flipV="1">
            <a:off x="-1" y="-2173"/>
            <a:ext cx="3026979" cy="2101239"/>
          </a:xfrm>
          <a:prstGeom prst="rect">
            <a:avLst/>
          </a:prstGeom>
          <a:noFill/>
        </p:spPr>
      </p:pic>
      <p:grpSp>
        <p:nvGrpSpPr>
          <p:cNvPr id="100" name="组合 4"/>
          <p:cNvGrpSpPr/>
          <p:nvPr/>
        </p:nvGrpSpPr>
        <p:grpSpPr>
          <a:xfrm>
            <a:off x="0" y="1679896"/>
            <a:ext cx="3667539" cy="1080256"/>
            <a:chOff x="0" y="1491631"/>
            <a:chExt cx="3667539" cy="1080256"/>
          </a:xfrm>
        </p:grpSpPr>
        <p:sp>
          <p:nvSpPr>
            <p:cNvPr id="1048681" name="矩形 2"/>
            <p:cNvSpPr/>
            <p:nvPr/>
          </p:nvSpPr>
          <p:spPr>
            <a:xfrm>
              <a:off x="0" y="1491631"/>
              <a:ext cx="3667539" cy="10802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048682" name="TextBox 3"/>
            <p:cNvSpPr txBox="1"/>
            <p:nvPr/>
          </p:nvSpPr>
          <p:spPr>
            <a:xfrm>
              <a:off x="446386" y="1736932"/>
              <a:ext cx="1859280" cy="574040"/>
            </a:xfrm>
            <a:prstGeom prst="rect">
              <a:avLst/>
            </a:prstGeom>
            <a:noFill/>
          </p:spPr>
          <p:txBody>
            <a:bodyPr wrap="none" rtlCol="0">
              <a:spAutoFit/>
            </a:bodyPr>
            <a:p>
              <a:r>
                <a:rPr lang="en-US" altLang="zh-CN" sz="3200" b="1" dirty="0" smtClean="0">
                  <a:solidFill>
                    <a:schemeClr val="bg1"/>
                  </a:solidFill>
                  <a:latin typeface="+mj-ea"/>
                  <a:ea typeface="+mj-ea"/>
                </a:rPr>
                <a:t>SECTION</a:t>
              </a:r>
              <a:endParaRPr lang="en-US" altLang="zh-CN" sz="3200" b="1" dirty="0" smtClean="0">
                <a:solidFill>
                  <a:schemeClr val="bg1"/>
                </a:solidFill>
                <a:latin typeface="+mj-ea"/>
                <a:ea typeface="+mj-ea"/>
              </a:endParaRPr>
            </a:p>
          </p:txBody>
        </p:sp>
      </p:grpSp>
      <p:sp>
        <p:nvSpPr>
          <p:cNvPr id="1048683" name="TextBox 1"/>
          <p:cNvSpPr txBox="1"/>
          <p:nvPr/>
        </p:nvSpPr>
        <p:spPr>
          <a:xfrm>
            <a:off x="4130680" y="1516396"/>
            <a:ext cx="1960880" cy="629920"/>
          </a:xfrm>
          <a:prstGeom prst="rect">
            <a:avLst/>
          </a:prstGeom>
          <a:noFill/>
        </p:spPr>
        <p:txBody>
          <a:bodyPr wrap="none" rtlCol="0">
            <a:spAutoFit/>
          </a:bodyPr>
          <a:p>
            <a:pPr algn="l"/>
            <a:r>
              <a:rPr lang="zh-CN" altLang="en-US" sz="3500" b="1" dirty="0">
                <a:solidFill>
                  <a:schemeClr val="accent2">
                    <a:lumMod val="75000"/>
                  </a:schemeClr>
                </a:solidFill>
                <a:latin typeface="+mj-ea"/>
                <a:ea typeface="+mj-ea"/>
              </a:rPr>
              <a:t>演绎推理</a:t>
            </a:r>
            <a:endParaRPr lang="zh-CN" altLang="en-US" sz="3500" b="1" dirty="0">
              <a:solidFill>
                <a:schemeClr val="accent2">
                  <a:lumMod val="75000"/>
                </a:schemeClr>
              </a:solidFill>
              <a:latin typeface="+mj-ea"/>
              <a:ea typeface="+mj-ea"/>
            </a:endParaRPr>
          </a:p>
        </p:txBody>
      </p:sp>
      <p:sp>
        <p:nvSpPr>
          <p:cNvPr id="1048684" name="TextBox 14"/>
          <p:cNvSpPr txBox="1"/>
          <p:nvPr/>
        </p:nvSpPr>
        <p:spPr>
          <a:xfrm>
            <a:off x="4161810" y="2508785"/>
            <a:ext cx="1325880" cy="368300"/>
          </a:xfrm>
          <a:prstGeom prst="rect">
            <a:avLst/>
          </a:prstGeom>
          <a:noFill/>
        </p:spPr>
        <p:txBody>
          <a:bodyPr wrap="none" rtlCol="0">
            <a:spAutoFit/>
          </a:bodyPr>
          <a:p>
            <a:r>
              <a:rPr lang="zh-CN" altLang="en-US" b="1" dirty="0" smtClean="0">
                <a:solidFill>
                  <a:schemeClr val="tx1">
                    <a:lumMod val="65000"/>
                    <a:lumOff val="35000"/>
                  </a:schemeClr>
                </a:solidFill>
                <a:latin typeface="+mj-ea"/>
                <a:ea typeface="+mj-ea"/>
              </a:rPr>
              <a:t>一、三段论</a:t>
            </a:r>
            <a:endParaRPr lang="zh-CN" altLang="en-US" b="1" dirty="0" smtClean="0">
              <a:solidFill>
                <a:schemeClr val="tx1">
                  <a:lumMod val="65000"/>
                  <a:lumOff val="35000"/>
                </a:schemeClr>
              </a:solidFill>
              <a:latin typeface="+mj-ea"/>
              <a:ea typeface="+mj-ea"/>
            </a:endParaRPr>
          </a:p>
        </p:txBody>
      </p:sp>
      <p:sp>
        <p:nvSpPr>
          <p:cNvPr id="1048688" name="TextBox 27"/>
          <p:cNvSpPr txBox="1"/>
          <p:nvPr/>
        </p:nvSpPr>
        <p:spPr>
          <a:xfrm>
            <a:off x="4161810" y="2924500"/>
            <a:ext cx="1554480" cy="368300"/>
          </a:xfrm>
          <a:prstGeom prst="rect">
            <a:avLst/>
          </a:prstGeom>
          <a:noFill/>
        </p:spPr>
        <p:txBody>
          <a:bodyPr wrap="none" rtlCol="0">
            <a:spAutoFit/>
          </a:bodyPr>
          <a:p>
            <a:r>
              <a:rPr lang="zh-CN" altLang="en-US" b="1" dirty="0">
                <a:solidFill>
                  <a:schemeClr val="tx1">
                    <a:lumMod val="65000"/>
                    <a:lumOff val="35000"/>
                  </a:schemeClr>
                </a:solidFill>
                <a:latin typeface="+mj-ea"/>
                <a:ea typeface="+mj-ea"/>
              </a:rPr>
              <a:t>二、选言推理</a:t>
            </a:r>
            <a:endParaRPr lang="zh-CN" altLang="en-US" b="1" dirty="0">
              <a:solidFill>
                <a:schemeClr val="tx1">
                  <a:lumMod val="65000"/>
                  <a:lumOff val="35000"/>
                </a:schemeClr>
              </a:solidFill>
              <a:latin typeface="+mj-ea"/>
              <a:ea typeface="+mj-ea"/>
            </a:endParaRPr>
          </a:p>
        </p:txBody>
      </p:sp>
      <p:pic>
        <p:nvPicPr>
          <p:cNvPr id="2097160" name="Picture 3" descr="E:\PPT素材\网点02.png"/>
          <p:cNvPicPr>
            <a:picLocks noChangeAspect="1" noChangeArrowheads="1"/>
          </p:cNvPicPr>
          <p:nvPr/>
        </p:nvPicPr>
        <p:blipFill rotWithShape="1">
          <a:blip r:embed="rId2" cstate="print"/>
          <a:srcRect l="7465"/>
          <a:stretch>
            <a:fillRect/>
          </a:stretch>
        </p:blipFill>
        <p:spPr bwMode="auto">
          <a:xfrm flipH="1">
            <a:off x="5611830" y="2691543"/>
            <a:ext cx="3532168" cy="2466710"/>
          </a:xfrm>
          <a:prstGeom prst="rect">
            <a:avLst/>
          </a:prstGeom>
          <a:noFill/>
        </p:spPr>
      </p:pic>
      <p:grpSp>
        <p:nvGrpSpPr>
          <p:cNvPr id="101" name="组合 35"/>
          <p:cNvGrpSpPr/>
          <p:nvPr/>
        </p:nvGrpSpPr>
        <p:grpSpPr>
          <a:xfrm>
            <a:off x="2505283" y="1504618"/>
            <a:ext cx="1430810" cy="1430810"/>
            <a:chOff x="4084036" y="932368"/>
            <a:chExt cx="440028" cy="440028"/>
          </a:xfrm>
        </p:grpSpPr>
        <p:sp>
          <p:nvSpPr>
            <p:cNvPr id="1048689" name="椭圆 36"/>
            <p:cNvSpPr/>
            <p:nvPr/>
          </p:nvSpPr>
          <p:spPr>
            <a:xfrm>
              <a:off x="4084036" y="932368"/>
              <a:ext cx="440028" cy="440028"/>
            </a:xfrm>
            <a:prstGeom prst="ellipse">
              <a:avLst/>
            </a:prstGeom>
            <a:solidFill>
              <a:schemeClr val="accent2">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90" name="TextBox 37"/>
            <p:cNvSpPr txBox="1"/>
            <p:nvPr/>
          </p:nvSpPr>
          <p:spPr>
            <a:xfrm>
              <a:off x="4125409" y="996205"/>
              <a:ext cx="345266" cy="312068"/>
            </a:xfrm>
            <a:prstGeom prst="rect">
              <a:avLst/>
            </a:prstGeom>
            <a:noFill/>
          </p:spPr>
          <p:txBody>
            <a:bodyPr wrap="none" rtlCol="0">
              <a:spAutoFit/>
            </a:bodyPr>
            <a:p>
              <a:pPr algn="ctr"/>
              <a:r>
                <a:rPr lang="en-US" altLang="zh-CN" sz="6000" b="1" dirty="0" smtClean="0">
                  <a:solidFill>
                    <a:schemeClr val="bg1"/>
                  </a:solidFill>
                  <a:latin typeface="+mj-ea"/>
                  <a:ea typeface="+mj-ea"/>
                </a:rPr>
                <a:t>02</a:t>
              </a:r>
              <a:endParaRPr lang="en-US" altLang="zh-CN" sz="6000" b="1" dirty="0" smtClean="0">
                <a:solidFill>
                  <a:schemeClr val="bg1"/>
                </a:solidFill>
                <a:latin typeface="+mj-ea"/>
                <a:ea typeface="+mj-ea"/>
              </a:endParaRPr>
            </a:p>
          </p:txBody>
        </p:sp>
      </p:grpSp>
      <p:sp>
        <p:nvSpPr>
          <p:cNvPr id="3" name="TextBox 14"/>
          <p:cNvSpPr txBox="1"/>
          <p:nvPr/>
        </p:nvSpPr>
        <p:spPr>
          <a:xfrm>
            <a:off x="4171970" y="3323490"/>
            <a:ext cx="1554480" cy="368300"/>
          </a:xfrm>
          <a:prstGeom prst="rect">
            <a:avLst/>
          </a:prstGeom>
          <a:noFill/>
        </p:spPr>
        <p:txBody>
          <a:bodyPr wrap="none" rtlCol="0">
            <a:spAutoFit/>
          </a:bodyPr>
          <a:p>
            <a:r>
              <a:rPr lang="zh-CN" altLang="en-US" b="1" dirty="0" smtClean="0">
                <a:solidFill>
                  <a:schemeClr val="tx1">
                    <a:lumMod val="65000"/>
                    <a:lumOff val="35000"/>
                  </a:schemeClr>
                </a:solidFill>
                <a:latin typeface="+mj-ea"/>
                <a:ea typeface="+mj-ea"/>
              </a:rPr>
              <a:t>三、假言推理</a:t>
            </a:r>
            <a:endParaRPr lang="zh-CN" altLang="en-US" b="1" dirty="0" smtClean="0">
              <a:solidFill>
                <a:schemeClr val="tx1">
                  <a:lumMod val="65000"/>
                  <a:lumOff val="35000"/>
                </a:schemeClr>
              </a:solidFill>
              <a:latin typeface="+mj-ea"/>
              <a:ea typeface="+mj-ea"/>
            </a:endParaRPr>
          </a:p>
        </p:txBody>
      </p:sp>
      <p:sp>
        <p:nvSpPr>
          <p:cNvPr id="2" name="TextBox 27"/>
          <p:cNvSpPr txBox="1"/>
          <p:nvPr/>
        </p:nvSpPr>
        <p:spPr>
          <a:xfrm>
            <a:off x="4171970" y="3739205"/>
            <a:ext cx="1554480" cy="368300"/>
          </a:xfrm>
          <a:prstGeom prst="rect">
            <a:avLst/>
          </a:prstGeom>
          <a:noFill/>
        </p:spPr>
        <p:txBody>
          <a:bodyPr wrap="none" rtlCol="0">
            <a:spAutoFit/>
          </a:bodyPr>
          <a:p>
            <a:r>
              <a:rPr lang="zh-CN" altLang="en-US" b="1" dirty="0">
                <a:solidFill>
                  <a:schemeClr val="tx1">
                    <a:lumMod val="65000"/>
                    <a:lumOff val="35000"/>
                  </a:schemeClr>
                </a:solidFill>
                <a:latin typeface="+mj-ea"/>
                <a:ea typeface="+mj-ea"/>
              </a:rPr>
              <a:t>四、关系推理</a:t>
            </a:r>
            <a:endParaRPr lang="zh-CN" altLang="en-US" b="1" dirty="0">
              <a:solidFill>
                <a:schemeClr val="tx1">
                  <a:lumMod val="65000"/>
                  <a:lumOff val="35000"/>
                </a:schemeClr>
              </a:solidFill>
              <a:latin typeface="+mj-ea"/>
              <a:ea typeface="+mj-ea"/>
            </a:endParaRPr>
          </a:p>
        </p:txBody>
      </p:sp>
      <p:sp>
        <p:nvSpPr>
          <p:cNvPr id="4" name="文本框 3"/>
          <p:cNvSpPr txBox="1"/>
          <p:nvPr/>
        </p:nvSpPr>
        <p:spPr>
          <a:xfrm>
            <a:off x="5973445" y="3834130"/>
            <a:ext cx="2970530" cy="1198880"/>
          </a:xfrm>
          <a:prstGeom prst="rect">
            <a:avLst/>
          </a:prstGeom>
          <a:noFill/>
        </p:spPr>
        <p:txBody>
          <a:bodyPr wrap="square" rtlCol="0">
            <a:spAutoFit/>
          </a:bodyPr>
          <a:p>
            <a:r>
              <a:rPr lang="en-US" altLang="zh-CN" b="1">
                <a:solidFill>
                  <a:schemeClr val="bg1">
                    <a:lumMod val="50000"/>
                  </a:schemeClr>
                </a:solidFill>
              </a:rPr>
              <a:t>       </a:t>
            </a:r>
            <a:r>
              <a:rPr lang="zh-CN" altLang="en-US" b="1">
                <a:solidFill>
                  <a:schemeClr val="bg1">
                    <a:lumMod val="50000"/>
                  </a:schemeClr>
                </a:solidFill>
              </a:rPr>
              <a:t>请大家做个</a:t>
            </a:r>
            <a:r>
              <a:rPr lang="zh-CN" altLang="en-US" b="1">
                <a:solidFill>
                  <a:srgbClr val="FF0000"/>
                </a:solidFill>
              </a:rPr>
              <a:t>合情推理</a:t>
            </a:r>
            <a:r>
              <a:rPr lang="zh-CN" altLang="en-US" b="1">
                <a:solidFill>
                  <a:schemeClr val="bg1">
                    <a:lumMod val="50000"/>
                  </a:schemeClr>
                </a:solidFill>
              </a:rPr>
              <a:t>：平行班上新课，是先上的效果好，还是后上的效果好？（我的</a:t>
            </a:r>
            <a:r>
              <a:rPr lang="zh-CN" altLang="en-US" b="1">
                <a:solidFill>
                  <a:schemeClr val="bg1">
                    <a:lumMod val="50000"/>
                  </a:schemeClr>
                </a:solidFill>
                <a:hlinkClick r:id="rId3" action="ppaction://hlinkfile"/>
              </a:rPr>
              <a:t>好奇</a:t>
            </a:r>
            <a:r>
              <a:rPr lang="zh-CN" altLang="en-US" b="1">
                <a:solidFill>
                  <a:schemeClr val="bg1">
                    <a:lumMod val="50000"/>
                  </a:schemeClr>
                </a:solidFill>
              </a:rPr>
              <a:t>）</a:t>
            </a:r>
            <a:endParaRPr lang="zh-CN" altLang="en-US" b="1">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5" name="TextBox 20"/>
          <p:cNvSpPr txBox="1"/>
          <p:nvPr/>
        </p:nvSpPr>
        <p:spPr>
          <a:xfrm>
            <a:off x="4201160" y="358151"/>
            <a:ext cx="7416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mn-ea"/>
              </a:rPr>
              <a:t>热身</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53135" y="1303655"/>
            <a:ext cx="7237730" cy="1014730"/>
          </a:xfrm>
          <a:prstGeom prst="rect">
            <a:avLst/>
          </a:prstGeom>
          <a:noFill/>
        </p:spPr>
        <p:txBody>
          <a:bodyPr wrap="square" rtlCol="0" anchor="t">
            <a:spAutoFit/>
          </a:bodyPr>
          <a:p>
            <a:pPr>
              <a:lnSpc>
                <a:spcPct val="150000"/>
              </a:lnSpc>
            </a:pP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首先，请</a:t>
            </a:r>
            <a:r>
              <a:rPr 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大家</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猜想</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一下本节讨论的</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演绎推理</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可能</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是个啥？或可能有什么特征？</a:t>
            </a:r>
            <a:endPar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68935"/>
          </a:xfrm>
          <a:prstGeom prst="rect">
            <a:avLst/>
          </a:prstGeom>
          <a:noFill/>
          <a:ln>
            <a:noFill/>
          </a:ln>
        </p:spPr>
        <p:txBody>
          <a:bodyPr wrap="square" lIns="0" tIns="0" rIns="0" bIns="0">
            <a:spAutoFit/>
          </a:bodyPr>
          <a:p>
            <a:pPr>
              <a:lnSpc>
                <a:spcPct val="150000"/>
              </a:lnSpc>
            </a:pPr>
            <a:r>
              <a:rPr 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例</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：化简</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4201160" y="358151"/>
            <a:ext cx="7416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热身</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对象 1">
            <a:hlinkClick r:id="" action="ppaction://ole?verb="/>
          </p:cNvPr>
          <p:cNvGraphicFramePr>
            <a:graphicFrameLocks noChangeAspect="1"/>
          </p:cNvGraphicFramePr>
          <p:nvPr/>
        </p:nvGraphicFramePr>
        <p:xfrm>
          <a:off x="2207260" y="1247775"/>
          <a:ext cx="3538855" cy="620395"/>
        </p:xfrm>
        <a:graphic>
          <a:graphicData uri="http://schemas.openxmlformats.org/presentationml/2006/ole">
            <mc:AlternateContent xmlns:mc="http://schemas.openxmlformats.org/markup-compatibility/2006">
              <mc:Choice xmlns:v="urn:schemas-microsoft-com:vml" Requires="v">
                <p:oleObj spid="_x0000_s1025" name="" r:id="rId1" imgW="2463165" imgH="431800" progId="Equation.KSEE3">
                  <p:embed/>
                </p:oleObj>
              </mc:Choice>
              <mc:Fallback>
                <p:oleObj name="" r:id="rId1" imgW="2463165" imgH="431800" progId="Equation.KSEE3">
                  <p:embed/>
                  <p:pic>
                    <p:nvPicPr>
                      <p:cNvPr id="0" name="图片 1024"/>
                      <p:cNvPicPr/>
                      <p:nvPr/>
                    </p:nvPicPr>
                    <p:blipFill>
                      <a:blip r:embed="rId2"/>
                      <a:stretch>
                        <a:fillRect/>
                      </a:stretch>
                    </p:blipFill>
                    <p:spPr>
                      <a:xfrm>
                        <a:off x="2207260" y="1247775"/>
                        <a:ext cx="3538855" cy="620395"/>
                      </a:xfrm>
                      <a:prstGeom prst="rect">
                        <a:avLst/>
                      </a:prstGeom>
                    </p:spPr>
                  </p:pic>
                </p:oleObj>
              </mc:Fallback>
            </mc:AlternateContent>
          </a:graphicData>
        </a:graphic>
      </p:graphicFrame>
      <p:graphicFrame>
        <p:nvGraphicFramePr>
          <p:cNvPr id="4" name="对象 3">
            <a:hlinkClick r:id="" action="ppaction://ole?verb="/>
          </p:cNvPr>
          <p:cNvGraphicFramePr>
            <a:graphicFrameLocks noChangeAspect="1"/>
          </p:cNvGraphicFramePr>
          <p:nvPr/>
        </p:nvGraphicFramePr>
        <p:xfrm>
          <a:off x="1014730" y="2188210"/>
          <a:ext cx="6567170" cy="1815465"/>
        </p:xfrm>
        <a:graphic>
          <a:graphicData uri="http://schemas.openxmlformats.org/presentationml/2006/ole">
            <mc:AlternateContent xmlns:mc="http://schemas.openxmlformats.org/markup-compatibility/2006">
              <mc:Choice xmlns:v="urn:schemas-microsoft-com:vml" Requires="v">
                <p:oleObj spid="_x0000_s1026" name="" r:id="rId3" imgW="4686300" imgH="1295400" progId="Equation.KSEE3">
                  <p:embed/>
                </p:oleObj>
              </mc:Choice>
              <mc:Fallback>
                <p:oleObj name="" r:id="rId3" imgW="4686300" imgH="1295400" progId="Equation.KSEE3">
                  <p:embed/>
                  <p:pic>
                    <p:nvPicPr>
                      <p:cNvPr id="0" name="图片 1025"/>
                      <p:cNvPicPr/>
                      <p:nvPr/>
                    </p:nvPicPr>
                    <p:blipFill>
                      <a:blip r:embed="rId4"/>
                      <a:stretch>
                        <a:fillRect/>
                      </a:stretch>
                    </p:blipFill>
                    <p:spPr>
                      <a:xfrm>
                        <a:off x="1014730" y="2188210"/>
                        <a:ext cx="6567170" cy="181546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5" name="TextBox 20"/>
          <p:cNvSpPr txBox="1"/>
          <p:nvPr/>
        </p:nvSpPr>
        <p:spPr>
          <a:xfrm>
            <a:off x="4201160" y="358151"/>
            <a:ext cx="7416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热身</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对象 3">
            <a:hlinkClick r:id="" action="ppaction://ole?verb="/>
          </p:cNvPr>
          <p:cNvGraphicFramePr>
            <a:graphicFrameLocks noChangeAspect="1"/>
          </p:cNvGraphicFramePr>
          <p:nvPr/>
        </p:nvGraphicFramePr>
        <p:xfrm>
          <a:off x="930275" y="734695"/>
          <a:ext cx="7107555" cy="4255770"/>
        </p:xfrm>
        <a:graphic>
          <a:graphicData uri="http://schemas.openxmlformats.org/presentationml/2006/ole">
            <mc:AlternateContent xmlns:mc="http://schemas.openxmlformats.org/markup-compatibility/2006">
              <mc:Choice xmlns:v="urn:schemas-microsoft-com:vml" Requires="v">
                <p:oleObj spid="_x0000_s1026" name="" r:id="rId1" imgW="5689600" imgH="3403600" progId="Equation.KSEE3">
                  <p:embed/>
                </p:oleObj>
              </mc:Choice>
              <mc:Fallback>
                <p:oleObj name="" r:id="rId1" imgW="5689600" imgH="3403600" progId="Equation.KSEE3">
                  <p:embed/>
                  <p:pic>
                    <p:nvPicPr>
                      <p:cNvPr id="0" name="图片 1025"/>
                      <p:cNvPicPr/>
                      <p:nvPr/>
                    </p:nvPicPr>
                    <p:blipFill>
                      <a:blip r:embed="rId2"/>
                      <a:stretch>
                        <a:fillRect/>
                      </a:stretch>
                    </p:blipFill>
                    <p:spPr>
                      <a:xfrm>
                        <a:off x="930275" y="734695"/>
                        <a:ext cx="7107555" cy="425577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5" name="TextBox 20"/>
          <p:cNvSpPr txBox="1"/>
          <p:nvPr/>
        </p:nvSpPr>
        <p:spPr>
          <a:xfrm>
            <a:off x="4201160" y="358151"/>
            <a:ext cx="7416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热身</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1" name="图片 100"/>
          <p:cNvPicPr/>
          <p:nvPr/>
        </p:nvPicPr>
        <p:blipFill>
          <a:blip r:embed="rId1"/>
          <a:stretch>
            <a:fillRect/>
          </a:stretch>
        </p:blipFill>
        <p:spPr>
          <a:xfrm>
            <a:off x="904240" y="1081405"/>
            <a:ext cx="7572375" cy="2980055"/>
          </a:xfrm>
          <a:prstGeom prst="rect">
            <a:avLst/>
          </a:prstGeom>
          <a:noFill/>
          <a:ln w="9525">
            <a:noFill/>
          </a:ln>
        </p:spPr>
      </p:pic>
      <p:sp>
        <p:nvSpPr>
          <p:cNvPr id="2" name="文本框 1"/>
          <p:cNvSpPr txBox="1"/>
          <p:nvPr/>
        </p:nvSpPr>
        <p:spPr>
          <a:xfrm>
            <a:off x="904240" y="4217035"/>
            <a:ext cx="7237730" cy="414020"/>
          </a:xfrm>
          <a:prstGeom prst="rect">
            <a:avLst/>
          </a:prstGeom>
          <a:noFill/>
        </p:spPr>
        <p:txBody>
          <a:bodyPr wrap="square" rtlCol="0" anchor="t">
            <a:spAutoFit/>
          </a:bodyPr>
          <a:p>
            <a:pPr>
              <a:lnSpc>
                <a:spcPct val="150000"/>
              </a:lnSpc>
            </a:pPr>
            <a:r>
              <a:rPr lang="en-US" altLang="zh-CN" sz="14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14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4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教</a:t>
            </a:r>
            <a:r>
              <a:rPr lang="en-US" sz="14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12 </a:t>
            </a:r>
            <a:r>
              <a:rPr lang="zh-CN" altLang="en-US" sz="14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吴佳怡</a:t>
            </a:r>
            <a:r>
              <a:rPr lang="en-US" altLang="zh-CN" sz="14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不按套路</a:t>
            </a:r>
            <a:r>
              <a:rPr lang="en-US" altLang="zh-CN" sz="14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，直接演绎推理。</a:t>
            </a:r>
            <a:endParaRPr lang="zh-CN" altLang="en-US" sz="14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5" name="TextBox 20"/>
          <p:cNvSpPr txBox="1"/>
          <p:nvPr/>
        </p:nvSpPr>
        <p:spPr>
          <a:xfrm>
            <a:off x="2642235" y="358151"/>
            <a:ext cx="385953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课堂了解</a:t>
            </a:r>
            <a:r>
              <a:rPr lang="en-US" altLang="zh-CN" sz="2200" b="1" dirty="0" smtClean="0">
                <a:solidFill>
                  <a:schemeClr val="accent2">
                    <a:lumMod val="75000"/>
                  </a:schemeClr>
                </a:solidFill>
                <a:latin typeface="+mj-ea"/>
                <a:ea typeface="+mj-ea"/>
                <a:sym typeface="微软雅黑" panose="020B0503020204020204" pitchFamily="34" charset="-122"/>
              </a:rPr>
              <a:t>——</a:t>
            </a:r>
            <a:r>
              <a:rPr lang="zh-CN" sz="22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排行榜及趋势线</a:t>
            </a:r>
            <a:endParaRPr lang="en-US" altLang="zh-CN"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0925" y="945515"/>
            <a:ext cx="7165340" cy="3688715"/>
          </a:xfrm>
          <a:prstGeom prst="rect">
            <a:avLst/>
          </a:prstGeom>
        </p:spPr>
      </p:pic>
      <p:sp>
        <p:nvSpPr>
          <p:cNvPr id="100" name="文本框 99"/>
          <p:cNvSpPr txBox="1"/>
          <p:nvPr/>
        </p:nvSpPr>
        <p:spPr>
          <a:xfrm>
            <a:off x="3689350" y="4634230"/>
            <a:ext cx="1889125" cy="252730"/>
          </a:xfrm>
          <a:prstGeom prst="rect">
            <a:avLst/>
          </a:prstGeom>
          <a:noFill/>
          <a:ln w="9525">
            <a:noFill/>
          </a:ln>
        </p:spPr>
        <p:txBody>
          <a:bodyPr wrap="square">
            <a:spAutoFit/>
          </a:bodyPr>
          <a:p>
            <a:pPr indent="0"/>
            <a:r>
              <a:rPr lang="en-US" sz="1050" b="0">
                <a:latin typeface="Times New Roman" panose="02020603050405020304" charset="0"/>
                <a:ea typeface="楷体" panose="02010609060101010101" charset="-122"/>
              </a:rPr>
              <a:t>THE</a:t>
            </a:r>
            <a:r>
              <a:rPr lang="zh-CN" sz="1050" b="0">
                <a:ea typeface="楷体" panose="02010609060101010101" charset="-122"/>
              </a:rPr>
              <a:t>的排名情况（</a:t>
            </a:r>
            <a:r>
              <a:rPr lang="en-US" sz="1050" b="0">
                <a:latin typeface="Times New Roman" panose="02020603050405020304" charset="0"/>
                <a:ea typeface="楷体" panose="02010609060101010101" charset="-122"/>
              </a:rPr>
              <a:t>2005-2018</a:t>
            </a:r>
            <a:r>
              <a:rPr lang="zh-CN" sz="1050" b="0">
                <a:ea typeface="楷体" panose="02010609060101010101" charset="-122"/>
              </a:rPr>
              <a:t>）</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953135" y="1591310"/>
            <a:ext cx="7237730" cy="1795145"/>
          </a:xfrm>
          <a:prstGeom prst="rect">
            <a:avLst/>
          </a:prstGeom>
          <a:noFill/>
          <a:ln>
            <a:noFill/>
          </a:ln>
        </p:spPr>
        <p:txBody>
          <a:bodyPr wrap="square" lIns="0" tIns="0" rIns="0" bIns="0">
            <a:spAutoFit/>
          </a:bodyPr>
          <a:p>
            <a:pPr fontAlgn="auto">
              <a:lnSpc>
                <a:spcPts val="2800"/>
              </a:lnSpc>
            </a:pPr>
            <a:r>
              <a:rPr lang="en-US" altLang="zh-CN" sz="2000" b="1" dirty="0">
                <a:solidFill>
                  <a:schemeClr val="bg1">
                    <a:lumMod val="50000"/>
                  </a:schemeClr>
                </a:solidFill>
                <a:sym typeface="+mn-ea"/>
              </a:rPr>
              <a:t>       </a:t>
            </a:r>
            <a:r>
              <a:rPr lang="zh-CN" altLang="en-US" sz="2000" b="1" dirty="0">
                <a:solidFill>
                  <a:schemeClr val="bg1">
                    <a:lumMod val="50000"/>
                  </a:schemeClr>
                </a:solidFill>
                <a:sym typeface="+mn-ea"/>
              </a:rPr>
              <a:t>所谓</a:t>
            </a:r>
            <a:r>
              <a:rPr lang="zh-CN" altLang="en-US" sz="2000" b="1" dirty="0">
                <a:solidFill>
                  <a:srgbClr val="FF0000"/>
                </a:solidFill>
                <a:sym typeface="+mn-ea"/>
              </a:rPr>
              <a:t>演绎思想</a:t>
            </a:r>
            <a:r>
              <a:rPr lang="zh-CN" altLang="en-US" sz="2000" b="1" dirty="0">
                <a:solidFill>
                  <a:schemeClr val="bg1">
                    <a:lumMod val="50000"/>
                  </a:schemeClr>
                </a:solidFill>
                <a:sym typeface="+mn-ea"/>
              </a:rPr>
              <a:t>就是演绎推理的思想，是</a:t>
            </a:r>
            <a:r>
              <a:rPr lang="zh-CN" altLang="en-US" sz="2000" b="1" dirty="0">
                <a:solidFill>
                  <a:srgbClr val="FF0000"/>
                </a:solidFill>
                <a:sym typeface="+mn-ea"/>
              </a:rPr>
              <a:t>从一般原理推出个别结论的逻辑思想方法</a:t>
            </a:r>
            <a:r>
              <a:rPr lang="en-US" altLang="zh-CN" sz="2000" b="1" dirty="0">
                <a:solidFill>
                  <a:schemeClr val="bg1">
                    <a:lumMod val="50000"/>
                  </a:schemeClr>
                </a:solidFill>
                <a:sym typeface="+mn-ea"/>
              </a:rPr>
              <a:t>.  </a:t>
            </a:r>
            <a:r>
              <a:rPr lang="zh-CN" altLang="en-US" sz="2000" b="1" dirty="0">
                <a:solidFill>
                  <a:schemeClr val="bg1">
                    <a:lumMod val="50000"/>
                  </a:schemeClr>
                </a:solidFill>
                <a:sym typeface="+mn-ea"/>
              </a:rPr>
              <a:t>其特点是：在推理的形式合乎逻辑的条件下，运用演绎法</a:t>
            </a:r>
            <a:r>
              <a:rPr lang="zh-CN" altLang="en-US" sz="2000" b="1" dirty="0">
                <a:solidFill>
                  <a:srgbClr val="FF0000"/>
                </a:solidFill>
                <a:sym typeface="+mn-ea"/>
              </a:rPr>
              <a:t>从真实的前提一定能推出真实的结论</a:t>
            </a:r>
            <a:r>
              <a:rPr lang="zh-CN" altLang="en-US" sz="2000" b="1" dirty="0">
                <a:solidFill>
                  <a:schemeClr val="bg1">
                    <a:lumMod val="50000"/>
                  </a:schemeClr>
                </a:solidFill>
                <a:sym typeface="+mn-ea"/>
              </a:rPr>
              <a:t>．</a:t>
            </a:r>
            <a:endParaRPr lang="zh-CN" altLang="en-US" sz="2000" b="1" dirty="0">
              <a:solidFill>
                <a:schemeClr val="bg1">
                  <a:lumMod val="50000"/>
                </a:schemeClr>
              </a:solidFill>
              <a:sym typeface="+mn-ea"/>
            </a:endParaRPr>
          </a:p>
          <a:p>
            <a:pPr fontAlgn="auto">
              <a:lnSpc>
                <a:spcPts val="2800"/>
              </a:lnSpc>
            </a:pPr>
            <a:r>
              <a:rPr lang="zh-CN" altLang="en-US" sz="2000" b="1" dirty="0">
                <a:solidFill>
                  <a:schemeClr val="bg1">
                    <a:lumMod val="50000"/>
                  </a:schemeClr>
                </a:solidFill>
                <a:sym typeface="+mn-ea"/>
              </a:rPr>
              <a:t> </a:t>
            </a:r>
            <a:r>
              <a:rPr lang="en-US" altLang="zh-CN" sz="2000" b="1" dirty="0">
                <a:solidFill>
                  <a:schemeClr val="bg1">
                    <a:lumMod val="50000"/>
                  </a:schemeClr>
                </a:solidFill>
                <a:sym typeface="+mn-ea"/>
              </a:rPr>
              <a:t>      </a:t>
            </a:r>
            <a:r>
              <a:rPr lang="zh-CN" altLang="en-US" sz="2000" b="1" dirty="0">
                <a:solidFill>
                  <a:schemeClr val="bg1">
                    <a:lumMod val="50000"/>
                  </a:schemeClr>
                </a:solidFill>
                <a:sym typeface="+mn-ea"/>
              </a:rPr>
              <a:t>因此，</a:t>
            </a:r>
            <a:r>
              <a:rPr lang="zh-CN" altLang="en-US" sz="2000" b="1" dirty="0">
                <a:solidFill>
                  <a:srgbClr val="FF0000"/>
                </a:solidFill>
                <a:sym typeface="+mn-ea"/>
              </a:rPr>
              <a:t>演绎推理是一种</a:t>
            </a:r>
            <a:r>
              <a:rPr lang="zh-CN" altLang="en-US" sz="2000" b="1" u="sng" dirty="0">
                <a:solidFill>
                  <a:srgbClr val="FF0000"/>
                </a:solidFill>
                <a:sym typeface="+mn-ea"/>
              </a:rPr>
              <a:t>必然性推理</a:t>
            </a:r>
            <a:r>
              <a:rPr lang="zh-CN" altLang="en-US" sz="2000" b="1" dirty="0">
                <a:solidFill>
                  <a:schemeClr val="bg1">
                    <a:lumMod val="50000"/>
                  </a:schemeClr>
                </a:solidFill>
                <a:sym typeface="+mn-ea"/>
              </a:rPr>
              <a:t>，它的特征是：</a:t>
            </a:r>
            <a:r>
              <a:rPr lang="zh-CN" altLang="en-US" sz="2000" b="1" dirty="0">
                <a:solidFill>
                  <a:srgbClr val="FF0000"/>
                </a:solidFill>
                <a:sym typeface="+mn-ea"/>
              </a:rPr>
              <a:t>当前提为真时，结论必然为真．</a:t>
            </a:r>
            <a:endPar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演绎思想</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4" grpId="0"/>
      <p:bldP spid="1048694"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02030" y="3231515"/>
            <a:ext cx="2907030" cy="1661795"/>
          </a:xfrm>
          <a:prstGeom prst="rect">
            <a:avLst/>
          </a:prstGeom>
          <a:noFill/>
          <a:ln>
            <a:noFill/>
          </a:ln>
        </p:spPr>
        <p:txBody>
          <a:bodyPr wrap="square" lIns="0" tIns="0" rIns="0" bIns="0">
            <a:spAutoFit/>
          </a:bodyPr>
          <a:p>
            <a:pPr>
              <a:lnSpc>
                <a:spcPct val="150000"/>
              </a:lnSpc>
            </a:pPr>
            <a:r>
              <a:rPr lang="en-US" altLang="zh-CN" b="1" dirty="0">
                <a:solidFill>
                  <a:schemeClr val="bg1">
                    <a:lumMod val="50000"/>
                  </a:schemeClr>
                </a:solidFill>
                <a:sym typeface="+mn-ea"/>
              </a:rPr>
              <a:t>       </a:t>
            </a:r>
            <a:r>
              <a:rPr lang="zh-CN" altLang="en-US" b="1" dirty="0">
                <a:solidFill>
                  <a:srgbClr val="FF0000"/>
                </a:solidFill>
                <a:sym typeface="+mn-ea"/>
              </a:rPr>
              <a:t>演绎推理是逻辑证明的工具</a:t>
            </a:r>
            <a:r>
              <a:rPr lang="zh-CN" altLang="en-US" b="1" dirty="0">
                <a:solidFill>
                  <a:schemeClr val="bg1">
                    <a:lumMod val="50000"/>
                  </a:schemeClr>
                </a:solidFill>
                <a:sym typeface="+mn-ea"/>
              </a:rPr>
              <a:t>，整个欧几里得几何（《几何原本》）就是一个演绎推理系统。</a:t>
            </a:r>
            <a:endParaRPr lang="zh-CN" altLang="en-US"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演绎思想</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1" name="图片 100"/>
          <p:cNvPicPr/>
          <p:nvPr>
            <p:custDataLst>
              <p:tags r:id="rId1"/>
            </p:custDataLst>
          </p:nvPr>
        </p:nvPicPr>
        <p:blipFill>
          <a:blip r:embed="rId2"/>
          <a:srcRect t="12778"/>
          <a:stretch>
            <a:fillRect/>
          </a:stretch>
        </p:blipFill>
        <p:spPr>
          <a:xfrm>
            <a:off x="4540250" y="865505"/>
            <a:ext cx="3725545" cy="4112260"/>
          </a:xfrm>
          <a:prstGeom prst="rect">
            <a:avLst/>
          </a:prstGeom>
          <a:noFill/>
          <a:ln w="9525">
            <a:noFill/>
          </a:ln>
        </p:spPr>
      </p:pic>
      <p:pic>
        <p:nvPicPr>
          <p:cNvPr id="2" name="图片 1"/>
          <p:cNvPicPr/>
          <p:nvPr/>
        </p:nvPicPr>
        <p:blipFill>
          <a:blip r:embed="rId3"/>
          <a:stretch>
            <a:fillRect/>
          </a:stretch>
        </p:blipFill>
        <p:spPr>
          <a:xfrm>
            <a:off x="1450975" y="865505"/>
            <a:ext cx="2009140" cy="23653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384935"/>
          </a:xfrm>
          <a:prstGeom prst="rect">
            <a:avLst/>
          </a:prstGeom>
          <a:noFill/>
          <a:ln>
            <a:noFill/>
          </a:ln>
        </p:spPr>
        <p:txBody>
          <a:bodyPr wrap="square" lIns="0" tIns="0" rIns="0" bIns="0">
            <a:spAutoFit/>
          </a:bodyPr>
          <a:p>
            <a:pPr>
              <a:lnSpc>
                <a:spcPct val="150000"/>
              </a:lnSpc>
            </a:pPr>
            <a:r>
              <a:rPr lang="zh-CN" altLang="en-US" sz="2000" b="1" dirty="0">
                <a:solidFill>
                  <a:schemeClr val="bg1">
                    <a:lumMod val="50000"/>
                  </a:schemeClr>
                </a:solidFill>
                <a:sym typeface="+mn-ea"/>
              </a:rPr>
              <a:t> </a:t>
            </a:r>
            <a:r>
              <a:rPr lang="en-US" altLang="zh-CN" sz="2000" b="1" dirty="0">
                <a:solidFill>
                  <a:schemeClr val="bg1">
                    <a:lumMod val="50000"/>
                  </a:schemeClr>
                </a:solidFill>
                <a:sym typeface="+mn-ea"/>
              </a:rPr>
              <a:t>      </a:t>
            </a:r>
            <a:r>
              <a:rPr lang="zh-CN" altLang="en-US" sz="2000" b="1" dirty="0">
                <a:solidFill>
                  <a:schemeClr val="bg1">
                    <a:lumMod val="50000"/>
                  </a:schemeClr>
                </a:solidFill>
                <a:sym typeface="+mn-ea"/>
              </a:rPr>
              <a:t>演绎推理</a:t>
            </a:r>
            <a:r>
              <a:rPr lang="zh-CN" altLang="en-US" sz="2000" b="1" dirty="0">
                <a:solidFill>
                  <a:srgbClr val="FF0000"/>
                </a:solidFill>
                <a:sym typeface="+mn-ea"/>
              </a:rPr>
              <a:t>也是发展假设和理论</a:t>
            </a:r>
            <a:r>
              <a:rPr lang="zh-CN" altLang="en-US" sz="2000" b="1" dirty="0">
                <a:solidFill>
                  <a:schemeClr val="bg1">
                    <a:lumMod val="50000"/>
                  </a:schemeClr>
                </a:solidFill>
                <a:sym typeface="+mn-ea"/>
              </a:rPr>
              <a:t>的一个必要环节．</a:t>
            </a:r>
            <a:endParaRPr lang="zh-CN" altLang="en-US" sz="2000" b="1" dirty="0">
              <a:solidFill>
                <a:schemeClr val="bg1">
                  <a:lumMod val="50000"/>
                </a:schemeClr>
              </a:solidFill>
              <a:sym typeface="+mn-ea"/>
            </a:endParaRPr>
          </a:p>
          <a:p>
            <a:pPr>
              <a:lnSpc>
                <a:spcPct val="150000"/>
              </a:lnSpc>
            </a:pPr>
            <a:r>
              <a:rPr lang="zh-CN" altLang="en-US" sz="2000" b="1" dirty="0">
                <a:solidFill>
                  <a:schemeClr val="bg1">
                    <a:lumMod val="50000"/>
                  </a:schemeClr>
                </a:solidFill>
                <a:sym typeface="+mn-ea"/>
              </a:rPr>
              <a:t> </a:t>
            </a:r>
            <a:r>
              <a:rPr lang="en-US" altLang="zh-CN" sz="2000" b="1" dirty="0">
                <a:solidFill>
                  <a:schemeClr val="bg1">
                    <a:lumMod val="50000"/>
                  </a:schemeClr>
                </a:solidFill>
                <a:sym typeface="+mn-ea"/>
              </a:rPr>
              <a:t>      </a:t>
            </a:r>
            <a:r>
              <a:rPr lang="zh-CN" altLang="en-US" sz="2000" b="1" dirty="0">
                <a:solidFill>
                  <a:schemeClr val="bg1">
                    <a:lumMod val="50000"/>
                  </a:schemeClr>
                </a:solidFill>
                <a:sym typeface="+mn-ea"/>
              </a:rPr>
              <a:t>19世纪数学家们由对欧几里得第五公设（平行公设）的独立性的试证导致发现</a:t>
            </a:r>
            <a:r>
              <a:rPr lang="zh-CN" altLang="en-US" sz="2000" b="1" dirty="0">
                <a:solidFill>
                  <a:schemeClr val="bg1">
                    <a:lumMod val="50000"/>
                  </a:schemeClr>
                </a:solidFill>
                <a:sym typeface="+mn-ea"/>
                <a:hlinkClick r:id="rId1" action="ppaction://hlinkfile"/>
              </a:rPr>
              <a:t>非欧几何</a:t>
            </a:r>
            <a:r>
              <a:rPr lang="en-US" altLang="zh-CN" sz="2000" b="1" dirty="0">
                <a:solidFill>
                  <a:schemeClr val="bg1">
                    <a:lumMod val="50000"/>
                  </a:schemeClr>
                </a:solidFill>
                <a:sym typeface="+mn-ea"/>
              </a:rPr>
              <a:t>.</a:t>
            </a:r>
            <a:endParaRPr lang="en-US" altLang="zh-CN"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演绎思想</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rcRect b="21762"/>
          <a:stretch>
            <a:fillRect/>
          </a:stretch>
        </p:blipFill>
        <p:spPr>
          <a:xfrm>
            <a:off x="1143000" y="557530"/>
            <a:ext cx="6858000" cy="1883410"/>
          </a:xfrm>
          <a:prstGeom prst="rect">
            <a:avLst/>
          </a:prstGeom>
          <a:noFill/>
          <a:ln w="9525">
            <a:noFill/>
          </a:ln>
        </p:spPr>
      </p:pic>
      <p:sp>
        <p:nvSpPr>
          <p:cNvPr id="2" name="文本框 1"/>
          <p:cNvSpPr txBox="1"/>
          <p:nvPr/>
        </p:nvSpPr>
        <p:spPr>
          <a:xfrm>
            <a:off x="1678940" y="2364740"/>
            <a:ext cx="6641465" cy="645160"/>
          </a:xfrm>
          <a:prstGeom prst="rect">
            <a:avLst/>
          </a:prstGeom>
          <a:noFill/>
        </p:spPr>
        <p:txBody>
          <a:bodyPr wrap="square" rtlCol="0">
            <a:spAutoFit/>
          </a:bodyPr>
          <a:p>
            <a:r>
              <a:rPr lang="en-US" altLang="zh-CN" b="1">
                <a:solidFill>
                  <a:schemeClr val="bg1">
                    <a:lumMod val="50000"/>
                  </a:schemeClr>
                </a:solidFill>
              </a:rPr>
              <a:t>  </a:t>
            </a:r>
            <a:r>
              <a:rPr lang="zh-CN" altLang="en-US" b="1">
                <a:solidFill>
                  <a:schemeClr val="bg1">
                    <a:lumMod val="50000"/>
                  </a:schemeClr>
                </a:solidFill>
              </a:rPr>
              <a:t>正曲率</a:t>
            </a:r>
            <a:r>
              <a:rPr lang="en-US" altLang="zh-CN" b="1">
                <a:solidFill>
                  <a:schemeClr val="bg1">
                    <a:lumMod val="50000"/>
                  </a:schemeClr>
                </a:solidFill>
              </a:rPr>
              <a:t>                         </a:t>
            </a:r>
            <a:r>
              <a:rPr lang="zh-CN" altLang="en-US" b="1">
                <a:solidFill>
                  <a:schemeClr val="bg1">
                    <a:lumMod val="50000"/>
                  </a:schemeClr>
                </a:solidFill>
              </a:rPr>
              <a:t>负曲率</a:t>
            </a:r>
            <a:r>
              <a:rPr lang="en-US" altLang="zh-CN" b="1">
                <a:solidFill>
                  <a:schemeClr val="bg1">
                    <a:lumMod val="50000"/>
                  </a:schemeClr>
                </a:solidFill>
              </a:rPr>
              <a:t>                      </a:t>
            </a:r>
            <a:r>
              <a:rPr lang="zh-CN" altLang="en-US" b="1">
                <a:solidFill>
                  <a:schemeClr val="bg1">
                    <a:lumMod val="50000"/>
                  </a:schemeClr>
                </a:solidFill>
              </a:rPr>
              <a:t>平面曲率</a:t>
            </a:r>
            <a:endParaRPr lang="zh-CN" altLang="en-US" b="1">
              <a:solidFill>
                <a:schemeClr val="bg1">
                  <a:lumMod val="50000"/>
                </a:schemeClr>
              </a:solidFill>
            </a:endParaRPr>
          </a:p>
          <a:p>
            <a:r>
              <a:rPr lang="zh-CN" altLang="en-US" b="1">
                <a:solidFill>
                  <a:schemeClr val="bg1">
                    <a:lumMod val="50000"/>
                  </a:schemeClr>
                </a:solidFill>
              </a:rPr>
              <a:t>黎曼几何</a:t>
            </a:r>
            <a:r>
              <a:rPr lang="en-US" altLang="zh-CN" b="1">
                <a:solidFill>
                  <a:schemeClr val="bg1">
                    <a:lumMod val="50000"/>
                  </a:schemeClr>
                </a:solidFill>
              </a:rPr>
              <a:t>               </a:t>
            </a:r>
            <a:r>
              <a:rPr lang="zh-CN" altLang="en-US" b="1">
                <a:solidFill>
                  <a:schemeClr val="bg1">
                    <a:lumMod val="50000"/>
                  </a:schemeClr>
                </a:solidFill>
              </a:rPr>
              <a:t>罗巴切夫斯基几何</a:t>
            </a:r>
            <a:r>
              <a:rPr lang="en-US" altLang="zh-CN" b="1">
                <a:solidFill>
                  <a:schemeClr val="bg1">
                    <a:lumMod val="50000"/>
                  </a:schemeClr>
                </a:solidFill>
              </a:rPr>
              <a:t>         </a:t>
            </a:r>
            <a:r>
              <a:rPr lang="zh-CN" altLang="en-US" b="1">
                <a:solidFill>
                  <a:schemeClr val="bg1">
                    <a:lumMod val="50000"/>
                  </a:schemeClr>
                </a:solidFill>
              </a:rPr>
              <a:t>欧几里得几何</a:t>
            </a:r>
            <a:endParaRPr lang="zh-CN" altLang="en-US" b="1">
              <a:solidFill>
                <a:schemeClr val="bg1">
                  <a:lumMod val="50000"/>
                </a:schemeClr>
              </a:solidFill>
            </a:endParaRPr>
          </a:p>
        </p:txBody>
      </p:sp>
      <p:sp>
        <p:nvSpPr>
          <p:cNvPr id="3" name="文本框 2"/>
          <p:cNvSpPr txBox="1"/>
          <p:nvPr/>
        </p:nvSpPr>
        <p:spPr>
          <a:xfrm>
            <a:off x="1369060" y="3060065"/>
            <a:ext cx="6406515" cy="1322070"/>
          </a:xfrm>
          <a:prstGeom prst="rect">
            <a:avLst/>
          </a:prstGeom>
          <a:noFill/>
        </p:spPr>
        <p:txBody>
          <a:bodyPr wrap="square" rtlCol="0" anchor="t">
            <a:spAutoFit/>
          </a:bodyPr>
          <a:p>
            <a:r>
              <a:rPr lang="en-US" altLang="zh-CN" sz="2000" b="1">
                <a:solidFill>
                  <a:schemeClr val="bg1">
                    <a:lumMod val="50000"/>
                  </a:schemeClr>
                </a:solidFill>
                <a:latin typeface="华文楷体" panose="02010600040101010101" charset="-122"/>
                <a:ea typeface="华文楷体" panose="02010600040101010101" charset="-122"/>
                <a:cs typeface="华文楷体" panose="02010600040101010101" charset="-122"/>
              </a:rPr>
              <a:t>       </a:t>
            </a:r>
            <a:r>
              <a:rPr lang="zh-CN" altLang="en-US" sz="2000" b="1">
                <a:solidFill>
                  <a:schemeClr val="bg1">
                    <a:lumMod val="50000"/>
                  </a:schemeClr>
                </a:solidFill>
                <a:latin typeface="华文楷体" panose="02010600040101010101" charset="-122"/>
                <a:ea typeface="华文楷体" panose="02010600040101010101" charset="-122"/>
                <a:cs typeface="华文楷体" panose="02010600040101010101" charset="-122"/>
              </a:rPr>
              <a:t>在我们这个不大不小、不远不近的空间里，也就是在我们的日常生活中，</a:t>
            </a:r>
            <a:r>
              <a:rPr lang="zh-CN" altLang="en-US" sz="2000" b="1">
                <a:solidFill>
                  <a:srgbClr val="FF0000"/>
                </a:solidFill>
                <a:latin typeface="华文楷体" panose="02010600040101010101" charset="-122"/>
                <a:ea typeface="华文楷体" panose="02010600040101010101" charset="-122"/>
                <a:cs typeface="华文楷体" panose="02010600040101010101" charset="-122"/>
              </a:rPr>
              <a:t>欧式几何</a:t>
            </a:r>
            <a:r>
              <a:rPr lang="zh-CN" altLang="en-US" sz="2000" b="1">
                <a:solidFill>
                  <a:schemeClr val="bg1">
                    <a:lumMod val="50000"/>
                  </a:schemeClr>
                </a:solidFill>
                <a:latin typeface="华文楷体" panose="02010600040101010101" charset="-122"/>
                <a:ea typeface="华文楷体" panose="02010600040101010101" charset="-122"/>
                <a:cs typeface="华文楷体" panose="02010600040101010101" charset="-122"/>
              </a:rPr>
              <a:t>是适用的；在宇宙空间中或原子核世界，</a:t>
            </a:r>
            <a:r>
              <a:rPr lang="zh-CN" altLang="en-US" sz="2000" b="1">
                <a:solidFill>
                  <a:srgbClr val="FF0000"/>
                </a:solidFill>
                <a:latin typeface="华文楷体" panose="02010600040101010101" charset="-122"/>
                <a:ea typeface="华文楷体" panose="02010600040101010101" charset="-122"/>
                <a:cs typeface="华文楷体" panose="02010600040101010101" charset="-122"/>
              </a:rPr>
              <a:t>罗氏几何</a:t>
            </a:r>
            <a:r>
              <a:rPr lang="zh-CN" altLang="en-US" sz="2000" b="1">
                <a:solidFill>
                  <a:schemeClr val="bg1">
                    <a:lumMod val="50000"/>
                  </a:schemeClr>
                </a:solidFill>
                <a:latin typeface="华文楷体" panose="02010600040101010101" charset="-122"/>
                <a:ea typeface="华文楷体" panose="02010600040101010101" charset="-122"/>
                <a:cs typeface="华文楷体" panose="02010600040101010101" charset="-122"/>
              </a:rPr>
              <a:t>更符合客观实际；在地球表面研究航海、航空等实际问题中，</a:t>
            </a:r>
            <a:r>
              <a:rPr lang="zh-CN" altLang="en-US" sz="2000" b="1">
                <a:solidFill>
                  <a:srgbClr val="FF0000"/>
                </a:solidFill>
                <a:latin typeface="华文楷体" panose="02010600040101010101" charset="-122"/>
                <a:ea typeface="华文楷体" panose="02010600040101010101" charset="-122"/>
                <a:cs typeface="华文楷体" panose="02010600040101010101" charset="-122"/>
              </a:rPr>
              <a:t>黎曼几何</a:t>
            </a:r>
            <a:r>
              <a:rPr lang="zh-CN" altLang="en-US" sz="2000" b="1">
                <a:solidFill>
                  <a:schemeClr val="bg1">
                    <a:lumMod val="50000"/>
                  </a:schemeClr>
                </a:solidFill>
                <a:latin typeface="华文楷体" panose="02010600040101010101" charset="-122"/>
                <a:ea typeface="华文楷体" panose="02010600040101010101" charset="-122"/>
                <a:cs typeface="华文楷体" panose="02010600040101010101" charset="-122"/>
              </a:rPr>
              <a:t>更准确一些。</a:t>
            </a:r>
            <a:endParaRPr lang="zh-CN" altLang="en-US" sz="2000" b="1">
              <a:solidFill>
                <a:schemeClr val="bg1">
                  <a:lumMod val="50000"/>
                </a:schemeClr>
              </a:solidFill>
              <a:latin typeface="华文楷体" panose="02010600040101010101" charset="-122"/>
              <a:ea typeface="华文楷体" panose="02010600040101010101" charset="-122"/>
              <a:cs typeface="华文楷体" panose="02010600040101010101" charset="-122"/>
            </a:endParaRPr>
          </a:p>
        </p:txBody>
      </p:sp>
      <p:sp>
        <p:nvSpPr>
          <p:cNvPr id="5" name="文本框 4"/>
          <p:cNvSpPr txBox="1"/>
          <p:nvPr/>
        </p:nvSpPr>
        <p:spPr>
          <a:xfrm>
            <a:off x="1369060" y="4432300"/>
            <a:ext cx="5429885" cy="398780"/>
          </a:xfrm>
          <a:prstGeom prst="rect">
            <a:avLst/>
          </a:prstGeom>
          <a:noFill/>
        </p:spPr>
        <p:txBody>
          <a:bodyPr wrap="square" rtlCol="0" anchor="t">
            <a:spAutoFit/>
          </a:bodyPr>
          <a:p>
            <a:r>
              <a:rPr lang="zh-CN" altLang="en-US" sz="2000" b="1" dirty="0">
                <a:solidFill>
                  <a:schemeClr val="bg1">
                    <a:lumMod val="50000"/>
                  </a:schemeClr>
                </a:solidFill>
                <a:sym typeface="+mn-ea"/>
              </a:rPr>
              <a:t>我们再通过一个</a:t>
            </a:r>
            <a:r>
              <a:rPr lang="zh-CN" altLang="en-US" sz="2000" b="1" dirty="0">
                <a:solidFill>
                  <a:schemeClr val="bg1">
                    <a:lumMod val="50000"/>
                  </a:schemeClr>
                </a:solidFill>
                <a:sym typeface="+mn-ea"/>
                <a:hlinkClick r:id="rId2" action="ppaction://hlinkfile"/>
              </a:rPr>
              <a:t>视频</a:t>
            </a:r>
            <a:r>
              <a:rPr lang="zh-CN" altLang="en-US" sz="2000" b="1" dirty="0">
                <a:solidFill>
                  <a:schemeClr val="bg1">
                    <a:lumMod val="50000"/>
                  </a:schemeClr>
                </a:solidFill>
                <a:sym typeface="+mn-ea"/>
              </a:rPr>
              <a:t>生动总结一下</a:t>
            </a:r>
            <a:r>
              <a:rPr lang="en-US" altLang="zh-CN" sz="2000" b="1" dirty="0">
                <a:solidFill>
                  <a:schemeClr val="bg1">
                    <a:lumMod val="50000"/>
                  </a:schemeClr>
                </a:solidFill>
                <a:sym typeface="+mn-ea"/>
              </a:rPr>
              <a:t>.</a:t>
            </a:r>
            <a:endParaRPr lang="en-US" altLang="zh-CN" sz="2000" b="1" dirty="0">
              <a:solidFill>
                <a:schemeClr val="bg1">
                  <a:lumMod val="50000"/>
                </a:schemeClr>
              </a:solidFill>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altLang="zh-CN" sz="2000" b="1" dirty="0">
                <a:solidFill>
                  <a:schemeClr val="bg1">
                    <a:lumMod val="50000"/>
                  </a:schemeClr>
                </a:solidFill>
                <a:sym typeface="+mn-ea"/>
              </a:rPr>
              <a:t>       </a:t>
            </a:r>
            <a:r>
              <a:rPr lang="zh-CN" altLang="en-US" sz="2000" b="1" dirty="0">
                <a:solidFill>
                  <a:schemeClr val="bg1">
                    <a:lumMod val="50000"/>
                  </a:schemeClr>
                </a:solidFill>
                <a:sym typeface="+mn-ea"/>
              </a:rPr>
              <a:t>数学家们由对欧几里得第五公设（平行公设）的独立性的试证（演绎推理）导致发现非欧几何</a:t>
            </a:r>
            <a:r>
              <a:rPr lang="en-US" altLang="zh-CN" sz="2000" b="1" dirty="0">
                <a:solidFill>
                  <a:schemeClr val="bg1">
                    <a:lumMod val="50000"/>
                  </a:schemeClr>
                </a:solidFill>
                <a:sym typeface="+mn-ea"/>
              </a:rPr>
              <a:t>.  </a:t>
            </a:r>
            <a:r>
              <a:rPr lang="zh-CN" altLang="en-US" sz="2000" b="1" dirty="0">
                <a:solidFill>
                  <a:schemeClr val="bg1">
                    <a:lumMod val="50000"/>
                  </a:schemeClr>
                </a:solidFill>
                <a:sym typeface="+mn-ea"/>
              </a:rPr>
              <a:t>由开始怀疑（与当时的经验共识不符）到现在发现与曲面相关的经验共识相符，完成了一次完美的演绎推理结果的验证</a:t>
            </a:r>
            <a:r>
              <a:rPr lang="en-US" altLang="zh-CN" sz="2000" b="1" dirty="0">
                <a:solidFill>
                  <a:schemeClr val="bg1">
                    <a:lumMod val="50000"/>
                  </a:schemeClr>
                </a:solidFill>
                <a:sym typeface="+mn-ea"/>
              </a:rPr>
              <a:t>.  </a:t>
            </a:r>
            <a:endParaRPr lang="en-US" altLang="zh-CN" sz="2000" b="1" dirty="0">
              <a:solidFill>
                <a:schemeClr val="bg1">
                  <a:lumMod val="50000"/>
                </a:schemeClr>
              </a:solidFill>
              <a:sym typeface="+mn-ea"/>
            </a:endParaRPr>
          </a:p>
          <a:p>
            <a:pPr>
              <a:lnSpc>
                <a:spcPct val="150000"/>
              </a:lnSpc>
            </a:pPr>
            <a:r>
              <a:rPr lang="en-US" altLang="zh-CN" sz="2000" b="1" dirty="0">
                <a:solidFill>
                  <a:schemeClr val="bg1">
                    <a:lumMod val="50000"/>
                  </a:schemeClr>
                </a:solidFill>
                <a:sym typeface="+mn-ea"/>
              </a:rPr>
              <a:t>      </a:t>
            </a:r>
            <a:r>
              <a:rPr lang="en-US" altLang="zh-CN" sz="2000" b="1" dirty="0">
                <a:solidFill>
                  <a:srgbClr val="FF0000"/>
                </a:solidFill>
                <a:sym typeface="+mn-ea"/>
              </a:rPr>
              <a:t> </a:t>
            </a:r>
            <a:r>
              <a:rPr lang="zh-CN" altLang="en-US" sz="2000" b="1" dirty="0">
                <a:solidFill>
                  <a:srgbClr val="FF0000"/>
                </a:solidFill>
                <a:sym typeface="+mn-ea"/>
              </a:rPr>
              <a:t>演绎推理常常帮助我们发现经验世界没有</a:t>
            </a:r>
            <a:r>
              <a:rPr lang="en-US" altLang="zh-CN" sz="2000" b="1" dirty="0">
                <a:solidFill>
                  <a:srgbClr val="FF0000"/>
                </a:solidFill>
                <a:sym typeface="+mn-ea"/>
              </a:rPr>
              <a:t>“</a:t>
            </a:r>
            <a:r>
              <a:rPr lang="zh-CN" altLang="en-US" sz="2000" b="1" dirty="0">
                <a:solidFill>
                  <a:srgbClr val="FF0000"/>
                </a:solidFill>
                <a:sym typeface="+mn-ea"/>
              </a:rPr>
              <a:t>观测</a:t>
            </a:r>
            <a:r>
              <a:rPr lang="en-US" altLang="zh-CN" sz="2000" b="1" dirty="0">
                <a:solidFill>
                  <a:srgbClr val="FF0000"/>
                </a:solidFill>
                <a:sym typeface="+mn-ea"/>
              </a:rPr>
              <a:t>”</a:t>
            </a:r>
            <a:r>
              <a:rPr lang="zh-CN" altLang="en-US" sz="2000" b="1" dirty="0">
                <a:solidFill>
                  <a:srgbClr val="FF0000"/>
                </a:solidFill>
                <a:sym typeface="+mn-ea"/>
              </a:rPr>
              <a:t>到的东西</a:t>
            </a:r>
            <a:r>
              <a:rPr lang="en-US" altLang="zh-CN" sz="2000" b="1" dirty="0">
                <a:solidFill>
                  <a:srgbClr val="FF0000"/>
                </a:solidFill>
                <a:sym typeface="+mn-ea"/>
              </a:rPr>
              <a:t>. </a:t>
            </a:r>
            <a:r>
              <a:rPr lang="zh-CN" altLang="en-US" sz="2000" b="1" dirty="0">
                <a:solidFill>
                  <a:schemeClr val="bg1">
                    <a:lumMod val="50000"/>
                  </a:schemeClr>
                </a:solidFill>
                <a:sym typeface="+mn-ea"/>
              </a:rPr>
              <a:t>（比如高校</a:t>
            </a:r>
            <a:r>
              <a:rPr lang="en-US" altLang="zh-CN" sz="2000" b="1" dirty="0">
                <a:solidFill>
                  <a:schemeClr val="bg1">
                    <a:lumMod val="50000"/>
                  </a:schemeClr>
                </a:solidFill>
                <a:sym typeface="+mn-ea"/>
              </a:rPr>
              <a:t>“</a:t>
            </a:r>
            <a:r>
              <a:rPr lang="zh-CN" altLang="en-US" sz="2000" b="1" dirty="0">
                <a:solidFill>
                  <a:schemeClr val="bg1">
                    <a:lumMod val="50000"/>
                  </a:schemeClr>
                </a:solidFill>
                <a:sym typeface="+mn-ea"/>
              </a:rPr>
              <a:t>学术权力</a:t>
            </a:r>
            <a:r>
              <a:rPr lang="en-US" altLang="zh-CN" sz="2000" b="1" dirty="0">
                <a:solidFill>
                  <a:schemeClr val="bg1">
                    <a:lumMod val="50000"/>
                  </a:schemeClr>
                </a:solidFill>
                <a:sym typeface="+mn-ea"/>
              </a:rPr>
              <a:t>”</a:t>
            </a:r>
            <a:r>
              <a:rPr lang="zh-CN" altLang="en-US" sz="2000" b="1" dirty="0">
                <a:solidFill>
                  <a:schemeClr val="bg1">
                    <a:lumMod val="50000"/>
                  </a:schemeClr>
                </a:solidFill>
                <a:sym typeface="+mn-ea"/>
              </a:rPr>
              <a:t>和</a:t>
            </a:r>
            <a:r>
              <a:rPr lang="en-US" altLang="zh-CN" sz="2000" b="1" dirty="0">
                <a:solidFill>
                  <a:schemeClr val="bg1">
                    <a:lumMod val="50000"/>
                  </a:schemeClr>
                </a:solidFill>
                <a:sym typeface="+mn-ea"/>
              </a:rPr>
              <a:t>“</a:t>
            </a:r>
            <a:r>
              <a:rPr lang="zh-CN" altLang="en-US" sz="2000" b="1" dirty="0">
                <a:solidFill>
                  <a:schemeClr val="bg1">
                    <a:lumMod val="50000"/>
                  </a:schemeClr>
                </a:solidFill>
                <a:sym typeface="+mn-ea"/>
              </a:rPr>
              <a:t>行政权力</a:t>
            </a:r>
            <a:r>
              <a:rPr lang="en-US" altLang="zh-CN" sz="2000" b="1" dirty="0">
                <a:solidFill>
                  <a:schemeClr val="bg1">
                    <a:lumMod val="50000"/>
                  </a:schemeClr>
                </a:solidFill>
                <a:sym typeface="+mn-ea"/>
              </a:rPr>
              <a:t>”</a:t>
            </a:r>
            <a:r>
              <a:rPr lang="zh-CN" altLang="en-US" sz="2000" b="1" dirty="0">
                <a:solidFill>
                  <a:schemeClr val="bg1">
                    <a:lumMod val="50000"/>
                  </a:schemeClr>
                </a:solidFill>
                <a:sym typeface="+mn-ea"/>
              </a:rPr>
              <a:t>与</a:t>
            </a:r>
            <a:r>
              <a:rPr lang="en-US" altLang="zh-CN" sz="2000" b="1" dirty="0">
                <a:solidFill>
                  <a:schemeClr val="bg1">
                    <a:lumMod val="50000"/>
                  </a:schemeClr>
                </a:solidFill>
                <a:sym typeface="+mn-ea"/>
              </a:rPr>
              <a:t>“</a:t>
            </a:r>
            <a:r>
              <a:rPr lang="zh-CN" altLang="en-US" sz="2000" b="1" dirty="0">
                <a:solidFill>
                  <a:schemeClr val="bg1">
                    <a:lumMod val="50000"/>
                  </a:schemeClr>
                </a:solidFill>
                <a:sym typeface="+mn-ea"/>
              </a:rPr>
              <a:t>高校发展</a:t>
            </a:r>
            <a:r>
              <a:rPr lang="en-US" altLang="zh-CN" sz="2000" b="1" dirty="0">
                <a:solidFill>
                  <a:schemeClr val="bg1">
                    <a:lumMod val="50000"/>
                  </a:schemeClr>
                </a:solidFill>
                <a:sym typeface="+mn-ea"/>
              </a:rPr>
              <a:t>”</a:t>
            </a:r>
            <a:r>
              <a:rPr lang="zh-CN" altLang="en-US" sz="2000" b="1" dirty="0">
                <a:solidFill>
                  <a:schemeClr val="bg1">
                    <a:lumMod val="50000"/>
                  </a:schemeClr>
                </a:solidFill>
                <a:sym typeface="+mn-ea"/>
              </a:rPr>
              <a:t>的相关性</a:t>
            </a:r>
            <a:r>
              <a:rPr lang="en-US" altLang="zh-CN" sz="2000" b="1" dirty="0">
                <a:solidFill>
                  <a:schemeClr val="bg1">
                    <a:lumMod val="50000"/>
                  </a:schemeClr>
                </a:solidFill>
                <a:sym typeface="+mn-ea"/>
              </a:rPr>
              <a:t>.</a:t>
            </a:r>
            <a:r>
              <a:rPr lang="zh-CN" altLang="en-US" sz="2000" b="1" dirty="0">
                <a:solidFill>
                  <a:schemeClr val="bg1">
                    <a:lumMod val="50000"/>
                  </a:schemeClr>
                </a:solidFill>
                <a:sym typeface="+mn-ea"/>
              </a:rPr>
              <a:t>）</a:t>
            </a:r>
            <a:endParaRPr lang="zh-CN" alt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演绎思想</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altLang="zh-CN"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mn-ea"/>
              </a:rPr>
              <a:t>设想</a:t>
            </a:r>
            <a:r>
              <a:rPr lang="zh-CN" alt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mn-ea"/>
              </a:rPr>
              <a:t>一下，我们有没有可能通过归纳来提出猜想并形成非欧几何？我个人认为是有可能的，就是在解决曲面的经验问题中（比如爱因斯坦提相对论的时候），通过归纳、类比等猜想等来实现</a:t>
            </a:r>
            <a:r>
              <a:rPr lang="en-US" altLang="zh-CN"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mn-ea"/>
              </a:rPr>
              <a:t>只是天才数学家们通过演绎推理让非欧几何早早就诞生了</a:t>
            </a:r>
            <a:r>
              <a:rPr lang="en-US" altLang="zh-CN"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mn-ea"/>
              </a:rPr>
              <a:t>.</a:t>
            </a:r>
            <a:endParaRPr lang="en-US" altLang="zh-CN"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演绎思想</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altLang="zh-CN"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mn-ea"/>
              </a:rPr>
              <a:t>        </a:t>
            </a:r>
            <a:r>
              <a:rPr lang="zh-CN"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mn-ea"/>
              </a:rPr>
              <a:t>讲到这里，同学们有什么想交流的话题？</a:t>
            </a:r>
            <a:endParaRPr lang="zh-CN"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演绎思想</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altLang="zh-CN" sz="2000" b="1" dirty="0">
                <a:solidFill>
                  <a:schemeClr val="bg1">
                    <a:lumMod val="50000"/>
                  </a:schemeClr>
                </a:solidFill>
                <a:sym typeface="+mn-ea"/>
              </a:rPr>
              <a:t>       </a:t>
            </a:r>
            <a:r>
              <a:rPr lang="zh-CN" altLang="en-US" sz="2000" b="1" dirty="0">
                <a:solidFill>
                  <a:schemeClr val="bg1">
                    <a:lumMod val="50000"/>
                  </a:schemeClr>
                </a:solidFill>
                <a:sym typeface="+mn-ea"/>
              </a:rPr>
              <a:t>演绎推理法是数学论证表述的基本方法，这种方法在中学数学中有明显的体现</a:t>
            </a:r>
            <a:r>
              <a:rPr lang="en-US" altLang="zh-CN" sz="2000" b="1" dirty="0">
                <a:solidFill>
                  <a:schemeClr val="bg1">
                    <a:lumMod val="50000"/>
                  </a:schemeClr>
                </a:solidFill>
                <a:sym typeface="+mn-ea"/>
              </a:rPr>
              <a:t>.  </a:t>
            </a:r>
            <a:endParaRPr lang="en-US" altLang="zh-CN" sz="2000" b="1" dirty="0">
              <a:solidFill>
                <a:schemeClr val="bg1">
                  <a:lumMod val="50000"/>
                </a:schemeClr>
              </a:solidFill>
              <a:sym typeface="+mn-ea"/>
            </a:endParaRPr>
          </a:p>
          <a:p>
            <a:pPr>
              <a:lnSpc>
                <a:spcPct val="150000"/>
              </a:lnSpc>
            </a:pPr>
            <a:r>
              <a:rPr lang="en-US" altLang="zh-CN" sz="2000" b="1" dirty="0">
                <a:solidFill>
                  <a:schemeClr val="bg1">
                    <a:lumMod val="50000"/>
                  </a:schemeClr>
                </a:solidFill>
                <a:sym typeface="+mn-ea"/>
              </a:rPr>
              <a:t>       </a:t>
            </a:r>
            <a:r>
              <a:rPr lang="zh-CN" altLang="en-US" sz="2000" b="1" dirty="0">
                <a:solidFill>
                  <a:schemeClr val="bg1">
                    <a:lumMod val="50000"/>
                  </a:schemeClr>
                </a:solidFill>
                <a:sym typeface="+mn-ea"/>
              </a:rPr>
              <a:t>可以说，在中学数学中（小学数学我需要进一步研究），演绎法可谓一统天下，无论是教材的编排，还是教师的课堂教学，甚至学生的解题过程，都在运用演绎推理</a:t>
            </a:r>
            <a:r>
              <a:rPr lang="en-US" altLang="zh-CN" sz="2000" b="1" dirty="0">
                <a:solidFill>
                  <a:schemeClr val="bg1">
                    <a:lumMod val="50000"/>
                  </a:schemeClr>
                </a:solidFill>
                <a:sym typeface="+mn-ea"/>
              </a:rPr>
              <a:t>.</a:t>
            </a:r>
            <a:endParaRPr lang="en-US" altLang="zh-CN"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演绎思想</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演绎法是数学中的一个重要的方法，无论是数学的</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教学、学习都应当高度重视演绎推理方法</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作为未来的教师，要能够正确</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处理好演绎推理方法的教学方式</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，使学生可以比较容易地学习和运用演绎法</a:t>
            </a:r>
            <a:r>
              <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演绎思想</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altLang="zh-CN" sz="2000" b="1" dirty="0">
                <a:solidFill>
                  <a:schemeClr val="bg1">
                    <a:lumMod val="50000"/>
                  </a:schemeClr>
                </a:solidFill>
                <a:sym typeface="+mn-ea"/>
              </a:rPr>
              <a:t>       </a:t>
            </a:r>
            <a:r>
              <a:rPr lang="zh-CN" altLang="en-US" sz="2000" b="1" dirty="0">
                <a:solidFill>
                  <a:schemeClr val="bg1">
                    <a:lumMod val="50000"/>
                  </a:schemeClr>
                </a:solidFill>
                <a:sym typeface="+mn-ea"/>
              </a:rPr>
              <a:t>演绎推理</a:t>
            </a:r>
            <a:r>
              <a:rPr lang="zh-CN" altLang="en-US" sz="2000" b="1" dirty="0">
                <a:solidFill>
                  <a:srgbClr val="FF0000"/>
                </a:solidFill>
                <a:sym typeface="+mn-ea"/>
              </a:rPr>
              <a:t>依据</a:t>
            </a:r>
            <a:r>
              <a:rPr lang="zh-CN" altLang="en-US" sz="2000" b="1" dirty="0">
                <a:solidFill>
                  <a:schemeClr val="bg1">
                    <a:lumMod val="50000"/>
                  </a:schemeClr>
                </a:solidFill>
                <a:sym typeface="+mn-ea"/>
              </a:rPr>
              <a:t>导出新判断（结论）的</a:t>
            </a:r>
            <a:r>
              <a:rPr lang="zh-CN" altLang="en-US" sz="2000" b="1" dirty="0">
                <a:solidFill>
                  <a:srgbClr val="FF0000"/>
                </a:solidFill>
                <a:sym typeface="+mn-ea"/>
              </a:rPr>
              <a:t>已知判断（前提）</a:t>
            </a:r>
            <a:r>
              <a:rPr lang="zh-CN" altLang="en-US" sz="2000" b="1" dirty="0">
                <a:solidFill>
                  <a:schemeClr val="bg1">
                    <a:lumMod val="50000"/>
                  </a:schemeClr>
                </a:solidFill>
                <a:sym typeface="+mn-ea"/>
              </a:rPr>
              <a:t>是否唯一或是否联言（p并且q，符号为：p∧q）可分为直接推理与间接推理，而根据前提与结论之间的结构关系则主要有</a:t>
            </a:r>
            <a:r>
              <a:rPr lang="zh-CN" altLang="en-US" sz="2000" b="1" dirty="0">
                <a:solidFill>
                  <a:srgbClr val="FF0000"/>
                </a:solidFill>
                <a:sym typeface="+mn-ea"/>
              </a:rPr>
              <a:t>三段论、选言推理、假言推理、关系推理</a:t>
            </a:r>
            <a:r>
              <a:rPr lang="zh-CN" altLang="en-US" sz="2000" b="1" dirty="0">
                <a:solidFill>
                  <a:schemeClr val="bg1">
                    <a:lumMod val="50000"/>
                  </a:schemeClr>
                </a:solidFill>
                <a:sym typeface="+mn-ea"/>
              </a:rPr>
              <a:t>等具体形式</a:t>
            </a:r>
            <a:r>
              <a:rPr lang="en-US" altLang="zh-CN" sz="2000" b="1" dirty="0">
                <a:solidFill>
                  <a:schemeClr val="bg1">
                    <a:lumMod val="50000"/>
                  </a:schemeClr>
                </a:solidFill>
                <a:sym typeface="+mn-ea"/>
              </a:rPr>
              <a:t>.</a:t>
            </a:r>
            <a:endParaRPr lang="en-US" altLang="zh-CN" sz="20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演绎思想</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5" name="TextBox 20"/>
          <p:cNvSpPr txBox="1"/>
          <p:nvPr/>
        </p:nvSpPr>
        <p:spPr>
          <a:xfrm>
            <a:off x="2642235" y="358151"/>
            <a:ext cx="385953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课堂了解</a:t>
            </a:r>
            <a:r>
              <a:rPr lang="en-US" altLang="zh-CN" sz="2200" b="1" dirty="0" smtClean="0">
                <a:solidFill>
                  <a:schemeClr val="accent2">
                    <a:lumMod val="75000"/>
                  </a:schemeClr>
                </a:solidFill>
                <a:latin typeface="+mj-ea"/>
                <a:ea typeface="+mj-ea"/>
                <a:sym typeface="微软雅黑" panose="020B0503020204020204" pitchFamily="34" charset="-122"/>
              </a:rPr>
              <a:t>——</a:t>
            </a:r>
            <a:r>
              <a:rPr lang="zh-CN" sz="22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排行榜及趋势线</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图片 6" descr="C:\Users\ADMINI~1\AppData\Local\Temp\WeChat Files\0ba0497cf2f5b61100634f9df2e61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792480" y="860425"/>
            <a:ext cx="7559675" cy="3605530"/>
          </a:xfrm>
          <a:prstGeom prst="rect">
            <a:avLst/>
          </a:prstGeom>
          <a:noFill/>
          <a:ln>
            <a:noFill/>
          </a:ln>
        </p:spPr>
      </p:pic>
      <p:sp>
        <p:nvSpPr>
          <p:cNvPr id="2" name="文本框 1"/>
          <p:cNvSpPr txBox="1"/>
          <p:nvPr/>
        </p:nvSpPr>
        <p:spPr>
          <a:xfrm>
            <a:off x="3933190" y="4601845"/>
            <a:ext cx="1277620" cy="252730"/>
          </a:xfrm>
          <a:prstGeom prst="rect">
            <a:avLst/>
          </a:prstGeom>
          <a:noFill/>
          <a:ln w="9525">
            <a:noFill/>
          </a:ln>
        </p:spPr>
        <p:txBody>
          <a:bodyPr wrap="square">
            <a:spAutoFit/>
          </a:bodyPr>
          <a:p>
            <a:pPr indent="0" algn="ctr"/>
            <a:r>
              <a:rPr lang="en-US" sz="1050" b="0">
                <a:latin typeface="Times New Roman" panose="02020603050405020304" charset="0"/>
                <a:ea typeface="楷体" panose="02010609060101010101" charset="-122"/>
              </a:rPr>
              <a:t>ARWU</a:t>
            </a:r>
            <a:r>
              <a:rPr lang="zh-CN" sz="1050" b="0">
                <a:ea typeface="楷体" panose="02010609060101010101" charset="-122"/>
              </a:rPr>
              <a:t>的排名情况</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323590"/>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三段论是演绎推理的一般模式，是由两个判断（其中至少有一个是</a:t>
            </a:r>
            <a:r>
              <a:rPr lang="en-US" altLang="zh-CN" sz="2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全称判断</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）得出第三个判断的一种推理方法.</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3000"/>
              </a:lnSpc>
            </a:pPr>
            <a:r>
              <a:rPr lang="en-US" altLang="zh-CN"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例如，凡同边数的正多边形都是相似的，这两个正多边形的边数是相同的，所以这两个正多边形也是相似的．</a:t>
            </a:r>
            <a:endParaRPr lang="en-US" altLang="zh-CN"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fontAlgn="auto">
              <a:lnSpc>
                <a:spcPts val="3000"/>
              </a:lnSpc>
            </a:pPr>
            <a:r>
              <a:rPr lang="en-US" altLang="zh-CN"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这里有三个判断，第一个判断提供了</a:t>
            </a:r>
            <a:r>
              <a:rPr lang="en-US" altLang="zh-CN"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一般的原理原则</a:t>
            </a:r>
            <a:r>
              <a:rPr lang="en-US" altLang="zh-CN"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，称为三段论式的</a:t>
            </a:r>
            <a:r>
              <a:rPr lang="en-US" altLang="zh-CN"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大前提</a:t>
            </a:r>
            <a:r>
              <a:rPr lang="en-US" altLang="zh-CN"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；第二个判断指出了一个</a:t>
            </a:r>
            <a:r>
              <a:rPr lang="en-US" altLang="zh-CN"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特殊场合的情况</a:t>
            </a:r>
            <a:r>
              <a:rPr lang="en-US" altLang="zh-CN"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，称为</a:t>
            </a:r>
            <a:r>
              <a:rPr lang="en-US" altLang="zh-CN"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小前提</a:t>
            </a:r>
            <a:r>
              <a:rPr lang="en-US" altLang="zh-CN"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；联合这两个判断，说明一般原则和特殊情况间的联系，因而得出了第三个判断，称为结论．</a:t>
            </a:r>
            <a:endParaRPr lang="zh-CN" altLang="en-US"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一、三段论</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全称判断，</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断定一类事物全部都具有或都不具有某种属性的判断。其形式是：“所有 </a:t>
            </a:r>
            <a:r>
              <a:rPr lang="en-US" altLang="zh-CN" sz="2000" b="1"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M</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是（不是）</a:t>
            </a:r>
            <a:r>
              <a:rPr lang="en-US" altLang="zh-CN" sz="2000" b="1"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P</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”。如：“所有金属都是导电体”“一切客观规律都不以人的主观意志为转移”.  全称判断一般有全称量项，但在表达时也可以省略.</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可以这样认为，</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数学的理论证明就是由这种三段论式的演绎法联结成的理论表述形式</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一、三段论</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三段论包括：</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大前提</a:t>
            </a:r>
            <a:r>
              <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——已知的一般原理</a:t>
            </a:r>
            <a:endPar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zh-CN" altLang="en-US"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例：一切</a:t>
            </a:r>
            <a:r>
              <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altLang="zh-CN" sz="2000" b="1"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M</a:t>
            </a:r>
            <a:r>
              <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zh-CN" altLang="en-US"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都是</a:t>
            </a:r>
            <a:r>
              <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altLang="zh-CN" sz="2000" b="1"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P</a:t>
            </a:r>
            <a:r>
              <a:rPr lang="zh-CN" altLang="en-US"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（或非</a:t>
            </a:r>
            <a:r>
              <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altLang="zh-CN" sz="2000" b="1"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P </a:t>
            </a:r>
            <a:r>
              <a:rPr lang="zh-CN" altLang="en-US"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t>
            </a:r>
            <a:endPar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altLang="zh-CN"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小前提</a:t>
            </a:r>
            <a:r>
              <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——所研究的特殊情况</a:t>
            </a:r>
            <a:endPar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zh-CN" altLang="en-US"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例：</a:t>
            </a:r>
            <a:r>
              <a:rPr lang="en-US" altLang="zh-CN" sz="2000" b="1"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S </a:t>
            </a:r>
            <a:r>
              <a:rPr lang="zh-CN" altLang="en-US"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是</a:t>
            </a:r>
            <a:r>
              <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altLang="zh-CN" sz="2000" b="1"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M</a:t>
            </a:r>
            <a:endPar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altLang="zh-CN" sz="2000" b="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结    论</a:t>
            </a:r>
            <a:r>
              <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——根据一般原理，对特殊情况作出判断</a:t>
            </a:r>
            <a:endPar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zh-CN" altLang="en-US"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例：</a:t>
            </a:r>
            <a:r>
              <a:rPr lang="en-US" altLang="zh-CN" sz="2000" b="1"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S </a:t>
            </a:r>
            <a:r>
              <a:rPr lang="zh-CN" altLang="en-US"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是</a:t>
            </a:r>
            <a:r>
              <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altLang="zh-CN" sz="2000" b="1"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P</a:t>
            </a:r>
            <a:r>
              <a:rPr lang="zh-CN" altLang="en-US"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（或非</a:t>
            </a:r>
            <a:r>
              <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en-US" altLang="zh-CN" sz="2000" b="1"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P</a:t>
            </a:r>
            <a:r>
              <a:rPr lang="zh-CN" altLang="en-US"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t>
            </a:r>
            <a:endParaRPr lang="zh-CN" altLang="en-US"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一、三段论</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在应用演绎推理方法时我们必须注意以下三点</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第一，掌握演绎法运用的形式化特点</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这个形式化的特点要求，在</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运用演绎法时对数学的符号、公式、命题都必须从形式化的意义上理解它的含义</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只有</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深入理解了符号、公式、命题之间的关系</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，才能运用演绎法去表述，否则就会使演绎法的使用出现差错．</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一、三段论</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在应用演绎推理方法时我们必须注意以下三点</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第二，演绎法作为一种形式化的思维方式、论证方式，</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必须严格遵守其形式化的规则，</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虽然在具体论证时可以省略其中某些说明，但</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必须清楚每一步推理、每一步运算的前提依据</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是什么，否则就会出现逻辑上或方法上的混乱．</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一、三段论</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在应用演绎推理方法时我们必须注意以下三点</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第三，应用形式化的演绎方法时，</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应当注意前提条件的内涵</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．如果只注重形式的演绎推理，有时就可能带来错误的结论．</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不同的题目当中，</a:t>
            </a:r>
            <a:r>
              <a:rPr lang="en-US" altLang="zh-CN" sz="2000" i="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x,y,z,a,b,c… </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的含义是不一样的</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一、三段论</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在应用演绎推理方法时我们必须注意以下三点</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事实上，在解决数学问题时，归纳（特殊</a:t>
            </a: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一般）与演绎（一般</a:t>
            </a:r>
            <a:r>
              <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特殊）两种思维方法往往交替出现，</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由归纳法去猜测问题的结论或猜测解决问题的方法，再用演绎去完成严格的推理证明</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一、三段论</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256915"/>
          </a:xfrm>
          <a:prstGeom prst="rect">
            <a:avLst/>
          </a:prstGeom>
          <a:noFill/>
          <a:ln>
            <a:noFill/>
          </a:ln>
        </p:spPr>
        <p:txBody>
          <a:bodyPr wrap="square" lIns="0" tIns="0" rIns="0" bIns="0">
            <a:spAutoFit/>
          </a:bodyPr>
          <a:p>
            <a:pPr fontAlgn="auto">
              <a:lnSpc>
                <a:spcPts val="31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为此，</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教学要采用“归纳与演绎交互为用”的原则</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3100"/>
              </a:lnSpc>
              <a:spcBef>
                <a:spcPts val="600"/>
              </a:spcBef>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“为了培育既有</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创造发明能力</a:t>
            </a:r>
            <a:r>
              <a:rPr lang="zh-CN" altLang="en-US"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，又有</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逻辑论证能力</a:t>
            </a:r>
            <a:r>
              <a:rPr lang="zh-CN" altLang="en-US"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的数学师资和学生，应该在中小学和大专院校的数学教材中，采用‘</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归纳与演绎交互为用</a:t>
            </a:r>
            <a:r>
              <a:rPr lang="zh-CN" altLang="en-US"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的原则，按照这条原则，不仅应该教学生运用科学归纳法试着去猜结论、猜条件、猜定理、猜证法，而且还要让他们学会从探索性演绎法过渡到纯形式演绎法，能够把预见性的合理命题或定理的证明一丝不苟地建立在逻辑演绎基础上．”</a:t>
            </a:r>
            <a:endParaRPr lang="zh-CN" altLang="en-US"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algn="r" fontAlgn="auto">
              <a:lnSpc>
                <a:spcPts val="3100"/>
              </a:lnSpc>
              <a:buClrTx/>
              <a:buSzTx/>
              <a:buFontTx/>
            </a:pPr>
            <a:r>
              <a:rPr lang="zh-CN" altLang="en-US"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r>
              <a:rPr lang="zh-CN" altLang="en-US"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徐利治</a:t>
            </a:r>
            <a:endParaRPr lang="zh-CN" altLang="en-US"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一、三段论</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923290"/>
          </a:xfrm>
          <a:prstGeom prst="rect">
            <a:avLst/>
          </a:prstGeom>
          <a:noFill/>
          <a:ln>
            <a:noFill/>
          </a:ln>
        </p:spPr>
        <p:txBody>
          <a:bodyPr wrap="square" lIns="0" tIns="0" rIns="0" bIns="0">
            <a:spAutoFit/>
          </a:bodyPr>
          <a:p>
            <a:pPr fontAlgn="auto">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有时不是先用不完全归纳法再演绎，而是先演绎推证，获得结论之后再分类归纳。非欧几何的产生有着类似的特征</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一、三段论</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477010"/>
          </a:xfrm>
          <a:prstGeom prst="rect">
            <a:avLst/>
          </a:prstGeom>
          <a:noFill/>
          <a:ln>
            <a:noFill/>
          </a:ln>
        </p:spPr>
        <p:txBody>
          <a:bodyPr wrap="square" lIns="0" tIns="0" rIns="0" bIns="0">
            <a:spAutoFit/>
          </a:bodyPr>
          <a:p>
            <a:pPr>
              <a:lnSpc>
                <a:spcPct val="150000"/>
              </a:lnSpc>
            </a:pPr>
            <a:r>
              <a:rPr 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例</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：在单位正方形的周界上任意两点之间连一条曲线，若它把正方形分成面积相等的两部分，求证这条曲线的长度不小于1.</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buClrTx/>
              <a:buSzTx/>
              <a:buFontTx/>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思考与分析：设这两点为</a:t>
            </a:r>
            <a:r>
              <a:rPr lang="zh-CN" altLang="en-US" sz="16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P、Q，</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曲线为</a:t>
            </a:r>
            <a:r>
              <a:rPr lang="zh-CN" altLang="en-US" sz="1600"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L，P、Q </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的相互位置只有三种可能，如图</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一、三段论</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a:biLevel thresh="50000"/>
          </a:blip>
          <a:stretch>
            <a:fillRect/>
          </a:stretch>
        </p:blipFill>
        <p:spPr>
          <a:xfrm>
            <a:off x="1646555" y="2839085"/>
            <a:ext cx="5850890" cy="18338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我国数学教育几十年来的主要优势或者说成果就是</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重视培养学生的运算能力、推理能力和空间想象能力</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，传统的《数学教学大纲》比较</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强调</a:t>
            </a:r>
            <a:r>
              <a:rPr lang="zh-CN" altLang="en-US" sz="2000" b="1"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演绎推理</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而忽视了</a:t>
            </a:r>
            <a:r>
              <a:rPr lang="zh-CN" altLang="en-US" sz="2000" b="1"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合情推理</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。就学好数学或者培养人的智力而言，演绎推理和合情推理都是不可或缺的</a:t>
            </a: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课堂</a:t>
            </a:r>
            <a:r>
              <a:rPr lang="zh-CN" altLang="en-US" sz="2200" b="1" dirty="0" smtClean="0">
                <a:solidFill>
                  <a:schemeClr val="accent2">
                    <a:lumMod val="75000"/>
                  </a:schemeClr>
                </a:solidFill>
                <a:latin typeface="+mj-ea"/>
                <a:ea typeface="+mj-ea"/>
                <a:sym typeface="微软雅黑" panose="020B0503020204020204" pitchFamily="34" charset="-122"/>
              </a:rPr>
              <a:t>了解</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293495"/>
            <a:ext cx="7237730" cy="3554730"/>
          </a:xfrm>
          <a:prstGeom prst="rect">
            <a:avLst/>
          </a:prstGeom>
          <a:noFill/>
          <a:ln>
            <a:noFill/>
          </a:ln>
        </p:spPr>
        <p:txBody>
          <a:bodyPr wrap="square" lIns="0" tIns="0" rIns="0" bIns="0">
            <a:spAutoFit/>
          </a:bodyPr>
          <a:p>
            <a:pPr>
              <a:lnSpc>
                <a:spcPct val="150000"/>
              </a:lnSpc>
            </a:pPr>
            <a:r>
              <a:rPr 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例</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：在单位正方形的周界上任意两点之间连一条曲线，若它把正方形分成面积相等的两部分，求证这条曲线的长度不小于1.</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50000"/>
              </a:lnSpc>
              <a:buClrTx/>
              <a:buSzTx/>
              <a:buFontTx/>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解题说明：</a:t>
            </a:r>
            <a:r>
              <a:rPr lang="en-US" altLang="zh-CN" sz="1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鸽巢原理</a:t>
            </a:r>
            <a:r>
              <a:rPr lang="en-US" altLang="zh-CN" sz="1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（大前提）确定曲线与等分线必有交点，利用两点间线段最短来得出判断</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fontAlgn="auto">
              <a:lnSpc>
                <a:spcPts val="1880"/>
              </a:lnSpc>
              <a:buClrTx/>
              <a:buSzTx/>
              <a:buFontTx/>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）分别在正方形的对边上，这时</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L</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的长显然不小于直线段</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PQ</a:t>
            </a:r>
            <a:r>
              <a:rPr lang="zh-CN" altLang="en-US" sz="1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（两点间直线最短）</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，从而不小于正方形的边长．（</a:t>
            </a:r>
            <a:r>
              <a:rPr lang="zh-CN" altLang="en-US" sz="1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不需要鸽巢原理这个大前提即可证明</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fontAlgn="auto">
              <a:lnSpc>
                <a:spcPts val="1880"/>
              </a:lnSpc>
              <a:buClrTx/>
              <a:buSzTx/>
              <a:buFontTx/>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）分别在正方形的邻边上，设所在邻边为</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AB , BC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，则对角线</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AC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与曲线</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L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必有共同点</a:t>
            </a:r>
            <a:r>
              <a:rPr lang="zh-CN" altLang="en-US" sz="1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（鸽巢原理）</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，否则曲线不可能把正方形分为相等的两部分，设公共点为</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R</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，则 </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L</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的长不小于</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R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到 </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AB</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与 </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BC</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的距离</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R</a:t>
            </a:r>
            <a:r>
              <a:rPr lang="en-US" altLang="zh-CN"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a:t>
            </a:r>
            <a:r>
              <a:rPr lang="en-US" altLang="zh-CN" sz="1400" b="1" baseline="-25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与 </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R</a:t>
            </a:r>
            <a:r>
              <a:rPr lang="en-US" altLang="zh-CN"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Q</a:t>
            </a:r>
            <a:r>
              <a:rPr lang="en-US" altLang="zh-CN" sz="1400" b="1" baseline="-25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之和</a:t>
            </a:r>
            <a:r>
              <a:rPr lang="zh-CN" altLang="en-US" sz="1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（直线外一点到直线的垂线最短）</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，而后者等于1，从而 </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L</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的长不小于1.</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fontAlgn="auto">
              <a:lnSpc>
                <a:spcPts val="1880"/>
              </a:lnSpc>
              <a:buClrTx/>
              <a:buSzTx/>
              <a:buFontTx/>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）在正方形的同一边上，这时过正方形的中心引 </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MN</a:t>
            </a:r>
            <a:r>
              <a:rPr lang="en-US" altLang="zh-CN"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平行于</a:t>
            </a:r>
            <a:r>
              <a:rPr lang="en-US" altLang="zh-CN"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PQ</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，与 </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L</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交于</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R</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（鸽巢原理）</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，则</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L</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的长不小于</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R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到 </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PQ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距离的二倍，而后者等于1，从而</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L</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的长不小于1.</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fontAlgn="auto">
              <a:lnSpc>
                <a:spcPts val="1880"/>
              </a:lnSpc>
              <a:buClrTx/>
              <a:buSzTx/>
              <a:buFontTx/>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综上所述，曲线 </a:t>
            </a:r>
            <a:r>
              <a:rPr lang="zh-CN" altLang="en-US" sz="14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L</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的长度不小于1.</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一、三段论</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custDataLst>
              <p:tags r:id="rId1"/>
            </p:custDataLst>
          </p:nvPr>
        </p:nvPicPr>
        <p:blipFill>
          <a:blip r:embed="rId2">
            <a:biLevel thresh="50000"/>
          </a:blip>
          <a:stretch>
            <a:fillRect/>
          </a:stretch>
        </p:blipFill>
        <p:spPr>
          <a:xfrm>
            <a:off x="5361940" y="256540"/>
            <a:ext cx="3393440" cy="10636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293495"/>
            <a:ext cx="7237730" cy="923290"/>
          </a:xfrm>
          <a:prstGeom prst="rect">
            <a:avLst/>
          </a:prstGeom>
          <a:noFill/>
          <a:ln>
            <a:noFill/>
          </a:ln>
        </p:spPr>
        <p:txBody>
          <a:bodyPr wrap="square" lIns="0" tIns="0" rIns="0" bIns="0">
            <a:spAutoFit/>
          </a:bodyPr>
          <a:p>
            <a:pPr>
              <a:lnSpc>
                <a:spcPct val="150000"/>
              </a:lnSpc>
            </a:pP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例</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（非教材）：对于</a:t>
            </a:r>
            <a:r>
              <a:rPr lang="en-US" altLang="zh-CN" sz="20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M=</a:t>
            </a:r>
            <a:r>
              <a:rPr lang="en-US" altLang="zh-CN" sz="20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｛1,2,3,4,5,6,7｝</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中任意非空子集中的任意元素</a:t>
            </a:r>
            <a:r>
              <a:rPr lang="en-US" altLang="zh-CN" sz="2000"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k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进行</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k=</a:t>
            </a:r>
            <a:r>
              <a:rPr lang="en-US" altLang="zh-CN" sz="20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(-1)</a:t>
            </a:r>
            <a:r>
              <a:rPr lang="en-US" altLang="zh-CN" sz="2000" i="1" baseline="300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k</a:t>
            </a:r>
            <a:r>
              <a:rPr lang="en-US" altLang="zh-CN" sz="2000"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·k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处理，并将所得数相加，所得和为多少？</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一、三段论</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02970" y="2376805"/>
            <a:ext cx="7237730" cy="1014730"/>
          </a:xfrm>
          <a:prstGeom prst="rect">
            <a:avLst/>
          </a:prstGeom>
          <a:noFill/>
        </p:spPr>
        <p:txBody>
          <a:bodyPr wrap="square" rtlCol="0" anchor="t">
            <a:spAutoFit/>
          </a:bodyPr>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思路：每个数出现次数都是一样的；除了自身之外组合公式可以求出出现的次数</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000" b="1" dirty="0">
              <a:solidFill>
                <a:schemeClr val="tx1">
                  <a:lumMod val="65000"/>
                  <a:lumOff val="35000"/>
                </a:schemeClr>
              </a:solidFill>
              <a:highlight>
                <a:srgbClr val="FFFF00"/>
              </a:highlight>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293495"/>
            <a:ext cx="7237730" cy="923290"/>
          </a:xfrm>
          <a:prstGeom prst="rect">
            <a:avLst/>
          </a:prstGeom>
          <a:noFill/>
          <a:ln>
            <a:noFill/>
          </a:ln>
        </p:spPr>
        <p:txBody>
          <a:bodyPr wrap="square" lIns="0" tIns="0" rIns="0" bIns="0">
            <a:spAutoFit/>
          </a:bodyPr>
          <a:p>
            <a:pPr>
              <a:lnSpc>
                <a:spcPct val="150000"/>
              </a:lnSpc>
            </a:pP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例</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（非教材）：对于</a:t>
            </a:r>
            <a:r>
              <a:rPr lang="en-US" altLang="zh-CN" sz="2000" b="1" i="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M=</a:t>
            </a:r>
            <a:r>
              <a:rPr lang="en-US" altLang="zh-CN" sz="20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｛1,2,3,4,5,6,7｝</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中任意非空子集中的任意元素</a:t>
            </a:r>
            <a:r>
              <a:rPr lang="en-US" altLang="zh-CN" sz="2000"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k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进行</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k=</a:t>
            </a:r>
            <a:r>
              <a:rPr lang="en-US" altLang="zh-CN" sz="20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(-1)</a:t>
            </a:r>
            <a:r>
              <a:rPr lang="en-US" altLang="zh-CN" sz="2000" i="1" baseline="300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k</a:t>
            </a:r>
            <a:r>
              <a:rPr lang="en-US" altLang="zh-CN" sz="2000"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·k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处理，并将所得数相加，所得和为多少？</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一、三段论</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对象 1">
            <a:hlinkClick r:id="" action="ppaction://ole?verb="/>
          </p:cNvPr>
          <p:cNvGraphicFramePr>
            <a:graphicFrameLocks noChangeAspect="1"/>
          </p:cNvGraphicFramePr>
          <p:nvPr/>
        </p:nvGraphicFramePr>
        <p:xfrm>
          <a:off x="4114800" y="2463800"/>
          <a:ext cx="914400" cy="215900"/>
        </p:xfrm>
        <a:graphic>
          <a:graphicData uri="http://schemas.openxmlformats.org/presentationml/2006/ole">
            <mc:AlternateContent xmlns:mc="http://schemas.openxmlformats.org/markup-compatibility/2006">
              <mc:Choice xmlns:v="urn:schemas-microsoft-com:vml" Requires="v">
                <p:oleObj spid="_x0000_s1025" name="" r:id="rId1" imgW="914400" imgH="215900" progId="Equation.KSEE3">
                  <p:embed/>
                </p:oleObj>
              </mc:Choice>
              <mc:Fallback>
                <p:oleObj name="" r:id="rId1" imgW="914400" imgH="215900" progId="Equation.KSEE3">
                  <p:embed/>
                  <p:pic>
                    <p:nvPicPr>
                      <p:cNvPr id="0" name="图片 1024"/>
                      <p:cNvPicPr/>
                      <p:nvPr/>
                    </p:nvPicPr>
                    <p:blipFill>
                      <a:blip r:embed="rId2"/>
                      <a:stretch>
                        <a:fillRect/>
                      </a:stretch>
                    </p:blipFill>
                    <p:spPr>
                      <a:xfrm>
                        <a:off x="4114800" y="2463800"/>
                        <a:ext cx="914400" cy="215900"/>
                      </a:xfrm>
                      <a:prstGeom prst="rect">
                        <a:avLst/>
                      </a:prstGeom>
                    </p:spPr>
                  </p:pic>
                </p:oleObj>
              </mc:Fallback>
            </mc:AlternateContent>
          </a:graphicData>
        </a:graphic>
      </p:graphicFrame>
      <p:graphicFrame>
        <p:nvGraphicFramePr>
          <p:cNvPr id="3" name="对象 2">
            <a:hlinkClick r:id="" action="ppaction://ole?verb="/>
          </p:cNvPr>
          <p:cNvGraphicFramePr>
            <a:graphicFrameLocks noChangeAspect="1"/>
          </p:cNvGraphicFramePr>
          <p:nvPr/>
        </p:nvGraphicFramePr>
        <p:xfrm>
          <a:off x="1014730" y="2406015"/>
          <a:ext cx="7183120" cy="1721485"/>
        </p:xfrm>
        <a:graphic>
          <a:graphicData uri="http://schemas.openxmlformats.org/presentationml/2006/ole">
            <mc:AlternateContent xmlns:mc="http://schemas.openxmlformats.org/markup-compatibility/2006">
              <mc:Choice xmlns:v="urn:schemas-microsoft-com:vml" Requires="v">
                <p:oleObj spid="_x0000_s1026" name="" r:id="rId3" imgW="5829300" imgH="1397000" progId="Equation.KSEE3">
                  <p:embed/>
                </p:oleObj>
              </mc:Choice>
              <mc:Fallback>
                <p:oleObj name="" r:id="rId3" imgW="5829300" imgH="1397000" progId="Equation.KSEE3">
                  <p:embed/>
                  <p:pic>
                    <p:nvPicPr>
                      <p:cNvPr id="0" name="图片 1025"/>
                      <p:cNvPicPr/>
                      <p:nvPr/>
                    </p:nvPicPr>
                    <p:blipFill>
                      <a:blip r:embed="rId4"/>
                      <a:stretch>
                        <a:fillRect/>
                      </a:stretch>
                    </p:blipFill>
                    <p:spPr>
                      <a:xfrm>
                        <a:off x="1014730" y="2406015"/>
                        <a:ext cx="7183120" cy="172148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拓展：</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社会科学</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领域</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合情推理</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演绎推理</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的综合应用</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基于个人研究工作的体会</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pPr>
            <a:endPar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hlinkClick r:id="rId1" action="ppaction://hlinkfile"/>
              </a:rPr>
              <a:t>《</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hlinkClick r:id="rId1" action="ppaction://hlinkfile"/>
              </a:rPr>
              <a:t>高校学术权力与行政权力及其影响的再认识</a:t>
            </a: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hlinkClick r:id="rId1" action="ppaction://hlinkfile"/>
              </a:rPr>
              <a:t>》</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hlinkClick r:id="rId1" action="ppaction://hlinkfile"/>
            </a:endParaRPr>
          </a:p>
          <a:p>
            <a:pPr>
              <a:lnSpc>
                <a:spcPct val="150000"/>
              </a:lnSpc>
            </a:pP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hlinkClick r:id="rId2" action="ppaction://hlinkfile"/>
              </a:rPr>
              <a:t>《元模板在高等教育文本抽取知识图谱中的应用》</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782060" y="358151"/>
            <a:ext cx="1579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一、三段论</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587" name=""/>
        <p:cNvGrpSpPr/>
        <p:nvPr/>
      </p:nvGrpSpPr>
      <p:grpSpPr>
        <a:xfrm>
          <a:off x="0" y="0"/>
          <a:ext cx="0" cy="0"/>
          <a:chOff x="0" y="0"/>
          <a:chExt cx="0" cy="0"/>
        </a:xfrm>
      </p:grpSpPr>
      <p:sp>
        <p:nvSpPr>
          <p:cNvPr id="1049569" name="TextBox 41"/>
          <p:cNvSpPr>
            <a:spLocks noChangeArrowheads="1"/>
          </p:cNvSpPr>
          <p:nvPr/>
        </p:nvSpPr>
        <p:spPr bwMode="auto">
          <a:xfrm>
            <a:off x="1014730" y="1274445"/>
            <a:ext cx="7179945" cy="3462020"/>
          </a:xfrm>
          <a:prstGeom prst="rect">
            <a:avLst/>
          </a:prstGeom>
          <a:noFill/>
          <a:ln>
            <a:noFill/>
          </a:ln>
        </p:spPr>
        <p:txBody>
          <a:bodyPr wrap="square" lIns="0" tIns="0" rIns="0" bIns="0">
            <a:spAutoFit/>
          </a:bodyPr>
          <a:p>
            <a:pPr fontAlgn="auto">
              <a:lnSpc>
                <a:spcPts val="3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第一章我们提到过</a:t>
            </a:r>
            <a:r>
              <a:rPr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“阿罗不可能性</a:t>
            </a:r>
            <a:r>
              <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定理</a:t>
            </a:r>
            <a:endParaRPr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3000"/>
              </a:lnSpc>
            </a:pPr>
            <a:r>
              <a:rPr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阿罗</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1952</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的不可能性定理</a:t>
            </a:r>
            <a:r>
              <a:rPr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是指，如果众多的社会成员具有不同的偏好，而社会又有多种备选方案，那么在民主的制度下不可能得到令所有的人都满意的结果。</a:t>
            </a:r>
            <a:endParaRPr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3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阿罗不可能定理说明，</a:t>
            </a:r>
            <a:r>
              <a:rPr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依靠简单多数的投票原则，要在各种个人偏好中选择出一个共同一致的顺序，是不可能的</a:t>
            </a:r>
            <a:r>
              <a:rPr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。这样，一个合理的公共产品决定只能来自于</a:t>
            </a:r>
            <a:r>
              <a:rPr altLang="zh-CN" sz="2800" b="1" u="sng"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一个可以胜任的公共权利机关</a:t>
            </a:r>
            <a:r>
              <a:rPr altLang="zh-CN" sz="24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要想借助于投票过程来达到协调一致的集体选择结果，一般是不可能的。</a:t>
            </a:r>
            <a:endParaRPr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145804"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extBox 20"/>
          <p:cNvSpPr txBox="1"/>
          <p:nvPr/>
        </p:nvSpPr>
        <p:spPr>
          <a:xfrm>
            <a:off x="3815079" y="379106"/>
            <a:ext cx="1579880" cy="429895"/>
          </a:xfrm>
          <a:prstGeom prst="rect">
            <a:avLst/>
          </a:prstGeom>
          <a:noFill/>
        </p:spPr>
        <p:txBody>
          <a:bodyPr wrap="none" rtlCol="0">
            <a:spAutoFit/>
          </a:bodyPr>
          <a:p>
            <a:pPr algn="ctr"/>
            <a:r>
              <a:rPr lang="zh-CN" altLang="zh-CN" sz="2200" b="1" dirty="0" smtClean="0">
                <a:solidFill>
                  <a:schemeClr val="accent2">
                    <a:lumMod val="75000"/>
                  </a:schemeClr>
                </a:solidFill>
                <a:latin typeface="+mj-ea"/>
                <a:ea typeface="+mj-ea"/>
              </a:rPr>
              <a:t>一</a:t>
            </a:r>
            <a:r>
              <a:rPr lang="zh-CN" altLang="en-US" sz="2200" b="1" dirty="0" smtClean="0">
                <a:solidFill>
                  <a:schemeClr val="accent2">
                    <a:lumMod val="75000"/>
                  </a:schemeClr>
                </a:solidFill>
                <a:latin typeface="+mj-ea"/>
                <a:ea typeface="+mj-ea"/>
              </a:rPr>
              <a:t>、三段论</a:t>
            </a:r>
            <a:endParaRPr lang="en-US" sz="2200" b="1" dirty="0" smtClean="0">
              <a:solidFill>
                <a:schemeClr val="accent2">
                  <a:lumMod val="75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587" name=""/>
        <p:cNvGrpSpPr/>
        <p:nvPr/>
      </p:nvGrpSpPr>
      <p:grpSpPr>
        <a:xfrm>
          <a:off x="0" y="0"/>
          <a:ext cx="0" cy="0"/>
          <a:chOff x="0" y="0"/>
          <a:chExt cx="0" cy="0"/>
        </a:xfrm>
      </p:grpSpPr>
      <p:sp>
        <p:nvSpPr>
          <p:cNvPr id="1049569" name="TextBox 41"/>
          <p:cNvSpPr>
            <a:spLocks noChangeArrowheads="1"/>
          </p:cNvSpPr>
          <p:nvPr/>
        </p:nvSpPr>
        <p:spPr bwMode="auto">
          <a:xfrm>
            <a:off x="1014730" y="1274445"/>
            <a:ext cx="7179945" cy="3231515"/>
          </a:xfrm>
          <a:prstGeom prst="rect">
            <a:avLst/>
          </a:prstGeom>
          <a:noFill/>
          <a:ln>
            <a:noFill/>
          </a:ln>
        </p:spPr>
        <p:txBody>
          <a:bodyPr wrap="square" lIns="0" tIns="0" rIns="0" bIns="0">
            <a:spAutoFit/>
          </a:bodyPr>
          <a:p>
            <a:pPr>
              <a:lnSpc>
                <a:spcPct val="150000"/>
              </a:lnSpc>
            </a:pPr>
            <a:r>
              <a:rPr lang="zh-CN" altLang="en-US"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证明（</a:t>
            </a:r>
            <a:r>
              <a:rPr lang="zh-CN" altLang="en-US" sz="14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演绎推理过程</a:t>
            </a:r>
            <a:r>
              <a:rPr lang="zh-CN" altLang="en-US"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r>
              <a:rPr lang="en-US"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endParaRPr lang="en-US"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a:lnSpc>
                <a:spcPct val="150000"/>
              </a:lnSpc>
            </a:pPr>
            <a:r>
              <a:rPr lang="en-US"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altLang="zh-CN"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甲：V&gt;C&gt;S；乙：C&gt;S&gt;V；丙：S&gt;V&gt;C</a:t>
            </a:r>
            <a:endParaRPr altLang="zh-CN"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a:lnSpc>
                <a:spcPct val="150000"/>
              </a:lnSpc>
            </a:pPr>
            <a:r>
              <a:rPr lang="en-US"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altLang="zh-CN"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投票者对不同选择方案的偏好次序，</a:t>
            </a:r>
            <a:r>
              <a:rPr altLang="zh-CN" sz="14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甲：</a:t>
            </a:r>
            <a:r>
              <a:rPr altLang="zh-CN"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V；C；S。</a:t>
            </a:r>
            <a:r>
              <a:rPr altLang="zh-CN" sz="14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乙：</a:t>
            </a:r>
            <a:r>
              <a:rPr altLang="zh-CN"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C；S；V。</a:t>
            </a:r>
            <a:r>
              <a:rPr altLang="zh-CN" sz="14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丙：</a:t>
            </a:r>
            <a:r>
              <a:rPr altLang="zh-CN"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S；V；C。</a:t>
            </a:r>
            <a:endParaRPr altLang="zh-CN"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a:lnSpc>
                <a:spcPct val="150000"/>
              </a:lnSpc>
            </a:pPr>
            <a:r>
              <a:rPr lang="en-US"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altLang="zh-CN"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用民主的多数表决方式，如果三个人都能充分表达自己的意见，则结果必然如下所示：</a:t>
            </a:r>
            <a:endParaRPr altLang="zh-CN"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a:lnSpc>
                <a:spcPct val="150000"/>
              </a:lnSpc>
            </a:pPr>
            <a:r>
              <a:rPr lang="en-US"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altLang="zh-CN"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首先，在V和C中选择，甲、丙喜欢V，乙喜欢C；</a:t>
            </a:r>
            <a:endParaRPr altLang="zh-CN"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a:lnSpc>
                <a:spcPct val="150000"/>
              </a:lnSpc>
            </a:pPr>
            <a:r>
              <a:rPr lang="en-US"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altLang="zh-CN"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然后，在C和S中选择，甲、乙喜欢C，丙喜欢S；</a:t>
            </a:r>
            <a:endParaRPr altLang="zh-CN"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a:lnSpc>
                <a:spcPct val="150000"/>
              </a:lnSpc>
            </a:pPr>
            <a:r>
              <a:rPr lang="en-US"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altLang="zh-CN"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最后，在V和S中选择，乙、丙喜欢S，甲喜欢V。</a:t>
            </a:r>
            <a:endParaRPr altLang="zh-CN"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a:lnSpc>
                <a:spcPct val="150000"/>
              </a:lnSpc>
            </a:pPr>
            <a:r>
              <a:rPr lang="en-US"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altLang="zh-CN"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这样三个人的最终表决结果如下：</a:t>
            </a:r>
            <a:endParaRPr altLang="zh-CN"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a:lnSpc>
                <a:spcPct val="150000"/>
              </a:lnSpc>
            </a:pPr>
            <a:r>
              <a:rPr lang="en-US"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altLang="zh-CN"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V&gt;C，C&gt;S，S&gt;V可见，利用少数服从多数的投票机制，将不能产生一个令所有人满意的结论，这就是著名的“投票悖论”（paradoxofvoting）。</a:t>
            </a:r>
            <a:endParaRPr altLang="zh-CN" sz="14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p:txBody>
      </p:sp>
      <p:cxnSp>
        <p:nvCxnSpPr>
          <p:cNvPr id="3145804"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extBox 20"/>
          <p:cNvSpPr txBox="1"/>
          <p:nvPr/>
        </p:nvSpPr>
        <p:spPr>
          <a:xfrm>
            <a:off x="3815079" y="379106"/>
            <a:ext cx="1579880" cy="429895"/>
          </a:xfrm>
          <a:prstGeom prst="rect">
            <a:avLst/>
          </a:prstGeom>
          <a:noFill/>
        </p:spPr>
        <p:txBody>
          <a:bodyPr wrap="none" rtlCol="0">
            <a:spAutoFit/>
          </a:bodyPr>
          <a:p>
            <a:pPr algn="ctr"/>
            <a:r>
              <a:rPr lang="zh-CN" altLang="zh-CN" sz="2200" b="1" dirty="0" smtClean="0">
                <a:solidFill>
                  <a:schemeClr val="accent2">
                    <a:lumMod val="75000"/>
                  </a:schemeClr>
                </a:solidFill>
                <a:latin typeface="+mj-ea"/>
                <a:ea typeface="+mj-ea"/>
              </a:rPr>
              <a:t>一</a:t>
            </a:r>
            <a:r>
              <a:rPr lang="zh-CN" altLang="en-US" sz="2200" b="1" dirty="0" smtClean="0">
                <a:solidFill>
                  <a:schemeClr val="accent2">
                    <a:lumMod val="75000"/>
                  </a:schemeClr>
                </a:solidFill>
                <a:latin typeface="+mj-ea"/>
                <a:ea typeface="+mj-ea"/>
              </a:rPr>
              <a:t>、三段论</a:t>
            </a:r>
            <a:endParaRPr lang="en-US" sz="2200" b="1" dirty="0" smtClean="0">
              <a:solidFill>
                <a:schemeClr val="accent2">
                  <a:lumMod val="75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587" name=""/>
        <p:cNvGrpSpPr/>
        <p:nvPr/>
      </p:nvGrpSpPr>
      <p:grpSpPr>
        <a:xfrm>
          <a:off x="0" y="0"/>
          <a:ext cx="0" cy="0"/>
          <a:chOff x="0" y="0"/>
          <a:chExt cx="0" cy="0"/>
        </a:xfrm>
      </p:grpSpPr>
      <p:sp>
        <p:nvSpPr>
          <p:cNvPr id="1049569" name="TextBox 41"/>
          <p:cNvSpPr>
            <a:spLocks noChangeArrowheads="1"/>
          </p:cNvSpPr>
          <p:nvPr/>
        </p:nvSpPr>
        <p:spPr bwMode="auto">
          <a:xfrm>
            <a:off x="1014730" y="1274445"/>
            <a:ext cx="7179945" cy="3077845"/>
          </a:xfrm>
          <a:prstGeom prst="rect">
            <a:avLst/>
          </a:prstGeom>
          <a:noFill/>
          <a:ln>
            <a:noFill/>
          </a:ln>
        </p:spPr>
        <p:txBody>
          <a:bodyPr wrap="square" lIns="0" tIns="0" rIns="0" bIns="0">
            <a:spAutoFit/>
          </a:bodyPr>
          <a:p>
            <a:pPr fontAlgn="auto">
              <a:lnSpc>
                <a:spcPts val="3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《中国的民主》白皮书</a:t>
            </a: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2021</a:t>
            </a: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）指出</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rgbClr val="FF0000"/>
                </a:solidFill>
                <a:latin typeface="华文楷体" panose="02010600040101010101" charset="-122"/>
                <a:ea typeface="华文楷体" panose="02010600040101010101" charset="-122"/>
                <a:sym typeface="微软雅黑" panose="020B0503020204020204" pitchFamily="34" charset="-122"/>
              </a:rPr>
              <a:t>中国的民主是人民民主，人民当家作主是中国民主的本质和核心。</a:t>
            </a:r>
            <a:r>
              <a:rPr sz="2000" b="1" dirty="0">
                <a:solidFill>
                  <a:schemeClr val="bg1">
                    <a:lumMod val="50000"/>
                  </a:schemeClr>
                </a:solidFill>
                <a:latin typeface="华文楷体" panose="02010600040101010101" charset="-122"/>
                <a:ea typeface="华文楷体" panose="02010600040101010101" charset="-122"/>
                <a:sym typeface="微软雅黑" panose="020B0503020204020204" pitchFamily="34" charset="-122"/>
              </a:rPr>
              <a:t>党的十八大以来，党深化对中国民主政治发展规律的认识，提出</a:t>
            </a:r>
            <a:r>
              <a:rPr sz="2000" b="1" dirty="0">
                <a:solidFill>
                  <a:srgbClr val="FF0000"/>
                </a:solidFill>
                <a:latin typeface="华文楷体" panose="02010600040101010101" charset="-122"/>
                <a:ea typeface="华文楷体" panose="02010600040101010101" charset="-122"/>
                <a:sym typeface="微软雅黑" panose="020B0503020204020204" pitchFamily="34" charset="-122"/>
              </a:rPr>
              <a:t>全过程人民民主</a:t>
            </a:r>
            <a:r>
              <a:rPr sz="2000" b="1" dirty="0">
                <a:solidFill>
                  <a:schemeClr val="bg1">
                    <a:lumMod val="50000"/>
                  </a:schemeClr>
                </a:solidFill>
                <a:latin typeface="华文楷体" panose="02010600040101010101" charset="-122"/>
                <a:ea typeface="华文楷体" panose="02010600040101010101" charset="-122"/>
                <a:sym typeface="微软雅黑" panose="020B0503020204020204" pitchFamily="34" charset="-122"/>
              </a:rPr>
              <a:t>重大理念并大力推进，民主价值和理念进一步转化为</a:t>
            </a:r>
            <a:r>
              <a:rPr sz="2000" b="1" dirty="0">
                <a:solidFill>
                  <a:srgbClr val="FF0000"/>
                </a:solidFill>
                <a:latin typeface="华文楷体" panose="02010600040101010101" charset="-122"/>
                <a:ea typeface="华文楷体" panose="02010600040101010101" charset="-122"/>
                <a:sym typeface="微软雅黑" panose="020B0503020204020204" pitchFamily="34" charset="-122"/>
              </a:rPr>
              <a:t>科学有效的制度安排和</a:t>
            </a:r>
            <a:r>
              <a:rPr sz="2000" b="1" u="sng" dirty="0">
                <a:solidFill>
                  <a:srgbClr val="FF0000"/>
                </a:solidFill>
                <a:latin typeface="华文楷体" panose="02010600040101010101" charset="-122"/>
                <a:ea typeface="华文楷体" panose="02010600040101010101" charset="-122"/>
                <a:sym typeface="微软雅黑" panose="020B0503020204020204" pitchFamily="34" charset="-122"/>
              </a:rPr>
              <a:t>具体现实的民主实践</a:t>
            </a:r>
            <a:r>
              <a:rPr sz="2000" b="1" dirty="0">
                <a:solidFill>
                  <a:schemeClr val="bg1">
                    <a:lumMod val="50000"/>
                  </a:schemeClr>
                </a:solidFill>
                <a:latin typeface="华文楷体" panose="02010600040101010101" charset="-122"/>
                <a:ea typeface="华文楷体" panose="02010600040101010101" charset="-122"/>
                <a:sym typeface="微软雅黑" panose="020B0503020204020204" pitchFamily="34" charset="-122"/>
              </a:rPr>
              <a:t>。</a:t>
            </a:r>
            <a:r>
              <a:rPr sz="2000" b="1" dirty="0">
                <a:solidFill>
                  <a:srgbClr val="FF0000"/>
                </a:solidFill>
                <a:latin typeface="华文楷体" panose="02010600040101010101" charset="-122"/>
                <a:ea typeface="华文楷体" panose="02010600040101010101" charset="-122"/>
                <a:sym typeface="微软雅黑" panose="020B0503020204020204" pitchFamily="34" charset="-122"/>
              </a:rPr>
              <a:t>全过程人民民主，实现了过程民主和成果民主、程序民主和实质民主、直接民主和间接民主、人民民主和国家意志相统一，是全链条、全方位、全覆盖的民主，是最广泛、最真实、最管用的社会主义民主。</a:t>
            </a: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145804"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Box 20"/>
          <p:cNvSpPr txBox="1"/>
          <p:nvPr/>
        </p:nvSpPr>
        <p:spPr>
          <a:xfrm>
            <a:off x="3815079" y="379106"/>
            <a:ext cx="1579880" cy="429895"/>
          </a:xfrm>
          <a:prstGeom prst="rect">
            <a:avLst/>
          </a:prstGeom>
          <a:noFill/>
        </p:spPr>
        <p:txBody>
          <a:bodyPr wrap="none" rtlCol="0">
            <a:spAutoFit/>
          </a:bodyPr>
          <a:p>
            <a:pPr algn="ctr"/>
            <a:r>
              <a:rPr lang="zh-CN" altLang="zh-CN" sz="2200" b="1" dirty="0" smtClean="0">
                <a:solidFill>
                  <a:schemeClr val="accent2">
                    <a:lumMod val="75000"/>
                  </a:schemeClr>
                </a:solidFill>
                <a:latin typeface="+mj-ea"/>
                <a:ea typeface="+mj-ea"/>
              </a:rPr>
              <a:t>一</a:t>
            </a:r>
            <a:r>
              <a:rPr lang="zh-CN" altLang="en-US" sz="2200" b="1" dirty="0" smtClean="0">
                <a:solidFill>
                  <a:schemeClr val="accent2">
                    <a:lumMod val="75000"/>
                  </a:schemeClr>
                </a:solidFill>
                <a:latin typeface="+mj-ea"/>
                <a:ea typeface="+mj-ea"/>
              </a:rPr>
              <a:t>、三段论</a:t>
            </a:r>
            <a:endParaRPr lang="en-US" sz="2200" b="1" dirty="0" smtClean="0">
              <a:solidFill>
                <a:schemeClr val="accent2">
                  <a:lumMod val="75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587" name=""/>
        <p:cNvGrpSpPr/>
        <p:nvPr/>
      </p:nvGrpSpPr>
      <p:grpSpPr>
        <a:xfrm>
          <a:off x="0" y="0"/>
          <a:ext cx="0" cy="0"/>
          <a:chOff x="0" y="0"/>
          <a:chExt cx="0" cy="0"/>
        </a:xfrm>
      </p:grpSpPr>
      <p:sp>
        <p:nvSpPr>
          <p:cNvPr id="1049569" name="TextBox 41"/>
          <p:cNvSpPr>
            <a:spLocks noChangeArrowheads="1"/>
          </p:cNvSpPr>
          <p:nvPr/>
        </p:nvSpPr>
        <p:spPr bwMode="auto">
          <a:xfrm>
            <a:off x="1014730" y="1274445"/>
            <a:ext cx="7179945" cy="1923415"/>
          </a:xfrm>
          <a:prstGeom prst="rect">
            <a:avLst/>
          </a:prstGeom>
          <a:noFill/>
          <a:ln>
            <a:noFill/>
          </a:ln>
        </p:spPr>
        <p:txBody>
          <a:bodyPr wrap="square" lIns="0" tIns="0" rIns="0" bIns="0">
            <a:spAutoFit/>
          </a:bodyPr>
          <a:p>
            <a:pPr fontAlgn="auto">
              <a:lnSpc>
                <a:spcPts val="3000"/>
              </a:lnSpc>
            </a:pP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习近平总书记二十大报告提出要</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rgbClr val="FF0000"/>
                </a:solidFill>
                <a:latin typeface="华文楷体" panose="02010600040101010101" charset="-122"/>
                <a:ea typeface="华文楷体" panose="02010600040101010101" charset="-122"/>
                <a:sym typeface="微软雅黑" panose="020B0503020204020204" pitchFamily="34" charset="-122"/>
              </a:rPr>
              <a:t>发展</a:t>
            </a:r>
            <a:r>
              <a:rPr sz="2000" b="1" dirty="0">
                <a:solidFill>
                  <a:schemeClr val="bg1">
                    <a:lumMod val="50000"/>
                  </a:schemeClr>
                </a:solidFill>
                <a:latin typeface="华文楷体" panose="02010600040101010101" charset="-122"/>
                <a:ea typeface="华文楷体" panose="02010600040101010101" charset="-122"/>
                <a:sym typeface="微软雅黑" panose="020B0503020204020204" pitchFamily="34" charset="-122"/>
              </a:rPr>
              <a:t>全过程人民民主，保障人民当家作主</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chemeClr val="bg1">
                    <a:lumMod val="50000"/>
                  </a:schemeClr>
                </a:solidFill>
                <a:latin typeface="华文楷体" panose="02010600040101010101" charset="-122"/>
                <a:ea typeface="华文楷体" panose="02010600040101010101" charset="-122"/>
                <a:sym typeface="微软雅黑" panose="020B0503020204020204" pitchFamily="34" charset="-122"/>
              </a:rPr>
              <a:t>要健全人民当家作主制度体系，</a:t>
            </a:r>
            <a:r>
              <a:rPr sz="2000" b="1" dirty="0">
                <a:solidFill>
                  <a:srgbClr val="FF0000"/>
                </a:solidFill>
                <a:latin typeface="华文楷体" panose="02010600040101010101" charset="-122"/>
                <a:ea typeface="华文楷体" panose="02010600040101010101" charset="-122"/>
                <a:sym typeface="微软雅黑" panose="020B0503020204020204" pitchFamily="34" charset="-122"/>
              </a:rPr>
              <a:t>扩大人民</a:t>
            </a:r>
            <a:r>
              <a:rPr sz="2000" b="1" u="sng" dirty="0">
                <a:solidFill>
                  <a:srgbClr val="FF0000"/>
                </a:solidFill>
                <a:latin typeface="华文楷体" panose="02010600040101010101" charset="-122"/>
                <a:ea typeface="华文楷体" panose="02010600040101010101" charset="-122"/>
                <a:sym typeface="微软雅黑" panose="020B0503020204020204" pitchFamily="34" charset="-122"/>
              </a:rPr>
              <a:t>有序政治参与</a:t>
            </a:r>
            <a:r>
              <a:rPr sz="2000" b="1" dirty="0">
                <a:solidFill>
                  <a:srgbClr val="FF0000"/>
                </a:solidFill>
                <a:latin typeface="华文楷体" panose="02010600040101010101" charset="-122"/>
                <a:ea typeface="华文楷体" panose="02010600040101010101" charset="-122"/>
                <a:sym typeface="微软雅黑" panose="020B0503020204020204" pitchFamily="34" charset="-122"/>
              </a:rPr>
              <a:t>，保证人民依法实行民主选举、民主协商、民主决策、民主管理、民主监督</a:t>
            </a:r>
            <a:r>
              <a:rPr sz="2000" b="1" dirty="0">
                <a:solidFill>
                  <a:schemeClr val="bg1">
                    <a:lumMod val="50000"/>
                  </a:schemeClr>
                </a:solidFill>
                <a:latin typeface="华文楷体" panose="02010600040101010101" charset="-122"/>
                <a:ea typeface="华文楷体" panose="02010600040101010101" charset="-122"/>
                <a:sym typeface="微软雅黑" panose="020B0503020204020204" pitchFamily="34" charset="-122"/>
              </a:rPr>
              <a:t>，发挥人民群众积极性、主动性、创造性，巩固和发展生动活泼、安定团结的政治局面。</a:t>
            </a:r>
            <a:r>
              <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145804"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Box 20"/>
          <p:cNvSpPr txBox="1"/>
          <p:nvPr/>
        </p:nvSpPr>
        <p:spPr>
          <a:xfrm>
            <a:off x="3815079" y="379106"/>
            <a:ext cx="1579880" cy="429895"/>
          </a:xfrm>
          <a:prstGeom prst="rect">
            <a:avLst/>
          </a:prstGeom>
          <a:noFill/>
        </p:spPr>
        <p:txBody>
          <a:bodyPr wrap="none" rtlCol="0">
            <a:spAutoFit/>
          </a:bodyPr>
          <a:p>
            <a:pPr algn="ctr"/>
            <a:r>
              <a:rPr lang="zh-CN" altLang="zh-CN" sz="2200" b="1" dirty="0" smtClean="0">
                <a:solidFill>
                  <a:schemeClr val="accent2">
                    <a:lumMod val="75000"/>
                  </a:schemeClr>
                </a:solidFill>
                <a:latin typeface="+mj-ea"/>
                <a:ea typeface="+mj-ea"/>
              </a:rPr>
              <a:t>一</a:t>
            </a:r>
            <a:r>
              <a:rPr lang="zh-CN" altLang="en-US" sz="2200" b="1" dirty="0" smtClean="0">
                <a:solidFill>
                  <a:schemeClr val="accent2">
                    <a:lumMod val="75000"/>
                  </a:schemeClr>
                </a:solidFill>
                <a:latin typeface="+mj-ea"/>
                <a:ea typeface="+mj-ea"/>
              </a:rPr>
              <a:t>、三段论</a:t>
            </a:r>
            <a:endParaRPr lang="en-US" sz="2200" b="1" dirty="0" smtClean="0">
              <a:solidFill>
                <a:schemeClr val="accent2">
                  <a:lumMod val="75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587" name=""/>
        <p:cNvGrpSpPr/>
        <p:nvPr/>
      </p:nvGrpSpPr>
      <p:grpSpPr>
        <a:xfrm>
          <a:off x="0" y="0"/>
          <a:ext cx="0" cy="0"/>
          <a:chOff x="0" y="0"/>
          <a:chExt cx="0" cy="0"/>
        </a:xfrm>
      </p:grpSpPr>
      <p:sp>
        <p:nvSpPr>
          <p:cNvPr id="1049569" name="TextBox 41"/>
          <p:cNvSpPr>
            <a:spLocks noChangeArrowheads="1"/>
          </p:cNvSpPr>
          <p:nvPr/>
        </p:nvSpPr>
        <p:spPr bwMode="auto">
          <a:xfrm>
            <a:off x="1014730" y="1274445"/>
            <a:ext cx="7179945" cy="1153795"/>
          </a:xfrm>
          <a:prstGeom prst="rect">
            <a:avLst/>
          </a:prstGeom>
          <a:noFill/>
          <a:ln>
            <a:noFill/>
          </a:ln>
        </p:spPr>
        <p:txBody>
          <a:bodyPr wrap="square" lIns="0" tIns="0" rIns="0" bIns="0">
            <a:spAutoFit/>
          </a:bodyPr>
          <a:p>
            <a:pPr fontAlgn="auto">
              <a:lnSpc>
                <a:spcPts val="3000"/>
              </a:lnSpc>
            </a:pP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举一个具体的例子。</a:t>
            </a:r>
            <a:r>
              <a:rPr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“阿罗不可能性</a:t>
            </a:r>
            <a:r>
              <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定理</a:t>
            </a: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这样一个演绎推理的结论，说明</a:t>
            </a:r>
            <a:r>
              <a:rPr 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我们目前任用干部的过程中</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不唯票</a:t>
            </a:r>
            <a:r>
              <a:rPr lang="en-US" altLang="zh-CN"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的民主形式是有科学依据的。</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145804"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Box 20"/>
          <p:cNvSpPr txBox="1"/>
          <p:nvPr/>
        </p:nvSpPr>
        <p:spPr>
          <a:xfrm>
            <a:off x="3815079" y="379106"/>
            <a:ext cx="1579880" cy="429895"/>
          </a:xfrm>
          <a:prstGeom prst="rect">
            <a:avLst/>
          </a:prstGeom>
          <a:noFill/>
        </p:spPr>
        <p:txBody>
          <a:bodyPr wrap="none" rtlCol="0">
            <a:spAutoFit/>
          </a:bodyPr>
          <a:p>
            <a:pPr algn="ctr"/>
            <a:r>
              <a:rPr lang="zh-CN" altLang="zh-CN" sz="2200" b="1" dirty="0" smtClean="0">
                <a:solidFill>
                  <a:schemeClr val="accent2">
                    <a:lumMod val="75000"/>
                  </a:schemeClr>
                </a:solidFill>
                <a:latin typeface="+mj-ea"/>
                <a:ea typeface="+mj-ea"/>
              </a:rPr>
              <a:t>一</a:t>
            </a:r>
            <a:r>
              <a:rPr lang="zh-CN" altLang="en-US" sz="2200" b="1" dirty="0" smtClean="0">
                <a:solidFill>
                  <a:schemeClr val="accent2">
                    <a:lumMod val="75000"/>
                  </a:schemeClr>
                </a:solidFill>
                <a:latin typeface="+mj-ea"/>
                <a:ea typeface="+mj-ea"/>
              </a:rPr>
              <a:t>、三段论</a:t>
            </a:r>
            <a:endParaRPr lang="en-US" sz="2200" b="1" dirty="0" smtClean="0">
              <a:solidFill>
                <a:schemeClr val="accent2">
                  <a:lumMod val="75000"/>
                </a:schemeClr>
              </a:solidFill>
              <a:latin typeface="+mj-ea"/>
              <a:ea typeface="+mj-ea"/>
            </a:endParaRPr>
          </a:p>
        </p:txBody>
      </p:sp>
      <p:sp>
        <p:nvSpPr>
          <p:cNvPr id="2" name="文本框 1"/>
          <p:cNvSpPr txBox="1"/>
          <p:nvPr/>
        </p:nvSpPr>
        <p:spPr>
          <a:xfrm>
            <a:off x="1551305" y="2653030"/>
            <a:ext cx="4572000" cy="398780"/>
          </a:xfrm>
          <a:prstGeom prst="rect">
            <a:avLst/>
          </a:prstGeom>
          <a:noFill/>
        </p:spPr>
        <p:txBody>
          <a:bodyPr wrap="square" rtlCol="0" anchor="t">
            <a:spAutoFit/>
          </a:bodyPr>
          <a:p>
            <a:r>
              <a:rPr lang="zh-CN" altLang="en-US" sz="2000" b="1">
                <a:solidFill>
                  <a:srgbClr val="FF0000"/>
                </a:solidFill>
                <a:latin typeface="微软雅黑" panose="020B0503020204020204" pitchFamily="34" charset="-122"/>
                <a:ea typeface="微软雅黑" panose="020B0503020204020204" pitchFamily="34" charset="-122"/>
                <a:hlinkClick r:id="rId1" action="ppaction://hlinkfile"/>
              </a:rPr>
              <a:t>《党政领导干部选拔任用工作条例》</a:t>
            </a:r>
            <a:endParaRPr lang="zh-CN" altLang="en-US" sz="20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3000375"/>
          </a:xfrm>
          <a:prstGeom prst="rect">
            <a:avLst/>
          </a:prstGeom>
          <a:noFill/>
          <a:ln>
            <a:noFill/>
          </a:ln>
        </p:spPr>
        <p:txBody>
          <a:bodyPr wrap="square" lIns="0" tIns="0" rIns="0" bIns="0">
            <a:spAutoFit/>
          </a:bodyPr>
          <a:p>
            <a:pPr fontAlgn="auto">
              <a:lnSpc>
                <a:spcPts val="3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选言推理</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，分为相容选言推理和不相容选言推理</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这里只介绍不相容选言推理：</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3000"/>
              </a:lnSpc>
            </a:pP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大前提是个不相容的选言判断，小前提肯定其中的一个选言支，结论则否定其他选言支</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小前提否定除其中一个以外的选言支，结论则肯定剩下的那个选言支．</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2600"/>
              </a:lnSpc>
              <a:spcBef>
                <a:spcPts val="600"/>
              </a:spcBef>
            </a:pPr>
            <a:r>
              <a:rPr lang="en-US"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例如：</a:t>
            </a:r>
            <a:r>
              <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一个三角形，要么是锐角三角形，要么是直角三角形，要么是钝角三角形</a:t>
            </a:r>
            <a:r>
              <a:rPr lang="en-US"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这个三角形不是锐角三角形和直角三角形，所以它是个钝角三角形</a:t>
            </a:r>
            <a:r>
              <a:rPr lang="en-US"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endParaRPr sz="2000" b="1"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p:txBody>
      </p:sp>
      <p:sp>
        <p:nvSpPr>
          <p:cNvPr id="1048695" name="TextBox 20"/>
          <p:cNvSpPr txBox="1"/>
          <p:nvPr/>
        </p:nvSpPr>
        <p:spPr>
          <a:xfrm>
            <a:off x="3642360" y="358151"/>
            <a:ext cx="1859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二、选言推理</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p="http://schemas.openxmlformats.org/presentationml/2006/main">
  <p:tag name="SELECTED" val="True"/>
</p:tagLst>
</file>

<file path=ppt/tags/tag2.xml><?xml version="1.0" encoding="utf-8"?>
<p:tagLst xmlns:p="http://schemas.openxmlformats.org/presentationml/2006/main">
  <p:tag name="KSO_WM_UNIT_PLACING_PICTURE_USER_VIEWPORT" val="{&quot;height&quot;:5992,&quot;width&quot;:5867}"/>
</p:tagLst>
</file>

<file path=ppt/tags/tag3.xml><?xml version="1.0" encoding="utf-8"?>
<p:tagLst xmlns:p="http://schemas.openxmlformats.org/presentationml/2006/main">
  <p:tag name="KSO_WM_UNIT_PLACING_PICTURE_USER_VIEWPORT" val="{&quot;height&quot;:2888,&quot;width&quot;:9214}"/>
</p:tagLst>
</file>

<file path=ppt/tags/tag4.xml><?xml version="1.0" encoding="utf-8"?>
<p:tagLst xmlns:p="http://schemas.openxmlformats.org/presentationml/2006/main">
  <p:tag name="SELECTED" val="True"/>
</p:tagLst>
</file>

<file path=ppt/tags/tag5.xml><?xml version="1.0" encoding="utf-8"?>
<p:tagLst xmlns:p="http://schemas.openxmlformats.org/presentationml/2006/main">
  <p:tag name="KSO_WPP_MARK_KEY" val="d4c9d3da-54ab-44c3-936e-114af9bfa5b0"/>
  <p:tag name="COMMONDATA" val="eyJjb3VudCI6MjYzLCJoZGlkIjoiZDU5Y2ExMTJkMjAwMDVmNDM3NzcxNzNhOGYxNDlkNDciLCJ1c2VyQ291bnQiOjF9"/>
</p:tagLst>
</file>

<file path=ppt/theme/theme1.xml><?xml version="1.0" encoding="utf-8"?>
<a:theme xmlns:a="http://schemas.openxmlformats.org/drawingml/2006/main" name="清风素材 https://12sc.taobao.com/">
  <a:themeElements>
    <a:clrScheme name="自定义 34">
      <a:dk1>
        <a:sysClr val="windowText" lastClr="000000"/>
      </a:dk1>
      <a:lt1>
        <a:sysClr val="window" lastClr="FFFFFF"/>
      </a:lt1>
      <a:dk2>
        <a:srgbClr val="1F497D"/>
      </a:dk2>
      <a:lt2>
        <a:srgbClr val="EEECE1"/>
      </a:lt2>
      <a:accent1>
        <a:srgbClr val="4F81BD"/>
      </a:accent1>
      <a:accent2>
        <a:srgbClr val="4F81BD"/>
      </a:accent2>
      <a:accent3>
        <a:srgbClr val="9BBB59"/>
      </a:accent3>
      <a:accent4>
        <a:srgbClr val="8064A2"/>
      </a:accent4>
      <a:accent5>
        <a:srgbClr val="4BACC6"/>
      </a:accent5>
      <a:accent6>
        <a:srgbClr val="F79646"/>
      </a:accent6>
      <a:hlink>
        <a:srgbClr val="0000FF"/>
      </a:hlink>
      <a:folHlink>
        <a:srgbClr val="800080"/>
      </a:folHlink>
    </a:clrScheme>
    <a:fontScheme name="自定义 5">
      <a:majorFont>
        <a:latin typeface="Franklin Gothic Medium"/>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17412</Words>
  <Application>WPS 演示</Application>
  <PresentationFormat/>
  <Paragraphs>911</Paragraphs>
  <Slides>140</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74</vt:i4>
      </vt:variant>
      <vt:variant>
        <vt:lpstr>幻灯片标题</vt:lpstr>
      </vt:variant>
      <vt:variant>
        <vt:i4>140</vt:i4>
      </vt:variant>
    </vt:vector>
  </HeadingPairs>
  <TitlesOfParts>
    <vt:vector size="228" baseType="lpstr">
      <vt:lpstr>Arial</vt:lpstr>
      <vt:lpstr>宋体</vt:lpstr>
      <vt:lpstr>Wingdings</vt:lpstr>
      <vt:lpstr>微软雅黑</vt:lpstr>
      <vt:lpstr>汉仪雅酷黑简</vt:lpstr>
      <vt:lpstr>Times New Roman</vt:lpstr>
      <vt:lpstr>楷体</vt:lpstr>
      <vt:lpstr>Arial Unicode MS</vt:lpstr>
      <vt:lpstr>Franklin Gothic Medium</vt:lpstr>
      <vt:lpstr>Calibri</vt:lpstr>
      <vt:lpstr>华文楷体</vt:lpstr>
      <vt:lpstr>仿宋</vt:lpstr>
      <vt:lpstr>华文仿宋</vt:lpstr>
      <vt:lpstr>清风素材 https://12sc.taobao.com/</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www.microsoft.com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简洁实用毕业论文答辩PPT模板2</dc:title>
  <dc:creator>清风素材;User</dc:creator>
  <cp:lastModifiedBy>JSNU</cp:lastModifiedBy>
  <cp:revision>265</cp:revision>
  <dcterms:created xsi:type="dcterms:W3CDTF">2022-06-29T11:04:00Z</dcterms:created>
  <dcterms:modified xsi:type="dcterms:W3CDTF">2022-11-18T03:44:21Z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KSOTemplateUUID">
    <vt:lpwstr>v1.0_mb_tCjPF5xAqZnar2zP1jjDMg==</vt:lpwstr>
  </property>
  <property fmtid="{D5CDD505-2E9C-101B-9397-08002B2CF9AE}" pid="4" name="ICV">
    <vt:lpwstr>F7F3B4355EB9415B8544DD5CCE7F9B0C</vt:lpwstr>
  </property>
</Properties>
</file>