
<file path=[Content_Types].xml><?xml version="1.0" encoding="utf-8"?>
<Types xmlns="http://schemas.openxmlformats.org/package/2006/content-types">
  <Default Extension="xml" ContentType="application/xml"/>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Override PartName="/customXml/itemProps5.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69"/>
  </p:handoutMasterIdLst>
  <p:sldIdLst>
    <p:sldId id="715" r:id="rId3"/>
    <p:sldId id="258" r:id="rId5"/>
    <p:sldId id="259" r:id="rId6"/>
    <p:sldId id="260" r:id="rId7"/>
    <p:sldId id="389" r:id="rId8"/>
    <p:sldId id="261" r:id="rId9"/>
    <p:sldId id="390" r:id="rId10"/>
    <p:sldId id="418" r:id="rId11"/>
    <p:sldId id="659" r:id="rId12"/>
    <p:sldId id="660" r:id="rId13"/>
    <p:sldId id="420" r:id="rId14"/>
    <p:sldId id="419" r:id="rId15"/>
    <p:sldId id="460" r:id="rId16"/>
    <p:sldId id="542" r:id="rId17"/>
    <p:sldId id="498" r:id="rId18"/>
    <p:sldId id="610" r:id="rId19"/>
    <p:sldId id="421" r:id="rId20"/>
    <p:sldId id="391" r:id="rId21"/>
    <p:sldId id="392" r:id="rId22"/>
    <p:sldId id="395" r:id="rId23"/>
    <p:sldId id="396" r:id="rId24"/>
    <p:sldId id="397" r:id="rId25"/>
    <p:sldId id="398" r:id="rId26"/>
    <p:sldId id="422" r:id="rId27"/>
    <p:sldId id="399" r:id="rId28"/>
    <p:sldId id="400" r:id="rId29"/>
    <p:sldId id="401" r:id="rId30"/>
    <p:sldId id="423" r:id="rId31"/>
    <p:sldId id="537" r:id="rId32"/>
    <p:sldId id="539" r:id="rId33"/>
    <p:sldId id="402" r:id="rId34"/>
    <p:sldId id="403" r:id="rId35"/>
    <p:sldId id="404" r:id="rId36"/>
    <p:sldId id="405" r:id="rId37"/>
    <p:sldId id="406" r:id="rId38"/>
    <p:sldId id="407" r:id="rId39"/>
    <p:sldId id="611" r:id="rId40"/>
    <p:sldId id="716" r:id="rId41"/>
    <p:sldId id="408" r:id="rId42"/>
    <p:sldId id="409" r:id="rId43"/>
    <p:sldId id="410" r:id="rId44"/>
    <p:sldId id="586" r:id="rId45"/>
    <p:sldId id="425" r:id="rId46"/>
    <p:sldId id="426" r:id="rId47"/>
    <p:sldId id="427" r:id="rId48"/>
    <p:sldId id="411" r:id="rId49"/>
    <p:sldId id="429" r:id="rId50"/>
    <p:sldId id="430" r:id="rId51"/>
    <p:sldId id="431" r:id="rId52"/>
    <p:sldId id="412" r:id="rId53"/>
    <p:sldId id="541" r:id="rId54"/>
    <p:sldId id="413" r:id="rId55"/>
    <p:sldId id="432" r:id="rId56"/>
    <p:sldId id="414" r:id="rId57"/>
    <p:sldId id="433" r:id="rId58"/>
    <p:sldId id="434" r:id="rId59"/>
    <p:sldId id="540" r:id="rId60"/>
    <p:sldId id="415" r:id="rId61"/>
    <p:sldId id="416" r:id="rId62"/>
    <p:sldId id="588" r:id="rId63"/>
    <p:sldId id="591" r:id="rId64"/>
    <p:sldId id="589" r:id="rId65"/>
    <p:sldId id="590" r:id="rId66"/>
    <p:sldId id="587" r:id="rId67"/>
    <p:sldId id="297" r:id="rId68"/>
  </p:sldIdLst>
  <p:sldSz cx="9144000" cy="5143500" type="screen16x9"/>
  <p:notesSz cx="6858000" cy="9144000"/>
  <p:embeddedFontLst>
    <p:embeddedFont>
      <p:font typeface="微软雅黑" panose="020B0503020204020204" pitchFamily="34" charset="-122"/>
      <p:regular r:id="rId76"/>
    </p:embeddedFont>
    <p:embeddedFont>
      <p:font typeface="汉仪雅酷黑简" panose="00020600040101010101" charset="-122"/>
      <p:regular r:id="rId77"/>
    </p:embeddedFont>
    <p:embeddedFont>
      <p:font typeface="Franklin Gothic Medium" panose="020B0603020102020204" charset="0"/>
      <p:regular r:id="rId78"/>
      <p:italic r:id="rId79"/>
    </p:embeddedFont>
    <p:embeddedFont>
      <p:font typeface="Calibri" panose="020F0502020204030204" charset="0"/>
      <p:regular r:id="rId80"/>
      <p:bold r:id="rId81"/>
      <p:italic r:id="rId82"/>
      <p:boldItalic r:id="rId83"/>
    </p:embeddedFont>
    <p:embeddedFont>
      <p:font typeface="华文楷体" panose="02010600040101010101" charset="-122"/>
      <p:regular r:id="rId84"/>
    </p:embeddedFont>
  </p:embeddedFontLst>
  <p:custDataLst>
    <p:tags r:id="rId8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26" userDrawn="1">
          <p15:clr>
            <a:srgbClr val="A4A3A4"/>
          </p15:clr>
        </p15:guide>
        <p15:guide id="2" pos="291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林" initials="刘" lastIdx="2" clrIdx="0"/>
  <p:cmAuthor id="2" name="LL"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2FDB2607-1784-4EEB-B798-7EB5836EED8A}">
        <p14:showMediaCtrls xmlns:p14="http://schemas.microsoft.com/office/powerpoint/2010/main" val="1"/>
      </p:ext>
    </p:extLst>
  </p:showPr>
  <p:clrMru>
    <a:srgbClr val="F8F8F8"/>
    <a:srgbClr val="F9F9F9"/>
    <a:srgbClr val="F5F5F5"/>
    <a:srgbClr val="F2F2F2"/>
    <a:srgbClr val="7BAA3C"/>
    <a:srgbClr val="64A640"/>
    <a:srgbClr val="1A3F6C"/>
    <a:srgbClr val="0E2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21" autoAdjust="0"/>
    <p:restoredTop sz="94660"/>
  </p:normalViewPr>
  <p:slideViewPr>
    <p:cSldViewPr snapToGrid="0">
      <p:cViewPr>
        <p:scale>
          <a:sx n="93" d="100"/>
          <a:sy n="93" d="100"/>
        </p:scale>
        <p:origin x="-1908" y="-864"/>
      </p:cViewPr>
      <p:guideLst>
        <p:guide orient="horz" pos="1026"/>
        <p:guide pos="2918"/>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5" Type="http://schemas.openxmlformats.org/officeDocument/2006/relationships/tags" Target="tags/tag6.xml"/><Relationship Id="rId84" Type="http://schemas.openxmlformats.org/officeDocument/2006/relationships/font" Target="fonts/font9.fntdata"/><Relationship Id="rId83" Type="http://schemas.openxmlformats.org/officeDocument/2006/relationships/font" Target="fonts/font8.fntdata"/><Relationship Id="rId82" Type="http://schemas.openxmlformats.org/officeDocument/2006/relationships/font" Target="fonts/font7.fntdata"/><Relationship Id="rId81" Type="http://schemas.openxmlformats.org/officeDocument/2006/relationships/font" Target="fonts/font6.fntdata"/><Relationship Id="rId80" Type="http://schemas.openxmlformats.org/officeDocument/2006/relationships/font" Target="fonts/font5.fntdata"/><Relationship Id="rId8" Type="http://schemas.openxmlformats.org/officeDocument/2006/relationships/slide" Target="slides/slide5.xml"/><Relationship Id="rId79" Type="http://schemas.openxmlformats.org/officeDocument/2006/relationships/font" Target="fonts/font4.fntdata"/><Relationship Id="rId78" Type="http://schemas.openxmlformats.org/officeDocument/2006/relationships/font" Target="fonts/font3.fntdata"/><Relationship Id="rId77" Type="http://schemas.openxmlformats.org/officeDocument/2006/relationships/font" Target="fonts/font2.fntdata"/><Relationship Id="rId76" Type="http://schemas.openxmlformats.org/officeDocument/2006/relationships/font" Target="fonts/font1.fntdata"/><Relationship Id="rId75" Type="http://schemas.openxmlformats.org/officeDocument/2006/relationships/customXml" Target="../customXml/item1.xml"/><Relationship Id="rId74" Type="http://schemas.openxmlformats.org/officeDocument/2006/relationships/customXmlProps" Target="../customXml/itemProps5.xml"/><Relationship Id="rId73" Type="http://schemas.openxmlformats.org/officeDocument/2006/relationships/commentAuthors" Target="commentAuthors.xml"/><Relationship Id="rId72" Type="http://schemas.openxmlformats.org/officeDocument/2006/relationships/tableStyles" Target="tableStyles.xml"/><Relationship Id="rId71" Type="http://schemas.openxmlformats.org/officeDocument/2006/relationships/viewProps" Target="viewProps.xml"/><Relationship Id="rId70" Type="http://schemas.openxmlformats.org/officeDocument/2006/relationships/presProps" Target="presProps.xml"/><Relationship Id="rId7" Type="http://schemas.openxmlformats.org/officeDocument/2006/relationships/slide" Target="slides/slide4.xml"/><Relationship Id="rId69" Type="http://schemas.openxmlformats.org/officeDocument/2006/relationships/handoutMaster" Target="handoutMasters/handoutMaster1.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4" Type="http://schemas.openxmlformats.org/officeDocument/2006/relationships/image" Target="../media/image22.wmf"/><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317" name=""/>
        <p:cNvGrpSpPr/>
        <p:nvPr/>
      </p:nvGrpSpPr>
      <p:grpSpPr>
        <a:xfrm>
          <a:off x="0" y="0"/>
          <a:ext cx="0" cy="0"/>
          <a:chOff x="0" y="0"/>
          <a:chExt cx="0" cy="0"/>
        </a:xfrm>
      </p:grpSpPr>
      <p:sp>
        <p:nvSpPr>
          <p:cNvPr id="104945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104945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37FD7A-F41B-4FED-8E35-F78DB9F4D037}" type="datetimeFigureOut">
              <a:rPr lang="zh-CN" altLang="en-US" smtClean="0"/>
            </a:fld>
            <a:endParaRPr lang="zh-CN" altLang="en-US"/>
          </a:p>
        </p:txBody>
      </p:sp>
      <p:sp>
        <p:nvSpPr>
          <p:cNvPr id="104945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p>
            <a:endParaRPr lang="zh-CN" altLang="en-US"/>
          </a:p>
        </p:txBody>
      </p:sp>
      <p:sp>
        <p:nvSpPr>
          <p:cNvPr id="104945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5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104945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537CBA-0E44-4282-A4F0-C3BCC1A4C2D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90" name=""/>
        <p:cNvGrpSpPr/>
        <p:nvPr/>
      </p:nvGrpSpPr>
      <p:grpSpPr>
        <a:xfrm>
          <a:off x="0" y="0"/>
          <a:ext cx="0" cy="0"/>
          <a:chOff x="0" y="0"/>
          <a:chExt cx="0" cy="0"/>
        </a:xfrm>
      </p:grpSpPr>
      <p:sp>
        <p:nvSpPr>
          <p:cNvPr id="1048659" name="幻灯片图像占位符 1"/>
          <p:cNvSpPr>
            <a:spLocks noGrp="1" noRot="1" noChangeAspect="1"/>
          </p:cNvSpPr>
          <p:nvPr>
            <p:ph type="sldImg"/>
          </p:nvPr>
        </p:nvSpPr>
        <p:spPr/>
      </p:sp>
      <p:sp>
        <p:nvSpPr>
          <p:cNvPr id="1048660" name="备注占位符 2"/>
          <p:cNvSpPr>
            <a:spLocks noGrp="1"/>
          </p:cNvSpPr>
          <p:nvPr>
            <p:ph type="body" idx="1"/>
          </p:nvPr>
        </p:nvSpPr>
        <p:spPr/>
        <p:txBody>
          <a:bodyPr/>
          <a:p>
            <a:endParaRPr lang="zh-CN" altLang="en-US"/>
          </a:p>
        </p:txBody>
      </p:sp>
      <p:sp>
        <p:nvSpPr>
          <p:cNvPr id="1048661" name="灯片编号占位符 3"/>
          <p:cNvSpPr>
            <a:spLocks noGrp="1"/>
          </p:cNvSpPr>
          <p:nvPr>
            <p:ph type="sldNum" sz="quarter" idx="10"/>
          </p:nvPr>
        </p:nvSpPr>
        <p:spPr/>
        <p:txBody>
          <a:bodyPr/>
          <a:p>
            <a:fld id="{20DEAE63-D6C4-437F-B8DA-DA689F991AA7}" type="slidenum">
              <a:rPr lang="zh-CN" altLang="en-US" smtClean="0"/>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97" name=""/>
        <p:cNvGrpSpPr/>
        <p:nvPr/>
      </p:nvGrpSpPr>
      <p:grpSpPr>
        <a:xfrm>
          <a:off x="0" y="0"/>
          <a:ext cx="0" cy="0"/>
          <a:chOff x="0" y="0"/>
          <a:chExt cx="0" cy="0"/>
        </a:xfrm>
      </p:grpSpPr>
      <p:sp>
        <p:nvSpPr>
          <p:cNvPr id="1048678" name="幻灯片图像占位符 1"/>
          <p:cNvSpPr>
            <a:spLocks noGrp="1" noRot="1" noChangeAspect="1"/>
          </p:cNvSpPr>
          <p:nvPr>
            <p:ph type="sldImg"/>
          </p:nvPr>
        </p:nvSpPr>
        <p:spPr/>
      </p:sp>
      <p:sp>
        <p:nvSpPr>
          <p:cNvPr id="1048679" name="备注占位符 2"/>
          <p:cNvSpPr>
            <a:spLocks noGrp="1"/>
          </p:cNvSpPr>
          <p:nvPr>
            <p:ph type="body" idx="1"/>
          </p:nvPr>
        </p:nvSpPr>
        <p:spPr/>
        <p:txBody>
          <a:bodyPr/>
          <a:p>
            <a:endParaRPr lang="zh-CN" altLang="en-US"/>
          </a:p>
        </p:txBody>
      </p:sp>
      <p:sp>
        <p:nvSpPr>
          <p:cNvPr id="1048680" name="灯片编号占位符 3"/>
          <p:cNvSpPr>
            <a:spLocks noGrp="1"/>
          </p:cNvSpPr>
          <p:nvPr>
            <p:ph type="sldNum" sz="quarter" idx="10"/>
          </p:nvPr>
        </p:nvSpPr>
        <p:spPr/>
        <p:txBody>
          <a:bodyPr/>
          <a:p>
            <a:fld id="{A8537CBA-0E44-4282-A4F0-C3BCC1A4C2D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r>
              <a:rPr lang="zh-CN" altLang="en-US"/>
              <a:t>代数</a:t>
            </a:r>
            <a:r>
              <a:rPr lang="zh-CN" altLang="en-US"/>
              <a:t>函数：代数函数是指一类完全解析函数。指由不可约方程确定的多值函数。</a:t>
            </a:r>
            <a:endParaRPr lang="zh-CN" altLang="en-US"/>
          </a:p>
          <a:p>
            <a:r>
              <a:rPr lang="zh-CN" altLang="en-US"/>
              <a:t>解析</a:t>
            </a:r>
            <a:r>
              <a:rPr lang="zh-CN" altLang="en-US"/>
              <a:t>函数：区域上处处可微分的复函数。</a:t>
            </a:r>
            <a:endParaRPr lang="zh-CN" altLang="en-US"/>
          </a:p>
          <a:p>
            <a:r>
              <a:rPr lang="zh-CN" altLang="en-US"/>
              <a:t>变量</a:t>
            </a:r>
            <a:r>
              <a:rPr lang="zh-CN" altLang="en-US"/>
              <a:t>函数：</a:t>
            </a:r>
            <a:endParaRPr lang="zh-CN" altLang="en-US"/>
          </a:p>
          <a:p>
            <a:r>
              <a:rPr lang="zh-CN" altLang="en-US"/>
              <a:t>映射：在数学里，映射是个术语，指两个元素的集之间元素相互“对应”的关系，为名词。映射，或者射影，在数学及相关的领域经常等同于函数。</a:t>
            </a:r>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1" name="幻灯片图像占位符 1"/>
          <p:cNvSpPr>
            <a:spLocks noGrp="1" noRot="1" noChangeAspect="1"/>
          </p:cNvSpPr>
          <p:nvPr>
            <p:ph type="sldImg"/>
          </p:nvPr>
        </p:nvSpPr>
        <p:spPr/>
      </p:sp>
      <p:sp>
        <p:nvSpPr>
          <p:cNvPr id="1048692" name="备注占位符 2"/>
          <p:cNvSpPr>
            <a:spLocks noGrp="1"/>
          </p:cNvSpPr>
          <p:nvPr>
            <p:ph type="body" idx="1"/>
          </p:nvPr>
        </p:nvSpPr>
        <p:spPr/>
        <p:txBody>
          <a:bodyPr/>
          <a:p>
            <a:endParaRPr lang="zh-CN" altLang="en-US" dirty="0"/>
          </a:p>
        </p:txBody>
      </p:sp>
      <p:sp>
        <p:nvSpPr>
          <p:cNvPr id="1048693"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r>
              <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AB , BC , CA 的赋值均为1——</a:t>
            </a:r>
            <a:r>
              <a:rPr lang="zh-CN" altLang="en-US"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因为原题给出：</a:t>
            </a:r>
            <a:r>
              <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“现把 A , B , C 分别染上红、黄、蓝三色”</a:t>
            </a:r>
            <a:r>
              <a:rPr lang="zh-CN" altLang="en-US"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，赋值时明确</a:t>
            </a:r>
            <a:r>
              <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“当</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边的两端点异色</a:t>
            </a:r>
            <a:r>
              <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时，记为</a:t>
            </a:r>
            <a:r>
              <a:rPr lang="en-US" altLang="zh-CN"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03" name=""/>
        <p:cNvGrpSpPr/>
        <p:nvPr/>
      </p:nvGrpSpPr>
      <p:grpSpPr>
        <a:xfrm>
          <a:off x="0" y="0"/>
          <a:ext cx="0" cy="0"/>
          <a:chOff x="0" y="0"/>
          <a:chExt cx="0" cy="0"/>
        </a:xfrm>
      </p:grpSpPr>
      <p:sp>
        <p:nvSpPr>
          <p:cNvPr id="1048691" name="幻灯片图像占位符 1"/>
          <p:cNvSpPr>
            <a:spLocks noGrp="1" noRot="1" noChangeAspect="1"/>
          </p:cNvSpPr>
          <p:nvPr>
            <p:ph type="sldImg"/>
          </p:nvPr>
        </p:nvSpPr>
        <p:spPr/>
      </p:sp>
      <p:sp>
        <p:nvSpPr>
          <p:cNvPr id="1048692" name="备注占位符 2"/>
          <p:cNvSpPr>
            <a:spLocks noGrp="1"/>
          </p:cNvSpPr>
          <p:nvPr>
            <p:ph type="body" idx="1"/>
          </p:nvPr>
        </p:nvSpPr>
        <p:spPr/>
        <p:txBody>
          <a:bodyPr/>
          <a:p>
            <a:endParaRPr lang="zh-CN" altLang="en-US" dirty="0"/>
          </a:p>
        </p:txBody>
      </p:sp>
      <p:sp>
        <p:nvSpPr>
          <p:cNvPr id="1048693" name="灯片编号占位符 3"/>
          <p:cNvSpPr>
            <a:spLocks noGrp="1"/>
          </p:cNvSpPr>
          <p:nvPr>
            <p:ph type="sldNum" sz="quarter" idx="10"/>
          </p:nvPr>
        </p:nvSpPr>
        <p:spPr/>
        <p:txBody>
          <a:bodyPr/>
          <a:p>
            <a:fld id="{A11FC198-2D83-4DFC-8CDD-7D23AF44D411}"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06" name=""/>
        <p:cNvGrpSpPr/>
        <p:nvPr/>
      </p:nvGrpSpPr>
      <p:grpSpPr>
        <a:xfrm>
          <a:off x="0" y="0"/>
          <a:ext cx="0" cy="0"/>
          <a:chOff x="0" y="0"/>
          <a:chExt cx="0" cy="0"/>
        </a:xfrm>
      </p:grpSpPr>
      <p:sp>
        <p:nvSpPr>
          <p:cNvPr id="1048696" name="幻灯片图像占位符 1"/>
          <p:cNvSpPr>
            <a:spLocks noGrp="1" noRot="1" noChangeAspect="1"/>
          </p:cNvSpPr>
          <p:nvPr>
            <p:ph type="sldImg"/>
          </p:nvPr>
        </p:nvSpPr>
        <p:spPr/>
      </p:sp>
      <p:sp>
        <p:nvSpPr>
          <p:cNvPr id="1048697"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698"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699"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r>
              <a:rPr lang="zh-CN" altLang="en-US">
                <a:sym typeface="+mn-ea"/>
              </a:rPr>
              <a:t>。</a:t>
            </a:r>
            <a:endParaRPr lang="zh-CN" altLang="en-US"/>
          </a:p>
          <a:p>
            <a:endParaRPr lang="zh-CN" altLang="en-US"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r>
              <a:rPr lang="zh-CN" altLang="en-US">
                <a:sym typeface="+mn-ea"/>
              </a:rPr>
              <a:t>。</a:t>
            </a:r>
            <a:endParaRPr lang="zh-CN" altLang="en-US"/>
          </a:p>
          <a:p>
            <a:endParaRPr lang="zh-CN" altLang="en-US"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r>
              <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P25</a:t>
            </a:r>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en-US" altLang="zh-CN"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304" name=""/>
        <p:cNvGrpSpPr/>
        <p:nvPr/>
      </p:nvGrpSpPr>
      <p:grpSpPr>
        <a:xfrm>
          <a:off x="0" y="0"/>
          <a:ext cx="0" cy="0"/>
          <a:chOff x="0" y="0"/>
          <a:chExt cx="0" cy="0"/>
        </a:xfrm>
      </p:grpSpPr>
      <p:sp>
        <p:nvSpPr>
          <p:cNvPr id="1049397" name="幻灯片图像占位符 1"/>
          <p:cNvSpPr>
            <a:spLocks noGrp="1" noRot="1" noChangeAspect="1"/>
          </p:cNvSpPr>
          <p:nvPr>
            <p:ph type="sldImg"/>
          </p:nvPr>
        </p:nvSpPr>
        <p:spPr/>
      </p:sp>
      <p:sp>
        <p:nvSpPr>
          <p:cNvPr id="1049398" name="备注占位符 2"/>
          <p:cNvSpPr>
            <a:spLocks noGrp="1"/>
          </p:cNvSpPr>
          <p:nvPr>
            <p:ph type="body" idx="1"/>
          </p:nvPr>
        </p:nvSpPr>
        <p:spPr/>
        <p:txBody>
          <a:bodyPr/>
          <a:p>
            <a:endParaRPr lang="zh-CN" altLang="en-US"/>
          </a:p>
        </p:txBody>
      </p:sp>
      <p:sp>
        <p:nvSpPr>
          <p:cNvPr id="1049399" name="灯片编号占位符 3"/>
          <p:cNvSpPr>
            <a:spLocks noGrp="1"/>
          </p:cNvSpPr>
          <p:nvPr>
            <p:ph type="sldNum" sz="quarter" idx="10"/>
          </p:nvPr>
        </p:nvSpPr>
        <p:spPr/>
        <p:txBody>
          <a:bodyPr/>
          <a:p>
            <a:fld id="{621F41D1-EB0D-4857-8E93-8C1C831E615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09" name=""/>
        <p:cNvGrpSpPr/>
        <p:nvPr/>
      </p:nvGrpSpPr>
      <p:grpSpPr>
        <a:xfrm>
          <a:off x="0" y="0"/>
          <a:ext cx="0" cy="0"/>
          <a:chOff x="0" y="0"/>
          <a:chExt cx="0" cy="0"/>
        </a:xfrm>
      </p:grpSpPr>
      <p:sp>
        <p:nvSpPr>
          <p:cNvPr id="1048702" name="幻灯片图像占位符 1"/>
          <p:cNvSpPr>
            <a:spLocks noGrp="1" noRot="1" noChangeAspect="1"/>
          </p:cNvSpPr>
          <p:nvPr>
            <p:ph type="sldImg"/>
          </p:nvPr>
        </p:nvSpPr>
        <p:spPr/>
      </p:sp>
      <p:sp>
        <p:nvSpPr>
          <p:cNvPr id="1048703" name="备注占位符 2"/>
          <p:cNvSpPr>
            <a:spLocks noGrp="1"/>
          </p:cNvSpPr>
          <p:nvPr>
            <p:ph type="body" idx="1"/>
          </p:nvPr>
        </p:nvSpPr>
        <p:spPr>
          <a:xfrm>
            <a:off x="685800" y="4343400"/>
            <a:ext cx="5486400" cy="4114800"/>
          </a:xfrm>
          <a:prstGeom prst="rect">
            <a:avLst/>
          </a:prstGeom>
        </p:spPr>
        <p:txBody>
          <a:bodyPr/>
          <a:p>
            <a:endParaRPr lang="zh-CN" altLang="en-US"/>
          </a:p>
        </p:txBody>
      </p:sp>
      <p:sp>
        <p:nvSpPr>
          <p:cNvPr id="1048704" name="日期占位符 3"/>
          <p:cNvSpPr>
            <a:spLocks noGrp="1"/>
          </p:cNvSpPr>
          <p:nvPr>
            <p:ph type="dt" idx="10"/>
          </p:nvPr>
        </p:nvSpPr>
        <p:spPr/>
        <p:txBody>
          <a:bodyPr/>
          <a:p>
            <a:fld id="{B859D290-D985-411D-9682-F67D75E8F91D}" type="datetime1">
              <a:rPr lang="zh-CN" altLang="en-US" smtClean="0"/>
            </a:fld>
            <a:endParaRPr lang="zh-CN" altLang="en-US" sz="1200"/>
          </a:p>
        </p:txBody>
      </p:sp>
      <p:sp>
        <p:nvSpPr>
          <p:cNvPr id="1048705" name="灯片编号占位符 4"/>
          <p:cNvSpPr>
            <a:spLocks noGrp="1"/>
          </p:cNvSpPr>
          <p:nvPr>
            <p:ph type="sldNum" sz="quarter" idx="11"/>
          </p:nvPr>
        </p:nvSpPr>
        <p:spPr/>
        <p:txBody>
          <a:bodyPr/>
          <a:p>
            <a:fld id="{F86BACA0-EB3D-4B88-810F-2A2ECB2CFB33}" type="slidenum">
              <a:rPr lang="zh-CN" altLang="en-US" smtClean="0"/>
            </a:fld>
            <a:endParaRPr lang="zh-CN"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91" name=""/>
        <p:cNvGrpSpPr/>
        <p:nvPr/>
      </p:nvGrpSpPr>
      <p:grpSpPr>
        <a:xfrm>
          <a:off x="0" y="0"/>
          <a:ext cx="0" cy="0"/>
          <a:chOff x="0" y="0"/>
          <a:chExt cx="0" cy="0"/>
        </a:xfrm>
      </p:grpSpPr>
      <p:sp>
        <p:nvSpPr>
          <p:cNvPr id="1048662" name="标题 1"/>
          <p:cNvSpPr>
            <a:spLocks noGrp="1"/>
          </p:cNvSpPr>
          <p:nvPr>
            <p:ph type="ctrTitle"/>
          </p:nvPr>
        </p:nvSpPr>
        <p:spPr>
          <a:xfrm>
            <a:off x="685800" y="1597819"/>
            <a:ext cx="7772400" cy="1102519"/>
          </a:xfrm>
        </p:spPr>
        <p:txBody>
          <a:bodyPr/>
          <a:p>
            <a:r>
              <a:rPr lang="zh-CN" altLang="en-US" smtClean="0"/>
              <a:t>单击此处编辑母版标题样式</a:t>
            </a:r>
            <a:endParaRPr lang="zh-CN" altLang="en-US"/>
          </a:p>
        </p:txBody>
      </p:sp>
      <p:sp>
        <p:nvSpPr>
          <p:cNvPr id="104866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1048664"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8665" name="页脚占位符 4"/>
          <p:cNvSpPr>
            <a:spLocks noGrp="1"/>
          </p:cNvSpPr>
          <p:nvPr>
            <p:ph type="ftr" sz="quarter" idx="11"/>
          </p:nvPr>
        </p:nvSpPr>
        <p:spPr/>
        <p:txBody>
          <a:bodyPr/>
          <a:p>
            <a:endParaRPr lang="zh-CN" altLang="en-US"/>
          </a:p>
        </p:txBody>
      </p:sp>
      <p:sp>
        <p:nvSpPr>
          <p:cNvPr id="1048666"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313" name=""/>
        <p:cNvGrpSpPr/>
        <p:nvPr/>
      </p:nvGrpSpPr>
      <p:grpSpPr>
        <a:xfrm>
          <a:off x="0" y="0"/>
          <a:ext cx="0" cy="0"/>
          <a:chOff x="0" y="0"/>
          <a:chExt cx="0" cy="0"/>
        </a:xfrm>
      </p:grpSpPr>
      <p:sp>
        <p:nvSpPr>
          <p:cNvPr id="1049434" name="标题 1"/>
          <p:cNvSpPr>
            <a:spLocks noGrp="1"/>
          </p:cNvSpPr>
          <p:nvPr>
            <p:ph type="title"/>
          </p:nvPr>
        </p:nvSpPr>
        <p:spPr/>
        <p:txBody>
          <a:bodyPr/>
          <a:p>
            <a:r>
              <a:rPr lang="zh-CN" altLang="en-US" smtClean="0"/>
              <a:t>单击此处编辑母版标题样式</a:t>
            </a:r>
            <a:endParaRPr lang="zh-CN" altLang="en-US"/>
          </a:p>
        </p:txBody>
      </p:sp>
      <p:sp>
        <p:nvSpPr>
          <p:cNvPr id="1049435" name="竖排文字占位符 2"/>
          <p:cNvSpPr>
            <a:spLocks noGrp="1"/>
          </p:cNvSpPr>
          <p:nvPr>
            <p:ph type="body" orient="vert" idx="1"/>
          </p:nvPr>
        </p:nvSpPr>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36"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37" name="页脚占位符 4"/>
          <p:cNvSpPr>
            <a:spLocks noGrp="1"/>
          </p:cNvSpPr>
          <p:nvPr>
            <p:ph type="ftr" sz="quarter" idx="11"/>
          </p:nvPr>
        </p:nvSpPr>
        <p:spPr/>
        <p:txBody>
          <a:bodyPr/>
          <a:p>
            <a:endParaRPr lang="zh-CN" altLang="en-US"/>
          </a:p>
        </p:txBody>
      </p:sp>
      <p:sp>
        <p:nvSpPr>
          <p:cNvPr id="1049438"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306" name=""/>
        <p:cNvGrpSpPr/>
        <p:nvPr/>
      </p:nvGrpSpPr>
      <p:grpSpPr>
        <a:xfrm>
          <a:off x="0" y="0"/>
          <a:ext cx="0" cy="0"/>
          <a:chOff x="0" y="0"/>
          <a:chExt cx="0" cy="0"/>
        </a:xfrm>
      </p:grpSpPr>
      <p:sp>
        <p:nvSpPr>
          <p:cNvPr id="1049404" name="竖排标题 1"/>
          <p:cNvSpPr>
            <a:spLocks noGrp="1"/>
          </p:cNvSpPr>
          <p:nvPr>
            <p:ph type="title" orient="vert"/>
          </p:nvPr>
        </p:nvSpPr>
        <p:spPr>
          <a:xfrm>
            <a:off x="6629400" y="154781"/>
            <a:ext cx="2057400" cy="3290888"/>
          </a:xfrm>
        </p:spPr>
        <p:txBody>
          <a:bodyPr vert="eaVert">
            <a:normAutofit fontScale="90000"/>
          </a:bodyPr>
          <a:p>
            <a:r>
              <a:rPr lang="zh-CN" altLang="en-US" smtClean="0"/>
              <a:t>单击此处编辑母版标题样式</a:t>
            </a:r>
            <a:endParaRPr lang="zh-CN" altLang="en-US"/>
          </a:p>
        </p:txBody>
      </p:sp>
      <p:sp>
        <p:nvSpPr>
          <p:cNvPr id="1049405" name="竖排文字占位符 2"/>
          <p:cNvSpPr>
            <a:spLocks noGrp="1"/>
          </p:cNvSpPr>
          <p:nvPr>
            <p:ph type="body" orient="vert" idx="1"/>
          </p:nvPr>
        </p:nvSpPr>
        <p:spPr>
          <a:xfrm>
            <a:off x="457200" y="154781"/>
            <a:ext cx="6019800" cy="3290888"/>
          </a:xfrm>
        </p:spPr>
        <p:txBody>
          <a:bodyPr vert="eaVert"/>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06"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07" name="页脚占位符 4"/>
          <p:cNvSpPr>
            <a:spLocks noGrp="1"/>
          </p:cNvSpPr>
          <p:nvPr>
            <p:ph type="ftr" sz="quarter" idx="11"/>
          </p:nvPr>
        </p:nvSpPr>
        <p:spPr/>
        <p:txBody>
          <a:bodyPr/>
          <a:p>
            <a:endParaRPr lang="zh-CN" altLang="en-US"/>
          </a:p>
        </p:txBody>
      </p:sp>
      <p:sp>
        <p:nvSpPr>
          <p:cNvPr id="1049408"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311" name=""/>
        <p:cNvGrpSpPr/>
        <p:nvPr/>
      </p:nvGrpSpPr>
      <p:grpSpPr>
        <a:xfrm>
          <a:off x="0" y="0"/>
          <a:ext cx="0" cy="0"/>
          <a:chOff x="0" y="0"/>
          <a:chExt cx="0" cy="0"/>
        </a:xfrm>
      </p:grpSpPr>
      <p:cxnSp>
        <p:nvCxnSpPr>
          <p:cNvPr id="3145794" name="直接连接符 2"/>
          <p:cNvCxnSpPr/>
          <p:nvPr userDrawn="1"/>
        </p:nvCxnSpPr>
        <p:spPr>
          <a:xfrm>
            <a:off x="515257" y="624114"/>
            <a:ext cx="3192647" cy="52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45795" name="直接连接符 4"/>
          <p:cNvCxnSpPr/>
          <p:nvPr userDrawn="1"/>
        </p:nvCxnSpPr>
        <p:spPr>
          <a:xfrm>
            <a:off x="5436096" y="629351"/>
            <a:ext cx="326465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300"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315" name=""/>
        <p:cNvGrpSpPr/>
        <p:nvPr/>
      </p:nvGrpSpPr>
      <p:grpSpPr>
        <a:xfrm>
          <a:off x="0" y="0"/>
          <a:ext cx="0" cy="0"/>
          <a:chOff x="0" y="0"/>
          <a:chExt cx="0" cy="0"/>
        </a:xfrm>
      </p:grpSpPr>
      <p:sp>
        <p:nvSpPr>
          <p:cNvPr id="1049445" name="矩形 6"/>
          <p:cNvSpPr/>
          <p:nvPr userDrawn="1"/>
        </p:nvSpPr>
        <p:spPr>
          <a:xfrm>
            <a:off x="0" y="1"/>
            <a:ext cx="9144000" cy="699542"/>
          </a:xfrm>
          <a:prstGeom prst="rect">
            <a:avLst/>
          </a:prstGeom>
          <a:solidFill>
            <a:srgbClr val="568D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97174" name="图片 7"/>
          <p:cNvPicPr>
            <a:picLocks noChangeAspect="1"/>
          </p:cNvPicPr>
          <p:nvPr userDrawn="1"/>
        </p:nvPicPr>
        <p:blipFill>
          <a:blip r:embed="rId2" cstate="print"/>
          <a:stretch>
            <a:fillRect/>
          </a:stretch>
        </p:blipFill>
        <p:spPr>
          <a:xfrm>
            <a:off x="179513" y="-20538"/>
            <a:ext cx="1704311" cy="72008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自定义版式">
    <p:spTree>
      <p:nvGrpSpPr>
        <p:cNvPr id="308" name=""/>
        <p:cNvGrpSpPr/>
        <p:nvPr/>
      </p:nvGrpSpPr>
      <p:grpSpPr>
        <a:xfrm>
          <a:off x="0" y="0"/>
          <a:ext cx="0" cy="0"/>
          <a:chOff x="0" y="0"/>
          <a:chExt cx="0" cy="0"/>
        </a:xfrm>
      </p:grpSpPr>
      <p:sp>
        <p:nvSpPr>
          <p:cNvPr id="1049415" name="标题 1"/>
          <p:cNvSpPr>
            <a:spLocks noGrp="1"/>
          </p:cNvSpPr>
          <p:nvPr>
            <p:ph type="title"/>
          </p:nvPr>
        </p:nvSpPr>
        <p:spPr>
          <a:xfrm>
            <a:off x="457200" y="205740"/>
            <a:ext cx="8229600" cy="857250"/>
          </a:xfrm>
          <a:prstGeom prst="rect">
            <a:avLst/>
          </a:prstGeom>
        </p:spPr>
        <p:txBody>
          <a:bodyPr/>
          <a:p>
            <a:r>
              <a:rPr lang="zh-CN" altLang="en-US" smtClean="0"/>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98"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39"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6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86"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312" name=""/>
        <p:cNvGrpSpPr/>
        <p:nvPr/>
      </p:nvGrpSpPr>
      <p:grpSpPr>
        <a:xfrm>
          <a:off x="0" y="0"/>
          <a:ext cx="0" cy="0"/>
          <a:chOff x="0" y="0"/>
          <a:chExt cx="0" cy="0"/>
        </a:xfrm>
      </p:grpSpPr>
      <p:sp>
        <p:nvSpPr>
          <p:cNvPr id="1049429" name="标题 1"/>
          <p:cNvSpPr>
            <a:spLocks noGrp="1"/>
          </p:cNvSpPr>
          <p:nvPr>
            <p:ph type="title"/>
          </p:nvPr>
        </p:nvSpPr>
        <p:spPr/>
        <p:txBody>
          <a:bodyPr/>
          <a:p>
            <a:r>
              <a:rPr lang="zh-CN" altLang="en-US" smtClean="0"/>
              <a:t>单击此处编辑母版标题样式</a:t>
            </a:r>
            <a:endParaRPr lang="zh-CN" altLang="en-US"/>
          </a:p>
        </p:txBody>
      </p:sp>
      <p:sp>
        <p:nvSpPr>
          <p:cNvPr id="1049430" name="内容占位符 2"/>
          <p:cNvSpPr>
            <a:spLocks noGrp="1"/>
          </p:cNvSpPr>
          <p:nvPr>
            <p:ph idx="1"/>
          </p:nvPr>
        </p:nvSpPr>
        <p:spPr/>
        <p:txBody>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31"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32" name="页脚占位符 4"/>
          <p:cNvSpPr>
            <a:spLocks noGrp="1"/>
          </p:cNvSpPr>
          <p:nvPr>
            <p:ph type="ftr" sz="quarter" idx="11"/>
          </p:nvPr>
        </p:nvSpPr>
        <p:spPr/>
        <p:txBody>
          <a:bodyPr/>
          <a:p>
            <a:endParaRPr lang="zh-CN" altLang="en-US"/>
          </a:p>
        </p:txBody>
      </p:sp>
      <p:sp>
        <p:nvSpPr>
          <p:cNvPr id="1049433"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263"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86"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309" name=""/>
        <p:cNvGrpSpPr/>
        <p:nvPr/>
      </p:nvGrpSpPr>
      <p:grpSpPr>
        <a:xfrm>
          <a:off x="0" y="0"/>
          <a:ext cx="0" cy="0"/>
          <a:chOff x="0" y="0"/>
          <a:chExt cx="0" cy="0"/>
        </a:xfrm>
      </p:grpSpPr>
      <p:sp>
        <p:nvSpPr>
          <p:cNvPr id="1049416"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1049417"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1049418" name="日期占位符 3"/>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19" name="页脚占位符 4"/>
          <p:cNvSpPr>
            <a:spLocks noGrp="1"/>
          </p:cNvSpPr>
          <p:nvPr>
            <p:ph type="ftr" sz="quarter" idx="11"/>
          </p:nvPr>
        </p:nvSpPr>
        <p:spPr/>
        <p:txBody>
          <a:bodyPr/>
          <a:p>
            <a:endParaRPr lang="zh-CN" altLang="en-US"/>
          </a:p>
        </p:txBody>
      </p:sp>
      <p:sp>
        <p:nvSpPr>
          <p:cNvPr id="1049420" name="灯片编号占位符 5"/>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314" name=""/>
        <p:cNvGrpSpPr/>
        <p:nvPr/>
      </p:nvGrpSpPr>
      <p:grpSpPr>
        <a:xfrm>
          <a:off x="0" y="0"/>
          <a:ext cx="0" cy="0"/>
          <a:chOff x="0" y="0"/>
          <a:chExt cx="0" cy="0"/>
        </a:xfrm>
      </p:grpSpPr>
      <p:sp>
        <p:nvSpPr>
          <p:cNvPr id="1049439" name="标题 1"/>
          <p:cNvSpPr>
            <a:spLocks noGrp="1"/>
          </p:cNvSpPr>
          <p:nvPr>
            <p:ph type="title"/>
          </p:nvPr>
        </p:nvSpPr>
        <p:spPr/>
        <p:txBody>
          <a:bodyPr/>
          <a:p>
            <a:r>
              <a:rPr lang="zh-CN" altLang="en-US" smtClean="0"/>
              <a:t>单击此处编辑母版标题样式</a:t>
            </a:r>
            <a:endParaRPr lang="zh-CN" altLang="en-US"/>
          </a:p>
        </p:txBody>
      </p:sp>
      <p:sp>
        <p:nvSpPr>
          <p:cNvPr id="1049440" name="内容占位符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1" name="内容占位符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2"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43" name="页脚占位符 5"/>
          <p:cNvSpPr>
            <a:spLocks noGrp="1"/>
          </p:cNvSpPr>
          <p:nvPr>
            <p:ph type="ftr" sz="quarter" idx="11"/>
          </p:nvPr>
        </p:nvSpPr>
        <p:spPr/>
        <p:txBody>
          <a:bodyPr/>
          <a:p>
            <a:endParaRPr lang="zh-CN" altLang="en-US"/>
          </a:p>
        </p:txBody>
      </p:sp>
      <p:sp>
        <p:nvSpPr>
          <p:cNvPr id="1049444"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310" name=""/>
        <p:cNvGrpSpPr/>
        <p:nvPr/>
      </p:nvGrpSpPr>
      <p:grpSpPr>
        <a:xfrm>
          <a:off x="0" y="0"/>
          <a:ext cx="0" cy="0"/>
          <a:chOff x="0" y="0"/>
          <a:chExt cx="0" cy="0"/>
        </a:xfrm>
      </p:grpSpPr>
      <p:sp>
        <p:nvSpPr>
          <p:cNvPr id="1049421" name="标题 1"/>
          <p:cNvSpPr>
            <a:spLocks noGrp="1"/>
          </p:cNvSpPr>
          <p:nvPr>
            <p:ph type="title"/>
          </p:nvPr>
        </p:nvSpPr>
        <p:spPr>
          <a:xfrm>
            <a:off x="457200" y="205978"/>
            <a:ext cx="8229600" cy="857250"/>
          </a:xfrm>
        </p:spPr>
        <p:txBody>
          <a:bodyPr/>
          <a:p>
            <a:r>
              <a:rPr lang="zh-CN" altLang="en-US" smtClean="0"/>
              <a:t>单击此处编辑母版标题样式</a:t>
            </a:r>
            <a:endParaRPr lang="zh-CN" altLang="en-US"/>
          </a:p>
        </p:txBody>
      </p:sp>
      <p:sp>
        <p:nvSpPr>
          <p:cNvPr id="1049422"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423"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24"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1049425"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26" name="日期占位符 6"/>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27" name="页脚占位符 7"/>
          <p:cNvSpPr>
            <a:spLocks noGrp="1"/>
          </p:cNvSpPr>
          <p:nvPr>
            <p:ph type="ftr" sz="quarter" idx="11"/>
          </p:nvPr>
        </p:nvSpPr>
        <p:spPr/>
        <p:txBody>
          <a:bodyPr/>
          <a:p>
            <a:endParaRPr lang="zh-CN" altLang="en-US"/>
          </a:p>
        </p:txBody>
      </p:sp>
      <p:sp>
        <p:nvSpPr>
          <p:cNvPr id="1049428" name="灯片编号占位符 8"/>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305" name=""/>
        <p:cNvGrpSpPr/>
        <p:nvPr/>
      </p:nvGrpSpPr>
      <p:grpSpPr>
        <a:xfrm>
          <a:off x="0" y="0"/>
          <a:ext cx="0" cy="0"/>
          <a:chOff x="0" y="0"/>
          <a:chExt cx="0" cy="0"/>
        </a:xfrm>
      </p:grpSpPr>
      <p:sp>
        <p:nvSpPr>
          <p:cNvPr id="1049400" name="标题 1"/>
          <p:cNvSpPr>
            <a:spLocks noGrp="1"/>
          </p:cNvSpPr>
          <p:nvPr>
            <p:ph type="title"/>
          </p:nvPr>
        </p:nvSpPr>
        <p:spPr/>
        <p:txBody>
          <a:bodyPr/>
          <a:p>
            <a:r>
              <a:rPr lang="zh-CN" altLang="en-US" smtClean="0"/>
              <a:t>单击此处编辑母版标题样式</a:t>
            </a:r>
            <a:endParaRPr lang="zh-CN" altLang="en-US"/>
          </a:p>
        </p:txBody>
      </p:sp>
      <p:sp>
        <p:nvSpPr>
          <p:cNvPr id="1049401" name="日期占位符 2"/>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02" name="页脚占位符 3"/>
          <p:cNvSpPr>
            <a:spLocks noGrp="1"/>
          </p:cNvSpPr>
          <p:nvPr>
            <p:ph type="ftr" sz="quarter" idx="11"/>
          </p:nvPr>
        </p:nvSpPr>
        <p:spPr/>
        <p:txBody>
          <a:bodyPr/>
          <a:p>
            <a:endParaRPr lang="zh-CN" altLang="en-US"/>
          </a:p>
        </p:txBody>
      </p:sp>
      <p:sp>
        <p:nvSpPr>
          <p:cNvPr id="1049403" name="灯片编号占位符 4"/>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46" name=""/>
        <p:cNvGrpSpPr/>
        <p:nvPr/>
      </p:nvGrpSpPr>
      <p:grpSpPr>
        <a:xfrm>
          <a:off x="0" y="0"/>
          <a:ext cx="0" cy="0"/>
          <a:chOff x="0" y="0"/>
          <a:chExt cx="0" cy="0"/>
        </a:xfrm>
      </p:grpSpPr>
      <p:sp>
        <p:nvSpPr>
          <p:cNvPr id="1048581" name="日期占位符 1"/>
          <p:cNvSpPr>
            <a:spLocks noGrp="1"/>
          </p:cNvSpPr>
          <p:nvPr>
            <p:ph type="dt" sz="half" idx="10"/>
          </p:nvPr>
        </p:nvSpPr>
        <p:spPr/>
        <p:txBody>
          <a:bodyPr/>
          <a:p>
            <a:fld id="{421E9E4D-0BE1-4AAA-A57B-DA425863F4AF}" type="datetimeFigureOut">
              <a:rPr lang="zh-CN" altLang="en-US" smtClean="0"/>
            </a:fld>
            <a:endParaRPr lang="zh-CN" altLang="en-US"/>
          </a:p>
        </p:txBody>
      </p:sp>
      <p:sp>
        <p:nvSpPr>
          <p:cNvPr id="1048582" name="页脚占位符 2"/>
          <p:cNvSpPr>
            <a:spLocks noGrp="1"/>
          </p:cNvSpPr>
          <p:nvPr>
            <p:ph type="ftr" sz="quarter" idx="11"/>
          </p:nvPr>
        </p:nvSpPr>
        <p:spPr/>
        <p:txBody>
          <a:bodyPr/>
          <a:p>
            <a:endParaRPr lang="zh-CN" altLang="en-US"/>
          </a:p>
        </p:txBody>
      </p:sp>
      <p:sp>
        <p:nvSpPr>
          <p:cNvPr id="1048583" name="灯片编号占位符 3"/>
          <p:cNvSpPr>
            <a:spLocks noGrp="1"/>
          </p:cNvSpPr>
          <p:nvPr>
            <p:ph type="sldNum" sz="quarter" idx="12"/>
          </p:nvPr>
        </p:nvSpPr>
        <p:spPr/>
        <p:txBody>
          <a:bodyPr/>
          <a:p>
            <a:fld id="{E1BEBC7A-FD02-486B-81B5-A845787C689C}" type="slidenum">
              <a:rPr lang="zh-CN" altLang="en-US" smtClean="0"/>
            </a:fld>
            <a:endParaRPr lang="zh-CN" altLang="en-US"/>
          </a:p>
        </p:txBody>
      </p:sp>
      <p:pic>
        <p:nvPicPr>
          <p:cNvPr id="2097152" name="Picture 3" descr="E:\PPT素材\网点02.png"/>
          <p:cNvPicPr>
            <a:picLocks noChangeAspect="1" noChangeArrowheads="1"/>
          </p:cNvPicPr>
          <p:nvPr userDrawn="1"/>
        </p:nvPicPr>
        <p:blipFill rotWithShape="1">
          <a:blip r:embed="rId2" cstate="print"/>
          <a:srcRect/>
          <a:stretch>
            <a:fillRect/>
          </a:stretch>
        </p:blipFill>
        <p:spPr bwMode="auto">
          <a:xfrm flipH="1">
            <a:off x="7188246" y="3792442"/>
            <a:ext cx="1955751" cy="1365811"/>
          </a:xfrm>
          <a:prstGeom prst="rect">
            <a:avLst/>
          </a:prstGeom>
          <a:noFill/>
        </p:spPr>
      </p:pic>
      <p:pic>
        <p:nvPicPr>
          <p:cNvPr id="2097153" name="Picture 2" descr="E:\PPT素材\网点03.png"/>
          <p:cNvPicPr>
            <a:picLocks noChangeAspect="1" noChangeArrowheads="1"/>
          </p:cNvPicPr>
          <p:nvPr userDrawn="1"/>
        </p:nvPicPr>
        <p:blipFill>
          <a:blip r:embed="rId3" cstate="print">
            <a:duotone>
              <a:schemeClr val="accent5">
                <a:shade val="45000"/>
                <a:satMod val="135000"/>
              </a:schemeClr>
              <a:prstClr val="white"/>
            </a:duotone>
          </a:blip>
          <a:srcRect/>
          <a:stretch>
            <a:fillRect/>
          </a:stretch>
        </p:blipFill>
        <p:spPr bwMode="auto">
          <a:xfrm flipV="1">
            <a:off x="0" y="-2173"/>
            <a:ext cx="1941160" cy="1347496"/>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097153"/>
                                        </p:tgtEl>
                                        <p:attrNameLst>
                                          <p:attrName>style.visibility</p:attrName>
                                        </p:attrNameLst>
                                      </p:cBhvr>
                                      <p:to>
                                        <p:strVal val="visible"/>
                                      </p:to>
                                    </p:set>
                                    <p:animEffect transition="in" filter="fade">
                                      <p:cBhvr>
                                        <p:cTn id="7" dur="1000"/>
                                        <p:tgtEl>
                                          <p:spTgt spid="2097153"/>
                                        </p:tgtEl>
                                      </p:cBhvr>
                                    </p:animEffect>
                                    <p:anim calcmode="lin" valueType="num">
                                      <p:cBhvr>
                                        <p:cTn id="8" dur="1000" fill="hold"/>
                                        <p:tgtEl>
                                          <p:spTgt spid="2097153"/>
                                        </p:tgtEl>
                                        <p:attrNameLst>
                                          <p:attrName>ppt_x</p:attrName>
                                        </p:attrNameLst>
                                      </p:cBhvr>
                                      <p:tavLst>
                                        <p:tav tm="0">
                                          <p:val>
                                            <p:strVal val="#ppt_x"/>
                                          </p:val>
                                        </p:tav>
                                        <p:tav tm="100000">
                                          <p:val>
                                            <p:strVal val="#ppt_x"/>
                                          </p:val>
                                        </p:tav>
                                      </p:tavLst>
                                    </p:anim>
                                    <p:anim calcmode="lin" valueType="num">
                                      <p:cBhvr>
                                        <p:cTn id="9" dur="1000" fill="hold"/>
                                        <p:tgtEl>
                                          <p:spTgt spid="209715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97152"/>
                                        </p:tgtEl>
                                        <p:attrNameLst>
                                          <p:attrName>style.visibility</p:attrName>
                                        </p:attrNameLst>
                                      </p:cBhvr>
                                      <p:to>
                                        <p:strVal val="visible"/>
                                      </p:to>
                                    </p:set>
                                    <p:animEffect transition="in" filter="fade">
                                      <p:cBhvr>
                                        <p:cTn id="12" dur="1000"/>
                                        <p:tgtEl>
                                          <p:spTgt spid="2097152"/>
                                        </p:tgtEl>
                                      </p:cBhvr>
                                    </p:animEffect>
                                    <p:anim calcmode="lin" valueType="num">
                                      <p:cBhvr>
                                        <p:cTn id="13" dur="1000" fill="hold"/>
                                        <p:tgtEl>
                                          <p:spTgt spid="2097152"/>
                                        </p:tgtEl>
                                        <p:attrNameLst>
                                          <p:attrName>ppt_x</p:attrName>
                                        </p:attrNameLst>
                                      </p:cBhvr>
                                      <p:tavLst>
                                        <p:tav tm="0">
                                          <p:val>
                                            <p:strVal val="#ppt_x"/>
                                          </p:val>
                                        </p:tav>
                                        <p:tav tm="100000">
                                          <p:val>
                                            <p:strVal val="#ppt_x"/>
                                          </p:val>
                                        </p:tav>
                                      </p:tavLst>
                                    </p:anim>
                                    <p:anim calcmode="lin" valueType="num">
                                      <p:cBhvr>
                                        <p:cTn id="14" dur="1000" fill="hold"/>
                                        <p:tgtEl>
                                          <p:spTgt spid="20971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316" name=""/>
        <p:cNvGrpSpPr/>
        <p:nvPr/>
      </p:nvGrpSpPr>
      <p:grpSpPr>
        <a:xfrm>
          <a:off x="0" y="0"/>
          <a:ext cx="0" cy="0"/>
          <a:chOff x="0" y="0"/>
          <a:chExt cx="0" cy="0"/>
        </a:xfrm>
      </p:grpSpPr>
      <p:sp>
        <p:nvSpPr>
          <p:cNvPr id="1049446"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1049447"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9448"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449"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50" name="页脚占位符 5"/>
          <p:cNvSpPr>
            <a:spLocks noGrp="1"/>
          </p:cNvSpPr>
          <p:nvPr>
            <p:ph type="ftr" sz="quarter" idx="11"/>
          </p:nvPr>
        </p:nvSpPr>
        <p:spPr/>
        <p:txBody>
          <a:bodyPr/>
          <a:p>
            <a:endParaRPr lang="zh-CN" altLang="en-US"/>
          </a:p>
        </p:txBody>
      </p:sp>
      <p:sp>
        <p:nvSpPr>
          <p:cNvPr id="1049451"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307" name=""/>
        <p:cNvGrpSpPr/>
        <p:nvPr/>
      </p:nvGrpSpPr>
      <p:grpSpPr>
        <a:xfrm>
          <a:off x="0" y="0"/>
          <a:ext cx="0" cy="0"/>
          <a:chOff x="0" y="0"/>
          <a:chExt cx="0" cy="0"/>
        </a:xfrm>
      </p:grpSpPr>
      <p:sp>
        <p:nvSpPr>
          <p:cNvPr id="1049409"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1049410"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411"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1049412" name="日期占位符 4"/>
          <p:cNvSpPr>
            <a:spLocks noGrp="1"/>
          </p:cNvSpPr>
          <p:nvPr>
            <p:ph type="dt" sz="half" idx="10"/>
          </p:nvPr>
        </p:nvSpPr>
        <p:spPr/>
        <p:txBody>
          <a:bodyPr/>
          <a:p>
            <a:fld id="{421E9E4D-0BE1-4AAA-A57B-DA425863F4AF}" type="datetimeFigureOut">
              <a:rPr lang="zh-CN" altLang="en-US" smtClean="0"/>
            </a:fld>
            <a:endParaRPr lang="zh-CN" altLang="en-US"/>
          </a:p>
        </p:txBody>
      </p:sp>
      <p:sp>
        <p:nvSpPr>
          <p:cNvPr id="1049413" name="页脚占位符 5"/>
          <p:cNvSpPr>
            <a:spLocks noGrp="1"/>
          </p:cNvSpPr>
          <p:nvPr>
            <p:ph type="ftr" sz="quarter" idx="11"/>
          </p:nvPr>
        </p:nvSpPr>
        <p:spPr/>
        <p:txBody>
          <a:bodyPr/>
          <a:p>
            <a:endParaRPr lang="zh-CN" altLang="en-US"/>
          </a:p>
        </p:txBody>
      </p:sp>
      <p:sp>
        <p:nvSpPr>
          <p:cNvPr id="1049414" name="灯片编号占位符 6"/>
          <p:cNvSpPr>
            <a:spLocks noGrp="1"/>
          </p:cNvSpPr>
          <p:nvPr>
            <p:ph type="sldNum" sz="quarter" idx="12"/>
          </p:nvPr>
        </p:nvSpPr>
        <p:spPr/>
        <p:txBody>
          <a:bodyPr/>
          <a:p>
            <a:fld id="{E1BEBC7A-FD02-486B-81B5-A845787C689C}"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2" Type="http://schemas.openxmlformats.org/officeDocument/2006/relationships/theme" Target="../theme/theme1.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24" name=""/>
        <p:cNvGrpSpPr/>
        <p:nvPr/>
      </p:nvGrpSpPr>
      <p:grpSpPr>
        <a:xfrm>
          <a:off x="0" y="0"/>
          <a:ext cx="0" cy="0"/>
          <a:chOff x="0" y="0"/>
          <a:chExt cx="0" cy="0"/>
        </a:xfrm>
      </p:grpSpPr>
      <p:sp>
        <p:nvSpPr>
          <p:cNvPr id="1048576"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p>
            <a:r>
              <a:rPr lang="zh-CN" altLang="en-US" smtClean="0"/>
              <a:t>单击此处编辑母版标题样式</a:t>
            </a:r>
            <a:endParaRPr lang="zh-CN" altLang="en-US"/>
          </a:p>
        </p:txBody>
      </p:sp>
      <p:sp>
        <p:nvSpPr>
          <p:cNvPr id="1048577"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48578"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21E9E4D-0BE1-4AAA-A57B-DA425863F4AF}" type="datetimeFigureOut">
              <a:rPr lang="zh-CN" altLang="en-US" smtClean="0"/>
            </a:fld>
            <a:endParaRPr lang="zh-CN" altLang="en-US"/>
          </a:p>
        </p:txBody>
      </p:sp>
      <p:sp>
        <p:nvSpPr>
          <p:cNvPr id="1048579"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1BEBC7A-FD02-486B-81B5-A845787C689C}"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mc:AlternateContent xmlns:mc="http://schemas.openxmlformats.org/markup-compatibility/2006">
    <mc:Choice xmlns:p14="http://schemas.microsoft.com/office/powerpoint/2010/main" Requires="p14">
      <p:transition p14:dur="10"/>
    </mc:Choice>
    <mc:Fallback>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1.xml"/><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slide" Target="slide37.xml"/><Relationship Id="rId2" Type="http://schemas.openxmlformats.org/officeDocument/2006/relationships/hyperlink" Target="https://kdocs.cn/l/cuyxSSqAYeZr" TargetMode="External"/><Relationship Id="rId1" Type="http://schemas.openxmlformats.org/officeDocument/2006/relationships/hyperlink" Target="https://kdocs.cn/l/cnePz4Pi7hzr"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hyperlink" Target="https://kdocs.cn/l/cvphiOycihem" TargetMode="Externa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slide" Target="slide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xml"/><Relationship Id="rId3" Type="http://schemas.openxmlformats.org/officeDocument/2006/relationships/tags" Target="../tags/tag1.xml"/><Relationship Id="rId2" Type="http://schemas.openxmlformats.org/officeDocument/2006/relationships/image" Target="../media/image7.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18.wmf"/><Relationship Id="rId2" Type="http://schemas.openxmlformats.org/officeDocument/2006/relationships/oleObject" Target="../embeddings/oleObject1.bin"/><Relationship Id="rId1"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6.xml"/><Relationship Id="rId2" Type="http://schemas.openxmlformats.org/officeDocument/2006/relationships/image" Target="../media/image9.png"/><Relationship Id="rId1"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wmf"/><Relationship Id="rId7" Type="http://schemas.openxmlformats.org/officeDocument/2006/relationships/oleObject" Target="../embeddings/oleObject5.bin"/><Relationship Id="rId6" Type="http://schemas.openxmlformats.org/officeDocument/2006/relationships/image" Target="../media/image21.wmf"/><Relationship Id="rId5" Type="http://schemas.openxmlformats.org/officeDocument/2006/relationships/oleObject" Target="../embeddings/oleObject4.bin"/><Relationship Id="rId4" Type="http://schemas.openxmlformats.org/officeDocument/2006/relationships/image" Target="../media/image20.wmf"/><Relationship Id="rId3" Type="http://schemas.openxmlformats.org/officeDocument/2006/relationships/oleObject" Target="../embeddings/oleObject3.bin"/><Relationship Id="rId2" Type="http://schemas.openxmlformats.org/officeDocument/2006/relationships/image" Target="../media/image19.wmf"/><Relationship Id="rId11" Type="http://schemas.openxmlformats.org/officeDocument/2006/relationships/notesSlide" Target="../notesSlides/notesSlide31.xml"/><Relationship Id="rId10" Type="http://schemas.openxmlformats.org/officeDocument/2006/relationships/vmlDrawing" Target="../drawings/vmlDrawing2.vml"/><Relationship Id="rId1" Type="http://schemas.openxmlformats.org/officeDocument/2006/relationships/oleObject" Target="../embeddings/oleObject2.bin"/></Relationships>
</file>

<file path=ppt/slides/_rels/slide32.xml.rels><?xml version="1.0" encoding="UTF-8" standalone="yes"?>
<Relationships xmlns="http://schemas.openxmlformats.org/package/2006/relationships"><Relationship Id="rId9" Type="http://schemas.openxmlformats.org/officeDocument/2006/relationships/notesSlide" Target="../notesSlides/notesSlide32.xml"/><Relationship Id="rId8" Type="http://schemas.openxmlformats.org/officeDocument/2006/relationships/vmlDrawing" Target="../drawings/vmlDrawing3.vml"/><Relationship Id="rId7"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oleObject" Target="../embeddings/oleObject8.bin"/><Relationship Id="rId4" Type="http://schemas.openxmlformats.org/officeDocument/2006/relationships/image" Target="../media/image24.wmf"/><Relationship Id="rId3" Type="http://schemas.openxmlformats.org/officeDocument/2006/relationships/oleObject" Target="../embeddings/oleObject7.bin"/><Relationship Id="rId2" Type="http://schemas.openxmlformats.org/officeDocument/2006/relationships/image" Target="../media/image23.wmf"/><Relationship Id="rId1" Type="http://schemas.openxmlformats.org/officeDocument/2006/relationships/oleObject" Target="../embeddings/oleObject6.bin"/></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26.wmf"/><Relationship Id="rId1" Type="http://schemas.openxmlformats.org/officeDocument/2006/relationships/oleObject" Target="../embeddings/oleObject9.bin"/></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6.xml"/><Relationship Id="rId2" Type="http://schemas.openxmlformats.org/officeDocument/2006/relationships/image" Target="../media/image9.png"/><Relationship Id="rId1" Type="http://schemas.openxmlformats.org/officeDocument/2006/relationships/image" Target="../media/image8.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slide" Target="slide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slide" Target="slide11.xml"/></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7.wmf"/><Relationship Id="rId1" Type="http://schemas.openxmlformats.org/officeDocument/2006/relationships/oleObject" Target="../embeddings/oleObject10.bin"/></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image" Target="../media/image28.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tags" Target="../tags/tag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image" Target="../media/image30.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2.jpeg"/><Relationship Id="rId1" Type="http://schemas.openxmlformats.org/officeDocument/2006/relationships/image" Target="../media/image11.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7.xml"/><Relationship Id="rId1" Type="http://schemas.openxmlformats.org/officeDocument/2006/relationships/hyperlink" Target="https://kdocs.cn/l/ccBJM6k0tyss"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image" Target="../media/image31.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7.xml"/><Relationship Id="rId2" Type="http://schemas.openxmlformats.org/officeDocument/2006/relationships/hyperlink" Target="https://kdocs.cn/l/cintk0px1pRJ" TargetMode="External"/><Relationship Id="rId1" Type="http://schemas.openxmlformats.org/officeDocument/2006/relationships/tags" Target="../tags/tag3.xml"/></Relationships>
</file>

<file path=ppt/slides/_rels/slide65.xml.rels><?xml version="1.0" encoding="UTF-8" standalone="yes"?>
<Relationships xmlns="http://schemas.openxmlformats.org/package/2006/relationships"><Relationship Id="rId7" Type="http://schemas.openxmlformats.org/officeDocument/2006/relationships/notesSlide" Target="../notesSlides/notesSlide65.xml"/><Relationship Id="rId6" Type="http://schemas.openxmlformats.org/officeDocument/2006/relationships/slideLayout" Target="../slideLayouts/slideLayout13.xml"/><Relationship Id="rId5" Type="http://schemas.openxmlformats.org/officeDocument/2006/relationships/tags" Target="../tags/tag4.xml"/><Relationship Id="rId4" Type="http://schemas.openxmlformats.org/officeDocument/2006/relationships/image" Target="../media/image32.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hyperlink" Target="https://kdocs.cn/l/cfdVVd0gJzUd"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87" name=""/>
        <p:cNvGrpSpPr/>
        <p:nvPr/>
      </p:nvGrpSpPr>
      <p:grpSpPr>
        <a:xfrm>
          <a:off x="0" y="0"/>
          <a:ext cx="0" cy="0"/>
          <a:chOff x="0" y="0"/>
          <a:chExt cx="0" cy="0"/>
        </a:xfrm>
      </p:grpSpPr>
      <p:sp>
        <p:nvSpPr>
          <p:cNvPr id="1048654" name="TextBox 23"/>
          <p:cNvSpPr txBox="1"/>
          <p:nvPr/>
        </p:nvSpPr>
        <p:spPr>
          <a:xfrm>
            <a:off x="4340860" y="3914140"/>
            <a:ext cx="3255010" cy="274320"/>
          </a:xfrm>
          <a:prstGeom prst="rect">
            <a:avLst/>
          </a:prstGeom>
          <a:noFill/>
        </p:spPr>
        <p:txBody>
          <a:bodyPr wrap="square" lIns="91413" tIns="45706" rIns="91413" bIns="45706" rtlCol="0">
            <a:spAutoFit/>
          </a:bodyPr>
          <a:p>
            <a:pPr algn="l"/>
            <a:r>
              <a:rPr lang="zh-CN" altLang="en-US" sz="1200" b="1" dirty="0">
                <a:solidFill>
                  <a:schemeClr val="bg2">
                    <a:lumMod val="10000"/>
                  </a:schemeClr>
                </a:solidFill>
                <a:latin typeface="+mj-ea"/>
                <a:ea typeface="+mj-ea"/>
              </a:rPr>
              <a:t>教育科学学院（教师教育学院）</a:t>
            </a:r>
            <a:endParaRPr lang="zh-CN" altLang="en-US" sz="1200" b="1" dirty="0">
              <a:solidFill>
                <a:schemeClr val="bg2">
                  <a:lumMod val="10000"/>
                </a:schemeClr>
              </a:solidFill>
              <a:latin typeface="+mj-ea"/>
              <a:ea typeface="+mj-ea"/>
            </a:endParaRPr>
          </a:p>
        </p:txBody>
      </p:sp>
      <p:sp>
        <p:nvSpPr>
          <p:cNvPr id="1048655" name="TextBox 4"/>
          <p:cNvSpPr txBox="1"/>
          <p:nvPr/>
        </p:nvSpPr>
        <p:spPr>
          <a:xfrm>
            <a:off x="4340860" y="3669030"/>
            <a:ext cx="3187065" cy="275590"/>
          </a:xfrm>
          <a:prstGeom prst="rect">
            <a:avLst/>
          </a:prstGeom>
          <a:noFill/>
        </p:spPr>
        <p:txBody>
          <a:bodyPr wrap="square" rtlCol="0">
            <a:spAutoFit/>
          </a:bodyPr>
          <a:p>
            <a:pPr algn="l"/>
            <a:r>
              <a:rPr lang="zh-CN" altLang="en-US"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邮箱</a:t>
            </a:r>
            <a:r>
              <a:rPr lang="en-US" altLang="zh-CN"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 liulin@jsnu.edu.cn</a:t>
            </a:r>
            <a:endParaRPr lang="en-US" altLang="zh-CN"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endParaRPr>
          </a:p>
        </p:txBody>
      </p:sp>
      <p:grpSp>
        <p:nvGrpSpPr>
          <p:cNvPr id="88" name="组合 2"/>
          <p:cNvGrpSpPr/>
          <p:nvPr/>
        </p:nvGrpSpPr>
        <p:grpSpPr>
          <a:xfrm>
            <a:off x="3878580" y="3439160"/>
            <a:ext cx="3812540" cy="229870"/>
            <a:chOff x="3352322" y="4604579"/>
            <a:chExt cx="2811331" cy="215752"/>
          </a:xfrm>
          <a:solidFill>
            <a:schemeClr val="accent5"/>
          </a:solidFill>
        </p:grpSpPr>
        <p:sp>
          <p:nvSpPr>
            <p:cNvPr id="1048656" name="圆角矩形 25"/>
            <p:cNvSpPr/>
            <p:nvPr/>
          </p:nvSpPr>
          <p:spPr>
            <a:xfrm>
              <a:off x="3352322" y="4604579"/>
              <a:ext cx="812944" cy="21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主讲：刘林</a:t>
              </a:r>
              <a:endParaRPr lang="zh-CN" altLang="en-US"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endParaRPr>
            </a:p>
          </p:txBody>
        </p:sp>
        <p:sp>
          <p:nvSpPr>
            <p:cNvPr id="1048657" name="圆角矩形 26"/>
            <p:cNvSpPr/>
            <p:nvPr/>
          </p:nvSpPr>
          <p:spPr>
            <a:xfrm>
              <a:off x="4076462" y="4604579"/>
              <a:ext cx="2087191" cy="21575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zh-CN" altLang="en-US"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rPr>
                <a:t>博士</a:t>
              </a:r>
              <a:r>
                <a:rPr lang="en-US" altLang="zh-CN"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sym typeface="+mn-ea"/>
                </a:rPr>
                <a:t>  </a:t>
              </a:r>
              <a:r>
                <a:rPr lang="zh-CN" altLang="en-US"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研究员</a:t>
              </a:r>
              <a:r>
                <a:rPr lang="en-US" altLang="zh-CN"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  </a:t>
              </a:r>
              <a:r>
                <a:rPr lang="zh-CN" altLang="en-US"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rPr>
                <a:t>硕士生导师</a:t>
              </a:r>
              <a:endParaRPr lang="zh-CN" altLang="en-US" sz="1200" b="1" dirty="0">
                <a:gradFill>
                  <a:gsLst>
                    <a:gs pos="0">
                      <a:srgbClr val="012D86"/>
                    </a:gs>
                    <a:gs pos="100000">
                      <a:srgbClr val="0E2557"/>
                    </a:gs>
                  </a:gsLst>
                  <a:lin scaled="0"/>
                </a:gradFill>
                <a:latin typeface="微软雅黑" panose="020B0503020204020204" pitchFamily="34" charset="-122"/>
                <a:ea typeface="微软雅黑" panose="020B0503020204020204" pitchFamily="34" charset="-122"/>
              </a:endParaRPr>
            </a:p>
          </p:txBody>
        </p:sp>
      </p:grpSp>
      <p:sp>
        <p:nvSpPr>
          <p:cNvPr id="1048658" name="TextBox 1"/>
          <p:cNvSpPr txBox="1"/>
          <p:nvPr/>
        </p:nvSpPr>
        <p:spPr>
          <a:xfrm>
            <a:off x="4287520" y="1730375"/>
            <a:ext cx="3687445" cy="920750"/>
          </a:xfrm>
          <a:prstGeom prst="rect">
            <a:avLst/>
          </a:prstGeom>
          <a:noFill/>
        </p:spPr>
        <p:txBody>
          <a:bodyPr wrap="square" lIns="91413" tIns="45706" rIns="91413" bIns="45706" rtlCol="0">
            <a:spAutoFit/>
          </a:bodyPr>
          <a:p>
            <a:pPr algn="l"/>
            <a:r>
              <a:rPr lang="zh-CN" altLang="en-US" sz="5400" dirty="0">
                <a:solidFill>
                  <a:schemeClr val="bg1">
                    <a:lumMod val="50000"/>
                  </a:schemeClr>
                </a:solidFill>
                <a:latin typeface="汉仪雅酷黑简" panose="00020600040101010101" charset="-122"/>
                <a:ea typeface="汉仪雅酷黑简" panose="00020600040101010101" charset="-122"/>
              </a:rPr>
              <a:t>数学方法论</a:t>
            </a:r>
            <a:endParaRPr lang="zh-CN" altLang="en-US" sz="5400" dirty="0">
              <a:solidFill>
                <a:schemeClr val="bg1">
                  <a:lumMod val="50000"/>
                </a:schemeClr>
              </a:solidFill>
              <a:latin typeface="汉仪雅酷黑简" panose="00020600040101010101" charset="-122"/>
              <a:ea typeface="汉仪雅酷黑简" panose="00020600040101010101" charset="-122"/>
            </a:endParaRPr>
          </a:p>
        </p:txBody>
      </p:sp>
      <p:pic>
        <p:nvPicPr>
          <p:cNvPr id="2097154"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1989" t="-185" r="15316" b="185"/>
          <a:stretch>
            <a:fillRect/>
          </a:stretch>
        </p:blipFill>
        <p:spPr bwMode="auto">
          <a:xfrm>
            <a:off x="0" y="0"/>
            <a:ext cx="2865120" cy="5143500"/>
          </a:xfrm>
          <a:prstGeom prst="rect">
            <a:avLst/>
          </a:prstGeom>
          <a:gradFill>
            <a:gsLst>
              <a:gs pos="0">
                <a:srgbClr val="012D86"/>
              </a:gs>
              <a:gs pos="100000">
                <a:srgbClr val="0E2557"/>
              </a:gs>
            </a:gsLst>
            <a:lin ang="5400000" scaled="0"/>
          </a:gradFill>
        </p:spPr>
      </p:pic>
      <p:pic>
        <p:nvPicPr>
          <p:cNvPr id="2097155" name="图片 6" descr="xiaobiao"/>
          <p:cNvPicPr/>
          <p:nvPr/>
        </p:nvPicPr>
        <p:blipFill>
          <a:blip r:embed="rId2"/>
          <a:stretch>
            <a:fillRect/>
          </a:stretch>
        </p:blipFill>
        <p:spPr>
          <a:xfrm>
            <a:off x="6268720" y="224155"/>
            <a:ext cx="851535" cy="810895"/>
          </a:xfrm>
          <a:prstGeom prst="rect">
            <a:avLst/>
          </a:prstGeom>
          <a:noFill/>
          <a:ln w="9525">
            <a:noFill/>
          </a:ln>
        </p:spPr>
      </p:pic>
      <p:pic>
        <p:nvPicPr>
          <p:cNvPr id="2097156" name="图片 7" descr="字体定稿横201203"/>
          <p:cNvPicPr/>
          <p:nvPr/>
        </p:nvPicPr>
        <p:blipFill>
          <a:blip r:embed="rId3"/>
          <a:srcRect l="11882" t="8438" r="9879" b="64650"/>
          <a:stretch>
            <a:fillRect/>
          </a:stretch>
        </p:blipFill>
        <p:spPr>
          <a:xfrm>
            <a:off x="7120255" y="408940"/>
            <a:ext cx="1840230" cy="44132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2538730"/>
          </a:xfrm>
          <a:prstGeom prst="rect">
            <a:avLst/>
          </a:prstGeom>
          <a:noFill/>
          <a:ln>
            <a:noFill/>
          </a:ln>
        </p:spPr>
        <p:txBody>
          <a:bodyPr wrap="square" lIns="0" tIns="0" rIns="0" bIns="0">
            <a:spAutoFit/>
          </a:bodyPr>
          <a:p>
            <a:pPr fontAlgn="auto">
              <a:lnSpc>
                <a:spcPts val="3100"/>
              </a:lnSpc>
              <a:spcAft>
                <a:spcPts val="1200"/>
              </a:spcAft>
            </a:pP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我近期抽象的</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世界本原</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，分享并请大家批判讨论。</a:t>
            </a:r>
            <a:endParaRPr 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胡塞尔的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悬置还原</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的方法论，让我突然想用</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量子理论</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启发的</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方法论视角</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，认为</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世界是世界本身</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这样的表述比较准确。我们仅能也</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仅是看到了世界的</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某个（些）</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方面</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。争论来自不同主体</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看到）了不同方面，然后以为不同的某个（些）方面就是世界本身</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1590040"/>
          </a:xfrm>
          <a:prstGeom prst="rect">
            <a:avLst/>
          </a:prstGeom>
          <a:noFill/>
          <a:ln>
            <a:noFill/>
          </a:ln>
        </p:spPr>
        <p:txBody>
          <a:bodyPr wrap="square" lIns="0" tIns="0" rIns="0" bIns="0">
            <a:spAutoFit/>
          </a:bodyPr>
          <a:p>
            <a:pPr fontAlgn="auto">
              <a:lnSpc>
                <a:spcPts val="31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我们对世界的认识，</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好比盲人摸象，在摸到鼻子、耳朵、躯干、腿以后，开始关注毛发了。</a:t>
            </a: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地心说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日心说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1" action="ppaction://hlinkfile"/>
              </a:rPr>
              <a:t>银河系心</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2" action="ppaction://hlinkfile"/>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（随着</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能力的变化，了解的世界也越来越</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全面</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，但还是没法全面）</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右箭头 1">
            <a:hlinkClick r:id="rId3" action="ppaction://hlinksldjump"/>
          </p:cNvPr>
          <p:cNvSpPr/>
          <p:nvPr/>
        </p:nvSpPr>
        <p:spPr>
          <a:xfrm>
            <a:off x="7485380" y="4483735"/>
            <a:ext cx="555625"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180080"/>
          </a:xfrm>
          <a:prstGeom prst="rect">
            <a:avLst/>
          </a:prstGeom>
          <a:noFill/>
          <a:ln>
            <a:noFill/>
          </a:ln>
        </p:spPr>
        <p:txBody>
          <a:bodyPr wrap="square" lIns="0" tIns="0" rIns="0" bIns="0">
            <a:spAutoFit/>
          </a:bodyPr>
          <a:p>
            <a:pPr fontAlgn="auto">
              <a:lnSpc>
                <a:spcPts val="31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大家见到</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好多</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文本，在想表达一个观点的时候，常</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以“</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既</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是…又是…，既不是…又不是…”来表述，</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这应该就</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意识到</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纠缠态</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在不同主体观测下的不同坍</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缩</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定态</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多主体交流后的</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呈现。</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我现在能理解为什么教育界讨论的话题为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什么永远也说不玩</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经典的话题为什么还可以继续谈</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教育是教育本身</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也是目前我认为最接近</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教育是什么？</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的正确表述，但类似的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言明</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又好像</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等于没说</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我们所能言明的只是教育的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某个方面</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某些方面</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fontAlgn="auto">
              <a:lnSpc>
                <a:spcPct val="1500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好多</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悖论（争论）</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是不同主体把仅能也仅是</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存在</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的某一（些）方面</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结果</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当成了</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存在</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的全部。某一主体没有</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到或没有</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意识</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到</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存在</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纠缠态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纠缠态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只有在</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时才会</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1" action="ppaction://hlinkfile"/>
              </a:rPr>
              <a:t>坍缩</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成</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定态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这里我理解的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坍缩</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是趋向</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定态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（我们认为的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必然</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）的过程。</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2906395" cy="2816225"/>
          </a:xfrm>
          <a:prstGeom prst="rect">
            <a:avLst/>
          </a:prstGeom>
          <a:noFill/>
          <a:ln>
            <a:noFill/>
          </a:ln>
        </p:spPr>
        <p:txBody>
          <a:bodyPr wrap="square" lIns="0" tIns="0" rIns="0" bIns="0">
            <a:spAutoFit/>
          </a:bodyPr>
          <a:p>
            <a:pPr fontAlgn="auto">
              <a:lnSpc>
                <a:spcPct val="1500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刘慈欣的短篇科幻小说《宇宙坍缩》给我们呈现的是</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时光倒流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fontAlgn="auto">
              <a:lnSpc>
                <a:spcPct val="150000"/>
              </a:lnSpc>
            </a:pPr>
            <a:r>
              <a:rPr lang="zh-CN" altLang="en-US" sz="1400" b="1">
                <a:solidFill>
                  <a:srgbClr val="002060"/>
                </a:solidFill>
                <a:latin typeface="华文楷体" panose="02010600040101010101" charset="-122"/>
                <a:ea typeface="华文楷体" panose="02010600040101010101" charset="-122"/>
                <a:cs typeface="华文楷体" panose="02010600040101010101" charset="-122"/>
                <a:sym typeface="+mn-ea"/>
              </a:rPr>
              <a:t>“。的道知会快很您，系关没”</a:t>
            </a:r>
            <a:endParaRPr lang="zh-CN" altLang="en-US" sz="1400" b="1">
              <a:solidFill>
                <a:srgbClr val="002060"/>
              </a:solidFill>
              <a:latin typeface="华文楷体" panose="02010600040101010101" charset="-122"/>
              <a:ea typeface="华文楷体" panose="02010600040101010101" charset="-122"/>
              <a:cs typeface="华文楷体" panose="02010600040101010101" charset="-122"/>
              <a:sym typeface="+mn-ea"/>
            </a:endParaRPr>
          </a:p>
          <a:p>
            <a:pPr algn="r" fontAlgn="auto">
              <a:lnSpc>
                <a:spcPct val="150000"/>
              </a:lnSpc>
            </a:pPr>
            <a:r>
              <a:rPr lang="zh-CN" altLang="en-US" sz="1400" b="1">
                <a:solidFill>
                  <a:srgbClr val="002060"/>
                </a:solidFill>
                <a:latin typeface="华文楷体" panose="02010600040101010101" charset="-122"/>
                <a:ea typeface="华文楷体" panose="02010600040101010101" charset="-122"/>
                <a:cs typeface="华文楷体" panose="02010600040101010101" charset="-122"/>
                <a:sym typeface="+mn-ea"/>
              </a:rPr>
              <a:t>　　“！！能可不的真！能可不这”</a:t>
            </a:r>
            <a:endParaRPr lang="zh-CN" altLang="en-US" sz="1400" b="1">
              <a:solidFill>
                <a:srgbClr val="002060"/>
              </a:solidFill>
              <a:latin typeface="华文楷体" panose="02010600040101010101" charset="-122"/>
              <a:ea typeface="华文楷体" panose="02010600040101010101" charset="-122"/>
              <a:cs typeface="华文楷体" panose="02010600040101010101" charset="-122"/>
              <a:sym typeface="+mn-ea"/>
            </a:endParaRPr>
          </a:p>
          <a:p>
            <a:pPr fontAlgn="auto">
              <a:lnSpc>
                <a:spcPct val="150000"/>
              </a:lnSpc>
            </a:pPr>
            <a:endParaRPr lang="zh-CN" altLang="en-US" sz="1400" b="1">
              <a:solidFill>
                <a:srgbClr val="002060"/>
              </a:solidFill>
              <a:latin typeface="华文楷体" panose="02010600040101010101" charset="-122"/>
              <a:ea typeface="华文楷体" panose="02010600040101010101" charset="-122"/>
              <a:cs typeface="华文楷体" panose="02010600040101010101" charset="-122"/>
              <a:sym typeface="+mn-ea"/>
            </a:endParaRPr>
          </a:p>
        </p:txBody>
      </p:sp>
      <p:pic>
        <p:nvPicPr>
          <p:cNvPr id="100" name="图片 99"/>
          <p:cNvPicPr/>
          <p:nvPr/>
        </p:nvPicPr>
        <p:blipFill>
          <a:blip r:embed="rId1"/>
          <a:stretch>
            <a:fillRect/>
          </a:stretch>
        </p:blipFill>
        <p:spPr>
          <a:xfrm>
            <a:off x="3997643" y="1303338"/>
            <a:ext cx="4505325" cy="2886075"/>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fontAlgn="auto">
              <a:lnSpc>
                <a:spcPct val="150000"/>
              </a:lnSpc>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我们要承认</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能力的有限性，悦纳其他主体的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结果与</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结果共同来呈现</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存在</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本身会让我们在面对百家争鸣的时候坦然一点。</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就好比越来越多的盲人参与摸象，并相互呈现自己摸到的那一面，最终建构成一个趋向</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完整</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的大象。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纠缠态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是</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量子力学</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考察微观世界的一些结论的启示。</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fontAlgn="auto">
              <a:lnSpc>
                <a:spcPct val="150000"/>
              </a:lnSpc>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“现状不可描述，未来无法预测，一切皆有可能。”</a:t>
            </a:r>
            <a:endPar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r" fontAlgn="auto">
              <a:lnSpc>
                <a:spcPct val="150000"/>
              </a:lnSpc>
            </a:pPr>
            <a:r>
              <a:rPr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——易中天</a:t>
            </a:r>
            <a:endParaRPr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易中天是怎么得到的这个认知我不清楚，但物理学在微观世界的发现证实或让我们观测到了</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世界的本质是世界</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，是一个在观测能力以及语言表达能力有限的背景下，无法言明的状态。</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180080"/>
          </a:xfrm>
          <a:prstGeom prst="rect">
            <a:avLst/>
          </a:prstGeom>
          <a:noFill/>
          <a:ln>
            <a:noFill/>
          </a:ln>
        </p:spPr>
        <p:txBody>
          <a:bodyPr wrap="square" lIns="0" tIns="0" rIns="0" bIns="0">
            <a:spAutoFit/>
          </a:bodyPr>
          <a:p>
            <a:pPr fontAlgn="auto">
              <a:lnSpc>
                <a:spcPts val="31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但我不是</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不可知论者</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，也不是</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虚无主义者</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，我只是承认特定历史阶段人的有限理性。</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能观测到的，即</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纠缠态</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坍缩成的</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定态</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是有后续确定性供我们把握的。</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随着</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工具的不断变化，我们能够</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到的世界的方面也在增加</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在既有的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能力基础上我们继续学习（观测）我们的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数学方法论</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2" name="右箭头 1">
            <a:hlinkClick r:id="rId1" action="ppaction://hlinksldjump"/>
          </p:cNvPr>
          <p:cNvSpPr/>
          <p:nvPr/>
        </p:nvSpPr>
        <p:spPr>
          <a:xfrm>
            <a:off x="7485380" y="4483735"/>
            <a:ext cx="555625"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2308225"/>
          </a:xfrm>
          <a:prstGeom prst="rect">
            <a:avLst/>
          </a:prstGeom>
          <a:noFill/>
          <a:ln>
            <a:noFill/>
          </a:ln>
        </p:spPr>
        <p:txBody>
          <a:bodyPr wrap="square" lIns="0" tIns="0" rIns="0" bIns="0">
            <a:spAutoFit/>
          </a:bodyPr>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理想化</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抽象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理想化抽象是指在纯粹理想的状态下，对事物进行简单化与完善化的加工处理，撇</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开事物的具体内容，排除次要的、偶然的因素，聚合事物的一般的本质的属性，抽象出应数学内容的方法.</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强抽象和弱抽象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）强抽象：是指在已知概念中，加强对某一属性的限制，抽象出作为原概念特例的新概念的方法，即通过扩大原概念的内涵来建立新概念的抽象方法.</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例如，</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从四边形概念出发，从两组对边给予适当限制，则得到平行四边形和梯形的概念，若从平行四边形概念出发，再对边或角分别适当限制，又得到矩形、菱形及正方形的概念.</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92" name=""/>
        <p:cNvGrpSpPr/>
        <p:nvPr/>
      </p:nvGrpSpPr>
      <p:grpSpPr>
        <a:xfrm>
          <a:off x="0" y="0"/>
          <a:ext cx="0" cy="0"/>
          <a:chOff x="0" y="0"/>
          <a:chExt cx="0" cy="0"/>
        </a:xfrm>
      </p:grpSpPr>
      <p:sp>
        <p:nvSpPr>
          <p:cNvPr id="1048667" name="矩形 9"/>
          <p:cNvSpPr/>
          <p:nvPr/>
        </p:nvSpPr>
        <p:spPr>
          <a:xfrm>
            <a:off x="0" y="0"/>
            <a:ext cx="3508513" cy="51435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accent2">
                  <a:lumMod val="75000"/>
                </a:schemeClr>
              </a:solidFill>
            </a:endParaRPr>
          </a:p>
        </p:txBody>
      </p:sp>
      <p:sp>
        <p:nvSpPr>
          <p:cNvPr id="1048668" name="TextBox 143"/>
          <p:cNvSpPr txBox="1"/>
          <p:nvPr/>
        </p:nvSpPr>
        <p:spPr>
          <a:xfrm>
            <a:off x="4216400" y="2123440"/>
            <a:ext cx="10972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数学</a:t>
            </a:r>
            <a:r>
              <a:rPr lang="zh-CN" altLang="en-US" b="1" dirty="0" smtClean="0">
                <a:solidFill>
                  <a:schemeClr val="accent2">
                    <a:lumMod val="75000"/>
                  </a:schemeClr>
                </a:solidFill>
                <a:latin typeface="+mj-ea"/>
                <a:ea typeface="+mj-ea"/>
              </a:rPr>
              <a:t>抽象</a:t>
            </a:r>
            <a:endParaRPr lang="zh-CN" altLang="en-US" b="1" dirty="0" smtClean="0">
              <a:solidFill>
                <a:schemeClr val="accent2">
                  <a:lumMod val="75000"/>
                </a:schemeClr>
              </a:solidFill>
              <a:latin typeface="+mj-ea"/>
              <a:ea typeface="+mj-ea"/>
            </a:endParaRPr>
          </a:p>
        </p:txBody>
      </p:sp>
      <p:sp>
        <p:nvSpPr>
          <p:cNvPr id="1048669" name="TextBox 144"/>
          <p:cNvSpPr txBox="1"/>
          <p:nvPr/>
        </p:nvSpPr>
        <p:spPr>
          <a:xfrm>
            <a:off x="4216400" y="2886710"/>
            <a:ext cx="1097280" cy="368300"/>
          </a:xfrm>
          <a:prstGeom prst="rect">
            <a:avLst/>
          </a:prstGeom>
          <a:noFill/>
        </p:spPr>
        <p:txBody>
          <a:bodyPr wrap="none" rtlCol="0">
            <a:spAutoFit/>
          </a:bodyPr>
          <a:p>
            <a:r>
              <a:rPr lang="zh-CN" altLang="en-US" b="1" dirty="0" smtClean="0">
                <a:solidFill>
                  <a:schemeClr val="accent2">
                    <a:lumMod val="75000"/>
                  </a:schemeClr>
                </a:solidFill>
                <a:latin typeface="+mj-ea"/>
                <a:ea typeface="+mj-ea"/>
              </a:rPr>
              <a:t>数学</a:t>
            </a:r>
            <a:r>
              <a:rPr lang="zh-CN" altLang="en-US" b="1" dirty="0" smtClean="0">
                <a:solidFill>
                  <a:schemeClr val="accent2">
                    <a:lumMod val="75000"/>
                  </a:schemeClr>
                </a:solidFill>
                <a:latin typeface="+mj-ea"/>
                <a:ea typeface="+mj-ea"/>
              </a:rPr>
              <a:t>模型</a:t>
            </a:r>
            <a:endParaRPr lang="zh-CN" altLang="en-US" b="1" dirty="0" smtClean="0">
              <a:solidFill>
                <a:schemeClr val="accent2">
                  <a:lumMod val="75000"/>
                </a:schemeClr>
              </a:solidFill>
              <a:latin typeface="+mj-ea"/>
              <a:ea typeface="+mj-ea"/>
            </a:endParaRPr>
          </a:p>
        </p:txBody>
      </p:sp>
      <p:grpSp>
        <p:nvGrpSpPr>
          <p:cNvPr id="93" name="组合 4"/>
          <p:cNvGrpSpPr/>
          <p:nvPr/>
        </p:nvGrpSpPr>
        <p:grpSpPr>
          <a:xfrm>
            <a:off x="2250484" y="397407"/>
            <a:ext cx="842101" cy="1298120"/>
            <a:chOff x="946982" y="2536200"/>
            <a:chExt cx="842101" cy="1298120"/>
          </a:xfrm>
        </p:grpSpPr>
        <p:sp>
          <p:nvSpPr>
            <p:cNvPr id="1048670" name="TextBox 105"/>
            <p:cNvSpPr txBox="1"/>
            <p:nvPr/>
          </p:nvSpPr>
          <p:spPr>
            <a:xfrm>
              <a:off x="946982" y="2536200"/>
              <a:ext cx="690880" cy="1285240"/>
            </a:xfrm>
            <a:prstGeom prst="rect">
              <a:avLst/>
            </a:prstGeom>
            <a:noFill/>
          </p:spPr>
          <p:txBody>
            <a:bodyPr wrap="none" rtlCol="0">
              <a:spAutoFit/>
            </a:bodyPr>
            <a:p>
              <a:r>
                <a:rPr lang="zh-CN" altLang="en-US" sz="4000" b="1" spc="300" dirty="0" smtClean="0">
                  <a:solidFill>
                    <a:schemeClr val="bg1"/>
                  </a:solidFill>
                  <a:latin typeface="+mj-ea"/>
                  <a:ea typeface="+mj-ea"/>
                </a:rPr>
                <a:t>目</a:t>
              </a:r>
              <a:endParaRPr lang="en-US" altLang="zh-CN" sz="4000" b="1" spc="300" dirty="0" smtClean="0">
                <a:solidFill>
                  <a:schemeClr val="bg1"/>
                </a:solidFill>
                <a:latin typeface="+mj-ea"/>
                <a:ea typeface="+mj-ea"/>
              </a:endParaRPr>
            </a:p>
            <a:p>
              <a:r>
                <a:rPr lang="zh-CN" altLang="en-US" sz="4000" b="1" spc="300" dirty="0" smtClean="0">
                  <a:solidFill>
                    <a:schemeClr val="bg1"/>
                  </a:solidFill>
                  <a:latin typeface="+mj-ea"/>
                  <a:ea typeface="+mj-ea"/>
                </a:rPr>
                <a:t>录</a:t>
              </a:r>
              <a:endParaRPr lang="zh-CN" altLang="en-US" sz="4000" b="1" spc="300" dirty="0">
                <a:solidFill>
                  <a:schemeClr val="bg1"/>
                </a:solidFill>
                <a:latin typeface="+mj-ea"/>
                <a:ea typeface="+mj-ea"/>
              </a:endParaRPr>
            </a:p>
          </p:txBody>
        </p:sp>
        <p:sp>
          <p:nvSpPr>
            <p:cNvPr id="1048671" name="TextBox 106"/>
            <p:cNvSpPr txBox="1"/>
            <p:nvPr/>
          </p:nvSpPr>
          <p:spPr>
            <a:xfrm rot="5400000">
              <a:off x="1010573" y="3055810"/>
              <a:ext cx="1224280" cy="332740"/>
            </a:xfrm>
            <a:prstGeom prst="rect">
              <a:avLst/>
            </a:prstGeom>
            <a:noFill/>
            <a:ln>
              <a:noFill/>
            </a:ln>
          </p:spPr>
          <p:txBody>
            <a:bodyPr wrap="none" rtlCol="0">
              <a:spAutoFit/>
            </a:bodyPr>
            <a:p>
              <a:r>
                <a:rPr lang="en-US" altLang="zh-CN" sz="1600" dirty="0" smtClean="0">
                  <a:solidFill>
                    <a:schemeClr val="bg1"/>
                  </a:solidFill>
                  <a:latin typeface="+mj-ea"/>
                  <a:ea typeface="+mj-ea"/>
                </a:rPr>
                <a:t>CONTENTS</a:t>
              </a:r>
              <a:endParaRPr lang="zh-CN" altLang="en-US" sz="1600" dirty="0">
                <a:solidFill>
                  <a:schemeClr val="bg1"/>
                </a:solidFill>
                <a:latin typeface="+mj-ea"/>
                <a:ea typeface="+mj-ea"/>
              </a:endParaRPr>
            </a:p>
          </p:txBody>
        </p:sp>
      </p:grpSp>
      <p:pic>
        <p:nvPicPr>
          <p:cNvPr id="2097157"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r="26272"/>
          <a:stretch>
            <a:fillRect/>
          </a:stretch>
        </p:blipFill>
        <p:spPr bwMode="auto">
          <a:xfrm>
            <a:off x="0" y="0"/>
            <a:ext cx="3508513" cy="5143500"/>
          </a:xfrm>
          <a:prstGeom prst="rect">
            <a:avLst/>
          </a:prstGeom>
          <a:gradFill>
            <a:gsLst>
              <a:gs pos="0">
                <a:srgbClr val="012D86"/>
              </a:gs>
              <a:gs pos="100000">
                <a:srgbClr val="0E2557"/>
              </a:gs>
            </a:gsLst>
            <a:lin ang="5400000" scaled="0"/>
          </a:gradFill>
        </p:spPr>
      </p:pic>
      <p:pic>
        <p:nvPicPr>
          <p:cNvPr id="2097158" name="Picture 3" descr="E:\PPT素材\网点02.png"/>
          <p:cNvPicPr>
            <a:picLocks noChangeAspect="1" noChangeArrowheads="1"/>
          </p:cNvPicPr>
          <p:nvPr/>
        </p:nvPicPr>
        <p:blipFill rotWithShape="1">
          <a:blip r:embed="rId2" cstate="print"/>
          <a:srcRect l="7465"/>
          <a:stretch>
            <a:fillRect/>
          </a:stretch>
        </p:blipFill>
        <p:spPr bwMode="auto">
          <a:xfrm flipH="1">
            <a:off x="6134615" y="3056634"/>
            <a:ext cx="3009383" cy="2101620"/>
          </a:xfrm>
          <a:prstGeom prst="rect">
            <a:avLst/>
          </a:prstGeom>
          <a:noFill/>
        </p:spPr>
      </p:pic>
      <p:grpSp>
        <p:nvGrpSpPr>
          <p:cNvPr id="94" name="组合 12"/>
          <p:cNvGrpSpPr/>
          <p:nvPr/>
        </p:nvGrpSpPr>
        <p:grpSpPr>
          <a:xfrm>
            <a:off x="3776517" y="2092684"/>
            <a:ext cx="464820" cy="440028"/>
            <a:chOff x="4077065" y="914594"/>
            <a:chExt cx="464820" cy="440028"/>
          </a:xfrm>
        </p:grpSpPr>
        <p:sp>
          <p:nvSpPr>
            <p:cNvPr id="1048672" name="椭圆 11"/>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73" name="TextBox 2"/>
            <p:cNvSpPr txBox="1"/>
            <p:nvPr/>
          </p:nvSpPr>
          <p:spPr>
            <a:xfrm>
              <a:off x="4077065" y="956659"/>
              <a:ext cx="464820" cy="368300"/>
            </a:xfrm>
            <a:prstGeom prst="rect">
              <a:avLst/>
            </a:prstGeom>
            <a:noFill/>
          </p:spPr>
          <p:txBody>
            <a:bodyPr wrap="none" rtlCol="0">
              <a:spAutoFit/>
            </a:bodyPr>
            <a:p>
              <a:r>
                <a:rPr lang="en-US" altLang="zh-CN" b="1" dirty="0" smtClean="0">
                  <a:solidFill>
                    <a:schemeClr val="bg1"/>
                  </a:solidFill>
                  <a:latin typeface="+mj-ea"/>
                  <a:ea typeface="+mj-ea"/>
                </a:rPr>
                <a:t>01</a:t>
              </a:r>
              <a:endParaRPr lang="en-US" altLang="zh-CN" b="1" dirty="0" smtClean="0">
                <a:solidFill>
                  <a:schemeClr val="bg1"/>
                </a:solidFill>
                <a:latin typeface="+mj-ea"/>
                <a:ea typeface="+mj-ea"/>
              </a:endParaRPr>
            </a:p>
          </p:txBody>
        </p:sp>
      </p:grpSp>
      <p:grpSp>
        <p:nvGrpSpPr>
          <p:cNvPr id="95" name="组合 54"/>
          <p:cNvGrpSpPr/>
          <p:nvPr/>
        </p:nvGrpSpPr>
        <p:grpSpPr>
          <a:xfrm>
            <a:off x="3776517" y="2846382"/>
            <a:ext cx="464820" cy="440028"/>
            <a:chOff x="4077065" y="914594"/>
            <a:chExt cx="464820" cy="440028"/>
          </a:xfrm>
        </p:grpSpPr>
        <p:sp>
          <p:nvSpPr>
            <p:cNvPr id="1048674" name="椭圆 55"/>
            <p:cNvSpPr/>
            <p:nvPr/>
          </p:nvSpPr>
          <p:spPr>
            <a:xfrm>
              <a:off x="4084036" y="914594"/>
              <a:ext cx="440028" cy="44002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b="1"/>
            </a:p>
          </p:txBody>
        </p:sp>
        <p:sp>
          <p:nvSpPr>
            <p:cNvPr id="1048675" name="TextBox 56"/>
            <p:cNvSpPr txBox="1"/>
            <p:nvPr/>
          </p:nvSpPr>
          <p:spPr>
            <a:xfrm>
              <a:off x="4077065" y="956659"/>
              <a:ext cx="464820" cy="368300"/>
            </a:xfrm>
            <a:prstGeom prst="rect">
              <a:avLst/>
            </a:prstGeom>
            <a:noFill/>
          </p:spPr>
          <p:txBody>
            <a:bodyPr wrap="none" rtlCol="0">
              <a:spAutoFit/>
            </a:bodyPr>
            <a:p>
              <a:r>
                <a:rPr lang="en-US" altLang="zh-CN" b="1" dirty="0" smtClean="0">
                  <a:solidFill>
                    <a:schemeClr val="bg1"/>
                  </a:solidFill>
                  <a:latin typeface="+mj-ea"/>
                  <a:ea typeface="+mj-ea"/>
                </a:rPr>
                <a:t>02</a:t>
              </a:r>
              <a:endParaRPr lang="en-US" altLang="zh-CN" b="1" dirty="0" smtClean="0">
                <a:solidFill>
                  <a:schemeClr val="bg1"/>
                </a:solidFill>
                <a:latin typeface="+mj-ea"/>
                <a:ea typeface="+mj-ea"/>
              </a:endParaRPr>
            </a:p>
          </p:txBody>
        </p:sp>
      </p:grpSp>
      <p:sp>
        <p:nvSpPr>
          <p:cNvPr id="1048676" name="文本框 1"/>
          <p:cNvSpPr txBox="1"/>
          <p:nvPr/>
        </p:nvSpPr>
        <p:spPr>
          <a:xfrm>
            <a:off x="1776730" y="791210"/>
            <a:ext cx="1521460" cy="583565"/>
          </a:xfrm>
          <a:prstGeom prst="rect">
            <a:avLst/>
          </a:prstGeom>
          <a:noFill/>
        </p:spPr>
        <p:txBody>
          <a:bodyPr wrap="square" rtlCol="0">
            <a:spAutoFit/>
          </a:bodyPr>
          <a:p>
            <a:pPr algn="ct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第</a:t>
            </a:r>
            <a:r>
              <a:rPr lang="en-US" altLang="zh-CN"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 </a:t>
            </a:r>
            <a:r>
              <a:rPr 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2 </a:t>
            </a:r>
            <a:r>
              <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章</a:t>
            </a:r>
            <a:endParaRPr lang="zh-CN" altLang="en-US" sz="3200" b="1">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048677" name="TextBox 143"/>
          <p:cNvSpPr txBox="1"/>
          <p:nvPr/>
        </p:nvSpPr>
        <p:spPr>
          <a:xfrm>
            <a:off x="3709670" y="791845"/>
            <a:ext cx="3840480" cy="583565"/>
          </a:xfrm>
          <a:prstGeom prst="rect">
            <a:avLst/>
          </a:prstGeom>
          <a:noFill/>
        </p:spPr>
        <p:txBody>
          <a:bodyPr wrap="none" rtlCol="0">
            <a:spAutoFit/>
          </a:bodyPr>
          <a:p>
            <a:r>
              <a:rPr lang="zh-CN" altLang="en-US" sz="3200" b="1" dirty="0" smtClean="0">
                <a:solidFill>
                  <a:schemeClr val="accent2">
                    <a:lumMod val="75000"/>
                  </a:schemeClr>
                </a:solidFill>
                <a:latin typeface="+mj-ea"/>
                <a:ea typeface="+mj-ea"/>
              </a:rPr>
              <a:t>数学抽象与数学</a:t>
            </a:r>
            <a:r>
              <a:rPr lang="zh-CN" altLang="en-US" sz="3200" b="1" dirty="0" smtClean="0">
                <a:solidFill>
                  <a:schemeClr val="accent2">
                    <a:lumMod val="75000"/>
                  </a:schemeClr>
                </a:solidFill>
                <a:latin typeface="+mj-ea"/>
                <a:ea typeface="+mj-ea"/>
              </a:rPr>
              <a:t>模型</a:t>
            </a:r>
            <a:endParaRPr lang="zh-CN" altLang="en-US" sz="3200" b="1" dirty="0" smtClean="0">
              <a:solidFill>
                <a:schemeClr val="accent2">
                  <a:lumMod val="75000"/>
                </a:schemeClr>
              </a:solidFill>
              <a:latin typeface="+mj-ea"/>
              <a:ea typeface="+mj-ea"/>
            </a:endParaRPr>
          </a:p>
        </p:txBody>
      </p:sp>
    </p:spTree>
    <p:custDataLst>
      <p:tags r:id="rId3"/>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强抽象和弱</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抽象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）弱抽象：是指在已知概念中，减弱对某一属性的限制，抽象出比原概念更为广泛的新概念，使原概念成为新概念的特例的方法，即通过缩小原概念的内涵来建立新概念的抽象方法.</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例如，从全等三角形的概念出发，借助弱抽象就可获相似形与等积形的概念，它们分别保留了“形状相同”及“面积相等”的特性.</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强抽象和弱</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抽象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）等置抽象：是指从一类对象（具体的或抽象的个体）中抽象出其中的某种共同属性的抽象方法.</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例如，自然数的概念就是用等置抽象的思想建立起来的.</a:t>
            </a: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每个自然数实际上都是一类等价集合的标记</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，它反映这类集合中元素的数目是该类集合的类的标记，它</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反映这类集合中元素的数目</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，是该类集合的类的特征.</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强抽象和弱</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抽象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）存在性抽象：是指先用假设的方法肯定抽象出来的数学概念的存在性，并由此发展出一定的数学理论，然后在理论和实践中加以验证，从而确认新的数学理论的合理性的抽象方法</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例如，自然数“无限延伸”以及</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无理数、负数、虚数都是由存在性抽象方法建立起来的.</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046730"/>
          </a:xfrm>
          <a:prstGeom prst="rect">
            <a:avLst/>
          </a:prstGeom>
          <a:noFill/>
          <a:ln>
            <a:noFill/>
          </a:ln>
        </p:spPr>
        <p:txBody>
          <a:bodyPr wrap="square" lIns="0" tIns="0" rIns="0" bIns="0">
            <a:spAutoFit/>
          </a:bodyPr>
          <a:p>
            <a:pPr algn="l">
              <a:lnSpc>
                <a:spcPct val="150000"/>
              </a:lnSpc>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例1：</a:t>
            </a:r>
            <a:endPar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自然数集合</a:t>
            </a:r>
            <a:r>
              <a:rPr lang="en-US" altLang="zh-CN"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是经过</a:t>
            </a:r>
            <a:r>
              <a:rPr lang="zh-CN" altLang="en-US" sz="1600" b="1">
                <a:solidFill>
                  <a:srgbClr val="C00000"/>
                </a:solidFill>
                <a:latin typeface="微软雅黑" panose="020B0503020204020204" pitchFamily="34" charset="-122"/>
                <a:ea typeface="微软雅黑" panose="020B0503020204020204" pitchFamily="34" charset="-122"/>
                <a:cs typeface="微软雅黑" panose="020B0503020204020204" pitchFamily="34" charset="-122"/>
                <a:sym typeface="+mn-ea"/>
              </a:rPr>
              <a:t>三个层次抽象</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而成的，被称为三度抽象物，</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第一步</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，古代人们在</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生产实践中</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，用“</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结绳计数</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”的方法，由计算个别具体数量而得到个别自然数1,2,…等概念；</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第二步</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，人们从数个别自然数中，发现进行“</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加一</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”的运算，可以得到后继数，这样无限制地运算下去就得到无限序列：1,2,…,n,…，这就抽象出了一般的任意自然数 n 的概念；</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第三步</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，从无限序列1,2,</a:t>
            </a:r>
            <a:r>
              <a:rPr lang="en-US" altLang="zh-CN"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发现，每一个自然数都具有相同特征，根据康托尔的“概括原则”，抽象出一切自然数能构成无穷集合｛</a:t>
            </a:r>
            <a:r>
              <a:rPr lang="en-US" altLang="zh-CN"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｝，从而形成了自然数集合的概念.</a:t>
            </a:r>
            <a:endParaRPr lang="zh-CN" altLang="en-US" sz="16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gn="l">
              <a:lnSpc>
                <a:spcPct val="150000"/>
              </a:lnSpc>
              <a:buClrTx/>
              <a:buSzTx/>
              <a:buFontTx/>
            </a:pP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结绳计数</a:t>
            </a:r>
            <a:endPar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1" name="图片 100"/>
          <p:cNvPicPr/>
          <p:nvPr/>
        </p:nvPicPr>
        <p:blipFill>
          <a:blip r:embed="rId1"/>
          <a:stretch>
            <a:fillRect/>
          </a:stretch>
        </p:blipFill>
        <p:spPr>
          <a:xfrm>
            <a:off x="2418080" y="969010"/>
            <a:ext cx="4431665" cy="369062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416300"/>
          </a:xfrm>
          <a:prstGeom prst="rect">
            <a:avLst/>
          </a:prstGeom>
          <a:noFill/>
          <a:ln>
            <a:noFill/>
          </a:ln>
        </p:spPr>
        <p:txBody>
          <a:bodyPr wrap="square" lIns="0" tIns="0" rIns="0" bIns="0">
            <a:spAutoFit/>
          </a:bodyPr>
          <a:p>
            <a:pPr algn="l">
              <a:lnSpc>
                <a:spcPct val="150000"/>
              </a:lnSpc>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例2：</a:t>
            </a:r>
            <a:endPar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四边形逐次抽象，派生出一些列特殊四边形概念（</a:t>
            </a: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如图）</a:t>
            </a: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）表示</a:t>
            </a:r>
            <a:r>
              <a:rPr lang="zh-CN" altLang="en-US" sz="16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强抽象</a:t>
            </a: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过程，即前一个概念比后一个概念更具有</a:t>
            </a: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一般性.</a:t>
            </a: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4" name="图片 3" descr="第2章 例2"/>
          <p:cNvPicPr>
            <a:picLocks noChangeAspect="1"/>
          </p:cNvPicPr>
          <p:nvPr/>
        </p:nvPicPr>
        <p:blipFill>
          <a:blip r:embed="rId1"/>
          <a:stretch>
            <a:fillRect/>
          </a:stretch>
        </p:blipFill>
        <p:spPr>
          <a:xfrm>
            <a:off x="2135505" y="2047240"/>
            <a:ext cx="4872990" cy="2424430"/>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pic>
        <p:nvPicPr>
          <p:cNvPr id="3" name="ECB019B1-382A-4266-B25C-5B523AA43C14-1" descr="wpp"/>
          <p:cNvPicPr>
            <a:picLocks noChangeAspect="1"/>
          </p:cNvPicPr>
          <p:nvPr/>
        </p:nvPicPr>
        <p:blipFill>
          <a:blip r:embed="rId1"/>
          <a:stretch>
            <a:fillRect/>
          </a:stretch>
        </p:blipFill>
        <p:spPr>
          <a:xfrm>
            <a:off x="1818640" y="1851660"/>
            <a:ext cx="5857875" cy="1264920"/>
          </a:xfrm>
          <a:prstGeom prst="rect">
            <a:avLst/>
          </a:prstGeom>
        </p:spPr>
      </p:pic>
      <p:sp>
        <p:nvSpPr>
          <p:cNvPr id="1048700" name="TextBox 20"/>
          <p:cNvSpPr txBox="1"/>
          <p:nvPr/>
        </p:nvSpPr>
        <p:spPr>
          <a:xfrm>
            <a:off x="2943860" y="358151"/>
            <a:ext cx="3256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三、数学抽象的基本</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416300"/>
          </a:xfrm>
          <a:prstGeom prst="rect">
            <a:avLst/>
          </a:prstGeom>
          <a:noFill/>
          <a:ln>
            <a:noFill/>
          </a:ln>
        </p:spPr>
        <p:txBody>
          <a:bodyPr wrap="square" lIns="0" tIns="0" rIns="0" bIns="0">
            <a:spAutoFit/>
          </a:bodyPr>
          <a:p>
            <a:pPr algn="l">
              <a:lnSpc>
                <a:spcPct val="150000"/>
              </a:lnSpc>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例3：</a:t>
            </a:r>
            <a:endPar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函数概念的历史演变，也是经过若干层次的抽象而成的（</a:t>
            </a:r>
            <a:r>
              <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如图）</a:t>
            </a: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endParaRPr lang="zh-CN" alt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nSpc>
                <a:spcPct val="150000"/>
              </a:lnSpc>
            </a:pPr>
            <a:r>
              <a:rPr lang="en-US" altLang="zh-CN"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函数概念的历史演变，也是一系列</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弱抽象</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（符号“</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”表示弱抽象）的过程，就拿早期函数概念</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代数函数来讲，它是变量和常数经过有限次的代数运算而构成的，适用范围过于狭窄.</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解析函数范围就扩张了，对于变量和常数可以经过有限次或无限次的运算而得到的一个解析式，如</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ct val="100000"/>
              </a:lnSpc>
            </a:pP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就是解析函数，将变量函数经过弱抽象，即用任意对象去取代具体的数量，并用集合论的数学语言来表述，我们就可获得更一般的“映射”概念.</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2" name="对象 1">
            <a:hlinkClick r:id="" action="ppaction://ole?verb="/>
          </p:cNvPr>
          <p:cNvGraphicFramePr>
            <a:graphicFrameLocks noChangeAspect="1"/>
          </p:cNvGraphicFramePr>
          <p:nvPr/>
        </p:nvGraphicFramePr>
        <p:xfrm>
          <a:off x="3197860" y="3781425"/>
          <a:ext cx="2748915" cy="481330"/>
        </p:xfrm>
        <a:graphic>
          <a:graphicData uri="http://schemas.openxmlformats.org/presentationml/2006/ole">
            <mc:AlternateContent xmlns:mc="http://schemas.openxmlformats.org/markup-compatibility/2006">
              <mc:Choice xmlns:v="urn:schemas-microsoft-com:vml" Requires="v">
                <p:oleObj spid="_x0000_s2049" name="" r:id="rId2" imgW="2540000" imgH="444500" progId="Equation.KSEE3">
                  <p:embed/>
                </p:oleObj>
              </mc:Choice>
              <mc:Fallback>
                <p:oleObj name="" r:id="rId2" imgW="2540000" imgH="444500" progId="Equation.KSEE3">
                  <p:embed/>
                  <p:pic>
                    <p:nvPicPr>
                      <p:cNvPr id="0" name="图片 2048"/>
                      <p:cNvPicPr/>
                      <p:nvPr/>
                    </p:nvPicPr>
                    <p:blipFill>
                      <a:blip r:embed="rId3"/>
                      <a:stretch>
                        <a:fillRect/>
                      </a:stretch>
                    </p:blipFill>
                    <p:spPr>
                      <a:xfrm>
                        <a:off x="3197860" y="3781425"/>
                        <a:ext cx="2748915" cy="48133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245360" y="358151"/>
            <a:ext cx="4653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四、利用抽象法解决数学问题的</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利用图形化进行抽象</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014730" y="1765300"/>
            <a:ext cx="5436870" cy="1106805"/>
          </a:xfrm>
          <a:prstGeom prst="rect">
            <a:avLst/>
          </a:prstGeom>
          <a:noFill/>
        </p:spPr>
        <p:txBody>
          <a:bodyPr wrap="square" rtlCol="0" anchor="t">
            <a:spAutoFit/>
          </a:bodyPr>
          <a:p>
            <a:pPr algn="l" fontAlgn="auto">
              <a:lnSpc>
                <a:spcPct val="11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例4：任选六个人在一起集合，试证：其中要么至少有三个人彼此不认识，要么至少有三个人互相认识.</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3"/>
          <p:cNvCxnSpPr/>
          <p:nvPr/>
        </p:nvCxnSpPr>
        <p:spPr>
          <a:xfrm flipH="1">
            <a:off x="6658610" y="1985010"/>
            <a:ext cx="800100" cy="48514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5" name="直接连接符 4"/>
          <p:cNvCxnSpPr/>
          <p:nvPr/>
        </p:nvCxnSpPr>
        <p:spPr>
          <a:xfrm>
            <a:off x="7475855" y="1985010"/>
            <a:ext cx="791845" cy="511175"/>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 name="直接连接符 5"/>
          <p:cNvCxnSpPr/>
          <p:nvPr/>
        </p:nvCxnSpPr>
        <p:spPr>
          <a:xfrm flipH="1">
            <a:off x="6847205" y="1976755"/>
            <a:ext cx="613410" cy="944880"/>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7" name="直接连接符 6"/>
          <p:cNvCxnSpPr/>
          <p:nvPr/>
        </p:nvCxnSpPr>
        <p:spPr>
          <a:xfrm>
            <a:off x="7468870" y="1976755"/>
            <a:ext cx="638810" cy="962025"/>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flipV="1">
            <a:off x="6838950" y="2930525"/>
            <a:ext cx="1243330" cy="825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9" name="直接连接符 8"/>
          <p:cNvCxnSpPr/>
          <p:nvPr/>
        </p:nvCxnSpPr>
        <p:spPr>
          <a:xfrm flipV="1">
            <a:off x="6847205" y="2691765"/>
            <a:ext cx="621665" cy="23876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0" name="直接连接符 9"/>
          <p:cNvCxnSpPr/>
          <p:nvPr/>
        </p:nvCxnSpPr>
        <p:spPr>
          <a:xfrm>
            <a:off x="7460615" y="2683510"/>
            <a:ext cx="629920" cy="247015"/>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1" name="直接连接符 10"/>
          <p:cNvCxnSpPr/>
          <p:nvPr/>
        </p:nvCxnSpPr>
        <p:spPr>
          <a:xfrm>
            <a:off x="7468870" y="1967865"/>
            <a:ext cx="8890" cy="741045"/>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sp>
        <p:nvSpPr>
          <p:cNvPr id="12" name="文本框 11"/>
          <p:cNvSpPr txBox="1"/>
          <p:nvPr/>
        </p:nvSpPr>
        <p:spPr>
          <a:xfrm>
            <a:off x="7308850" y="1732280"/>
            <a:ext cx="269240" cy="306705"/>
          </a:xfrm>
          <a:prstGeom prst="rect">
            <a:avLst/>
          </a:prstGeom>
          <a:noFill/>
        </p:spPr>
        <p:txBody>
          <a:bodyPr wrap="square" rtlCol="0">
            <a:spAutoFit/>
          </a:bodyPr>
          <a:p>
            <a:r>
              <a:rPr lang="en-US" altLang="zh-CN" sz="1400" i="1"/>
              <a:t>A</a:t>
            </a:r>
            <a:endParaRPr lang="en-US" altLang="zh-CN" sz="1400" i="1"/>
          </a:p>
        </p:txBody>
      </p:sp>
      <p:sp>
        <p:nvSpPr>
          <p:cNvPr id="13" name="文本框 12"/>
          <p:cNvSpPr txBox="1"/>
          <p:nvPr/>
        </p:nvSpPr>
        <p:spPr>
          <a:xfrm>
            <a:off x="6438900" y="2280285"/>
            <a:ext cx="269240" cy="306705"/>
          </a:xfrm>
          <a:prstGeom prst="rect">
            <a:avLst/>
          </a:prstGeom>
          <a:noFill/>
        </p:spPr>
        <p:txBody>
          <a:bodyPr wrap="square" rtlCol="0">
            <a:spAutoFit/>
          </a:bodyPr>
          <a:p>
            <a:r>
              <a:rPr lang="en-US" altLang="zh-CN" sz="1400" i="1"/>
              <a:t>B</a:t>
            </a:r>
            <a:endParaRPr lang="en-US" altLang="zh-CN" sz="1400" i="1"/>
          </a:p>
        </p:txBody>
      </p:sp>
      <p:sp>
        <p:nvSpPr>
          <p:cNvPr id="14" name="文本框 13"/>
          <p:cNvSpPr txBox="1"/>
          <p:nvPr/>
        </p:nvSpPr>
        <p:spPr>
          <a:xfrm>
            <a:off x="6569075" y="2781300"/>
            <a:ext cx="269240" cy="306705"/>
          </a:xfrm>
          <a:prstGeom prst="rect">
            <a:avLst/>
          </a:prstGeom>
          <a:noFill/>
        </p:spPr>
        <p:txBody>
          <a:bodyPr wrap="square" rtlCol="0">
            <a:spAutoFit/>
          </a:bodyPr>
          <a:p>
            <a:r>
              <a:rPr lang="en-US" altLang="zh-CN" sz="1400" i="1"/>
              <a:t>C</a:t>
            </a:r>
            <a:endParaRPr lang="en-US" altLang="zh-CN" sz="1400" i="1"/>
          </a:p>
        </p:txBody>
      </p:sp>
      <p:sp>
        <p:nvSpPr>
          <p:cNvPr id="15" name="文本框 14"/>
          <p:cNvSpPr txBox="1"/>
          <p:nvPr/>
        </p:nvSpPr>
        <p:spPr>
          <a:xfrm>
            <a:off x="8033385" y="2798445"/>
            <a:ext cx="269240" cy="306705"/>
          </a:xfrm>
          <a:prstGeom prst="rect">
            <a:avLst/>
          </a:prstGeom>
          <a:noFill/>
        </p:spPr>
        <p:txBody>
          <a:bodyPr wrap="square" rtlCol="0">
            <a:spAutoFit/>
          </a:bodyPr>
          <a:p>
            <a:r>
              <a:rPr lang="en-US" altLang="zh-CN" sz="1400" i="1"/>
              <a:t>E</a:t>
            </a:r>
            <a:endParaRPr lang="en-US" altLang="zh-CN" sz="1400" i="1"/>
          </a:p>
        </p:txBody>
      </p:sp>
      <p:sp>
        <p:nvSpPr>
          <p:cNvPr id="16" name="文本框 15"/>
          <p:cNvSpPr txBox="1"/>
          <p:nvPr/>
        </p:nvSpPr>
        <p:spPr>
          <a:xfrm>
            <a:off x="8093710" y="2194560"/>
            <a:ext cx="269240" cy="306705"/>
          </a:xfrm>
          <a:prstGeom prst="rect">
            <a:avLst/>
          </a:prstGeom>
          <a:noFill/>
        </p:spPr>
        <p:txBody>
          <a:bodyPr wrap="square" rtlCol="0">
            <a:spAutoFit/>
          </a:bodyPr>
          <a:p>
            <a:r>
              <a:rPr lang="en-US" altLang="zh-CN" sz="1400" i="1"/>
              <a:t>F</a:t>
            </a:r>
            <a:endParaRPr lang="en-US" altLang="zh-CN" sz="1400" i="1"/>
          </a:p>
        </p:txBody>
      </p:sp>
      <p:sp>
        <p:nvSpPr>
          <p:cNvPr id="17" name="文本框 16"/>
          <p:cNvSpPr txBox="1"/>
          <p:nvPr/>
        </p:nvSpPr>
        <p:spPr>
          <a:xfrm>
            <a:off x="7468870" y="2402205"/>
            <a:ext cx="269240" cy="306705"/>
          </a:xfrm>
          <a:prstGeom prst="rect">
            <a:avLst/>
          </a:prstGeom>
          <a:noFill/>
        </p:spPr>
        <p:txBody>
          <a:bodyPr wrap="square" rtlCol="0">
            <a:spAutoFit/>
          </a:bodyPr>
          <a:p>
            <a:r>
              <a:rPr lang="en-US" altLang="zh-CN" sz="1400" i="1"/>
              <a:t>D</a:t>
            </a:r>
            <a:endParaRPr lang="en-US" altLang="zh-CN" sz="1400" i="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245360" y="358151"/>
            <a:ext cx="4653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四、利用抽象法解决数学问题的</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利用图形化进行抽象</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014730" y="1765300"/>
            <a:ext cx="5436870" cy="3066415"/>
          </a:xfrm>
          <a:prstGeom prst="rect">
            <a:avLst/>
          </a:prstGeom>
          <a:noFill/>
        </p:spPr>
        <p:txBody>
          <a:bodyPr wrap="square" rtlCol="0" anchor="t">
            <a:spAutoFit/>
          </a:bodyPr>
          <a:p>
            <a:pPr algn="l" fontAlgn="auto">
              <a:lnSpc>
                <a:spcPts val="29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思考与分析：此问题常称为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六人集合问题</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，现利用图形化的方法将问题进行转化.</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把任选的六个人抽象为平面上任选的六个点，分别用字母 A , B , C , D , E , F 来表示，如果其中有两人互相认识，就在代表这两人的两点之间连一条红色线段，否则就连一条蓝色线段.</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这样六点中的任意两点都要连线，不是连红线就是连蓝线.</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3"/>
          <p:cNvCxnSpPr/>
          <p:nvPr/>
        </p:nvCxnSpPr>
        <p:spPr>
          <a:xfrm flipH="1">
            <a:off x="6658610" y="1985010"/>
            <a:ext cx="800100" cy="48514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5" name="直接连接符 4"/>
          <p:cNvCxnSpPr/>
          <p:nvPr/>
        </p:nvCxnSpPr>
        <p:spPr>
          <a:xfrm>
            <a:off x="7475855" y="1985010"/>
            <a:ext cx="791845" cy="511175"/>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 name="直接连接符 5"/>
          <p:cNvCxnSpPr/>
          <p:nvPr/>
        </p:nvCxnSpPr>
        <p:spPr>
          <a:xfrm flipH="1">
            <a:off x="6847205" y="1976755"/>
            <a:ext cx="613410" cy="944880"/>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7" name="直接连接符 6"/>
          <p:cNvCxnSpPr/>
          <p:nvPr/>
        </p:nvCxnSpPr>
        <p:spPr>
          <a:xfrm>
            <a:off x="7468870" y="1976755"/>
            <a:ext cx="638810" cy="962025"/>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flipV="1">
            <a:off x="6838950" y="2930525"/>
            <a:ext cx="1243330" cy="8255"/>
          </a:xfrm>
          <a:prstGeom prst="line">
            <a:avLst/>
          </a:prstGeom>
          <a:ln>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9" name="直接连接符 8"/>
          <p:cNvCxnSpPr/>
          <p:nvPr/>
        </p:nvCxnSpPr>
        <p:spPr>
          <a:xfrm flipV="1">
            <a:off x="6847205" y="2691765"/>
            <a:ext cx="621665" cy="238760"/>
          </a:xfrm>
          <a:prstGeom prst="line">
            <a:avLst/>
          </a:prstGeom>
          <a:ln w="25400" cmpd="sng">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10" name="直接连接符 9"/>
          <p:cNvCxnSpPr/>
          <p:nvPr/>
        </p:nvCxnSpPr>
        <p:spPr>
          <a:xfrm>
            <a:off x="7460615" y="2683510"/>
            <a:ext cx="629920" cy="247015"/>
          </a:xfrm>
          <a:prstGeom prst="line">
            <a:avLst/>
          </a:prstGeom>
          <a:ln>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11" name="直接连接符 10"/>
          <p:cNvCxnSpPr/>
          <p:nvPr/>
        </p:nvCxnSpPr>
        <p:spPr>
          <a:xfrm>
            <a:off x="7468870" y="1967865"/>
            <a:ext cx="8890" cy="741045"/>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sp>
        <p:nvSpPr>
          <p:cNvPr id="12" name="文本框 11"/>
          <p:cNvSpPr txBox="1"/>
          <p:nvPr/>
        </p:nvSpPr>
        <p:spPr>
          <a:xfrm>
            <a:off x="7308850" y="1732280"/>
            <a:ext cx="269240" cy="306705"/>
          </a:xfrm>
          <a:prstGeom prst="rect">
            <a:avLst/>
          </a:prstGeom>
          <a:noFill/>
        </p:spPr>
        <p:txBody>
          <a:bodyPr wrap="square" rtlCol="0">
            <a:spAutoFit/>
          </a:bodyPr>
          <a:p>
            <a:r>
              <a:rPr lang="en-US" altLang="zh-CN" sz="1400" i="1"/>
              <a:t>A</a:t>
            </a:r>
            <a:endParaRPr lang="en-US" altLang="zh-CN" sz="1400" i="1"/>
          </a:p>
        </p:txBody>
      </p:sp>
      <p:sp>
        <p:nvSpPr>
          <p:cNvPr id="13" name="文本框 12"/>
          <p:cNvSpPr txBox="1"/>
          <p:nvPr/>
        </p:nvSpPr>
        <p:spPr>
          <a:xfrm>
            <a:off x="6438900" y="2280285"/>
            <a:ext cx="269240" cy="306705"/>
          </a:xfrm>
          <a:prstGeom prst="rect">
            <a:avLst/>
          </a:prstGeom>
          <a:noFill/>
        </p:spPr>
        <p:txBody>
          <a:bodyPr wrap="square" rtlCol="0">
            <a:spAutoFit/>
          </a:bodyPr>
          <a:p>
            <a:r>
              <a:rPr lang="en-US" altLang="zh-CN" sz="1400" i="1"/>
              <a:t>B</a:t>
            </a:r>
            <a:endParaRPr lang="en-US" altLang="zh-CN" sz="1400" i="1"/>
          </a:p>
        </p:txBody>
      </p:sp>
      <p:sp>
        <p:nvSpPr>
          <p:cNvPr id="14" name="文本框 13"/>
          <p:cNvSpPr txBox="1"/>
          <p:nvPr/>
        </p:nvSpPr>
        <p:spPr>
          <a:xfrm>
            <a:off x="6569075" y="2781300"/>
            <a:ext cx="269240" cy="306705"/>
          </a:xfrm>
          <a:prstGeom prst="rect">
            <a:avLst/>
          </a:prstGeom>
          <a:noFill/>
        </p:spPr>
        <p:txBody>
          <a:bodyPr wrap="square" rtlCol="0">
            <a:spAutoFit/>
          </a:bodyPr>
          <a:p>
            <a:r>
              <a:rPr lang="en-US" altLang="zh-CN" sz="1400" i="1"/>
              <a:t>C</a:t>
            </a:r>
            <a:endParaRPr lang="en-US" altLang="zh-CN" sz="1400" i="1"/>
          </a:p>
        </p:txBody>
      </p:sp>
      <p:sp>
        <p:nvSpPr>
          <p:cNvPr id="15" name="文本框 14"/>
          <p:cNvSpPr txBox="1"/>
          <p:nvPr/>
        </p:nvSpPr>
        <p:spPr>
          <a:xfrm>
            <a:off x="8033385" y="2798445"/>
            <a:ext cx="269240" cy="306705"/>
          </a:xfrm>
          <a:prstGeom prst="rect">
            <a:avLst/>
          </a:prstGeom>
          <a:noFill/>
        </p:spPr>
        <p:txBody>
          <a:bodyPr wrap="square" rtlCol="0">
            <a:spAutoFit/>
          </a:bodyPr>
          <a:p>
            <a:r>
              <a:rPr lang="en-US" altLang="zh-CN" sz="1400" i="1"/>
              <a:t>E</a:t>
            </a:r>
            <a:endParaRPr lang="en-US" altLang="zh-CN" sz="1400" i="1"/>
          </a:p>
        </p:txBody>
      </p:sp>
      <p:sp>
        <p:nvSpPr>
          <p:cNvPr id="16" name="文本框 15"/>
          <p:cNvSpPr txBox="1"/>
          <p:nvPr/>
        </p:nvSpPr>
        <p:spPr>
          <a:xfrm>
            <a:off x="8093710" y="2194560"/>
            <a:ext cx="269240" cy="306705"/>
          </a:xfrm>
          <a:prstGeom prst="rect">
            <a:avLst/>
          </a:prstGeom>
          <a:noFill/>
        </p:spPr>
        <p:txBody>
          <a:bodyPr wrap="square" rtlCol="0">
            <a:spAutoFit/>
          </a:bodyPr>
          <a:p>
            <a:r>
              <a:rPr lang="en-US" altLang="zh-CN" sz="1400" i="1"/>
              <a:t>F</a:t>
            </a:r>
            <a:endParaRPr lang="en-US" altLang="zh-CN" sz="1400" i="1"/>
          </a:p>
        </p:txBody>
      </p:sp>
      <p:sp>
        <p:nvSpPr>
          <p:cNvPr id="17" name="文本框 16"/>
          <p:cNvSpPr txBox="1"/>
          <p:nvPr/>
        </p:nvSpPr>
        <p:spPr>
          <a:xfrm>
            <a:off x="7468870" y="2402205"/>
            <a:ext cx="269240" cy="306705"/>
          </a:xfrm>
          <a:prstGeom prst="rect">
            <a:avLst/>
          </a:prstGeom>
          <a:noFill/>
        </p:spPr>
        <p:txBody>
          <a:bodyPr wrap="square" rtlCol="0">
            <a:spAutoFit/>
          </a:bodyPr>
          <a:p>
            <a:r>
              <a:rPr lang="en-US" altLang="zh-CN" sz="1400" i="1"/>
              <a:t>D</a:t>
            </a:r>
            <a:endParaRPr lang="en-US" altLang="zh-CN" sz="1400" i="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245360" y="358151"/>
            <a:ext cx="4653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四、利用抽象法解决数学问题的</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利用图形化进行抽象</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014730" y="1765300"/>
            <a:ext cx="5436870" cy="1938020"/>
          </a:xfrm>
          <a:prstGeom prst="rect">
            <a:avLst/>
          </a:prstGeom>
          <a:noFill/>
        </p:spPr>
        <p:txBody>
          <a:bodyPr wrap="square" rtlCol="0" anchor="t">
            <a:spAutoFit/>
          </a:bodyPr>
          <a:p>
            <a:pPr algn="l" fontAlgn="auto">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从这六点中任意取一点A，它与其他五点有5条连线，如图所示，由于</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5条线段只有两种颜色</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，根据抽屉原理，其中</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至少有3条线段是同一颜色</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3"/>
          <p:cNvCxnSpPr/>
          <p:nvPr/>
        </p:nvCxnSpPr>
        <p:spPr>
          <a:xfrm flipH="1">
            <a:off x="6658610" y="1985010"/>
            <a:ext cx="800100" cy="48514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5" name="直接连接符 4"/>
          <p:cNvCxnSpPr/>
          <p:nvPr/>
        </p:nvCxnSpPr>
        <p:spPr>
          <a:xfrm>
            <a:off x="7475855" y="1985010"/>
            <a:ext cx="791845" cy="511175"/>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 name="直接连接符 5"/>
          <p:cNvCxnSpPr/>
          <p:nvPr/>
        </p:nvCxnSpPr>
        <p:spPr>
          <a:xfrm flipH="1">
            <a:off x="6847205" y="1976755"/>
            <a:ext cx="613410" cy="944880"/>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7" name="直接连接符 6"/>
          <p:cNvCxnSpPr/>
          <p:nvPr/>
        </p:nvCxnSpPr>
        <p:spPr>
          <a:xfrm>
            <a:off x="7468870" y="1976755"/>
            <a:ext cx="638810" cy="962025"/>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flipV="1">
            <a:off x="6838950" y="2930525"/>
            <a:ext cx="1243330" cy="8255"/>
          </a:xfrm>
          <a:prstGeom prst="line">
            <a:avLst/>
          </a:prstGeom>
          <a:ln>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9" name="直接连接符 8"/>
          <p:cNvCxnSpPr/>
          <p:nvPr/>
        </p:nvCxnSpPr>
        <p:spPr>
          <a:xfrm flipV="1">
            <a:off x="6847205" y="2691765"/>
            <a:ext cx="621665" cy="238760"/>
          </a:xfrm>
          <a:prstGeom prst="line">
            <a:avLst/>
          </a:prstGeom>
          <a:ln w="25400" cmpd="sng">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10" name="直接连接符 9"/>
          <p:cNvCxnSpPr/>
          <p:nvPr/>
        </p:nvCxnSpPr>
        <p:spPr>
          <a:xfrm>
            <a:off x="7460615" y="2683510"/>
            <a:ext cx="629920" cy="247015"/>
          </a:xfrm>
          <a:prstGeom prst="line">
            <a:avLst/>
          </a:prstGeom>
          <a:ln>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11" name="直接连接符 10"/>
          <p:cNvCxnSpPr/>
          <p:nvPr/>
        </p:nvCxnSpPr>
        <p:spPr>
          <a:xfrm>
            <a:off x="7468870" y="1967865"/>
            <a:ext cx="8890" cy="741045"/>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sp>
        <p:nvSpPr>
          <p:cNvPr id="12" name="文本框 11"/>
          <p:cNvSpPr txBox="1"/>
          <p:nvPr/>
        </p:nvSpPr>
        <p:spPr>
          <a:xfrm>
            <a:off x="7308850" y="1732280"/>
            <a:ext cx="269240" cy="306705"/>
          </a:xfrm>
          <a:prstGeom prst="rect">
            <a:avLst/>
          </a:prstGeom>
          <a:noFill/>
        </p:spPr>
        <p:txBody>
          <a:bodyPr wrap="square" rtlCol="0">
            <a:spAutoFit/>
          </a:bodyPr>
          <a:p>
            <a:r>
              <a:rPr lang="en-US" altLang="zh-CN" sz="1400" i="1"/>
              <a:t>A</a:t>
            </a:r>
            <a:endParaRPr lang="en-US" altLang="zh-CN" sz="1400" i="1"/>
          </a:p>
        </p:txBody>
      </p:sp>
      <p:sp>
        <p:nvSpPr>
          <p:cNvPr id="13" name="文本框 12"/>
          <p:cNvSpPr txBox="1"/>
          <p:nvPr/>
        </p:nvSpPr>
        <p:spPr>
          <a:xfrm>
            <a:off x="6438900" y="2280285"/>
            <a:ext cx="269240" cy="306705"/>
          </a:xfrm>
          <a:prstGeom prst="rect">
            <a:avLst/>
          </a:prstGeom>
          <a:noFill/>
        </p:spPr>
        <p:txBody>
          <a:bodyPr wrap="square" rtlCol="0">
            <a:spAutoFit/>
          </a:bodyPr>
          <a:p>
            <a:r>
              <a:rPr lang="en-US" altLang="zh-CN" sz="1400" i="1"/>
              <a:t>B</a:t>
            </a:r>
            <a:endParaRPr lang="en-US" altLang="zh-CN" sz="1400" i="1"/>
          </a:p>
        </p:txBody>
      </p:sp>
      <p:sp>
        <p:nvSpPr>
          <p:cNvPr id="14" name="文本框 13"/>
          <p:cNvSpPr txBox="1"/>
          <p:nvPr/>
        </p:nvSpPr>
        <p:spPr>
          <a:xfrm>
            <a:off x="6569075" y="2781300"/>
            <a:ext cx="269240" cy="306705"/>
          </a:xfrm>
          <a:prstGeom prst="rect">
            <a:avLst/>
          </a:prstGeom>
          <a:noFill/>
        </p:spPr>
        <p:txBody>
          <a:bodyPr wrap="square" rtlCol="0">
            <a:spAutoFit/>
          </a:bodyPr>
          <a:p>
            <a:r>
              <a:rPr lang="en-US" altLang="zh-CN" sz="1400" i="1"/>
              <a:t>C</a:t>
            </a:r>
            <a:endParaRPr lang="en-US" altLang="zh-CN" sz="1400" i="1"/>
          </a:p>
        </p:txBody>
      </p:sp>
      <p:sp>
        <p:nvSpPr>
          <p:cNvPr id="15" name="文本框 14"/>
          <p:cNvSpPr txBox="1"/>
          <p:nvPr/>
        </p:nvSpPr>
        <p:spPr>
          <a:xfrm>
            <a:off x="8033385" y="2798445"/>
            <a:ext cx="269240" cy="306705"/>
          </a:xfrm>
          <a:prstGeom prst="rect">
            <a:avLst/>
          </a:prstGeom>
          <a:noFill/>
        </p:spPr>
        <p:txBody>
          <a:bodyPr wrap="square" rtlCol="0">
            <a:spAutoFit/>
          </a:bodyPr>
          <a:p>
            <a:r>
              <a:rPr lang="en-US" altLang="zh-CN" sz="1400" i="1"/>
              <a:t>E</a:t>
            </a:r>
            <a:endParaRPr lang="en-US" altLang="zh-CN" sz="1400" i="1"/>
          </a:p>
        </p:txBody>
      </p:sp>
      <p:sp>
        <p:nvSpPr>
          <p:cNvPr id="16" name="文本框 15"/>
          <p:cNvSpPr txBox="1"/>
          <p:nvPr/>
        </p:nvSpPr>
        <p:spPr>
          <a:xfrm>
            <a:off x="8093710" y="2194560"/>
            <a:ext cx="269240" cy="306705"/>
          </a:xfrm>
          <a:prstGeom prst="rect">
            <a:avLst/>
          </a:prstGeom>
          <a:noFill/>
        </p:spPr>
        <p:txBody>
          <a:bodyPr wrap="square" rtlCol="0">
            <a:spAutoFit/>
          </a:bodyPr>
          <a:p>
            <a:r>
              <a:rPr lang="en-US" altLang="zh-CN" sz="1400" i="1"/>
              <a:t>F</a:t>
            </a:r>
            <a:endParaRPr lang="en-US" altLang="zh-CN" sz="1400" i="1"/>
          </a:p>
        </p:txBody>
      </p:sp>
      <p:sp>
        <p:nvSpPr>
          <p:cNvPr id="17" name="文本框 16"/>
          <p:cNvSpPr txBox="1"/>
          <p:nvPr/>
        </p:nvSpPr>
        <p:spPr>
          <a:xfrm>
            <a:off x="7468870" y="2402205"/>
            <a:ext cx="269240" cy="306705"/>
          </a:xfrm>
          <a:prstGeom prst="rect">
            <a:avLst/>
          </a:prstGeom>
          <a:noFill/>
        </p:spPr>
        <p:txBody>
          <a:bodyPr wrap="square" rtlCol="0">
            <a:spAutoFit/>
          </a:bodyPr>
          <a:p>
            <a:r>
              <a:rPr lang="en-US" altLang="zh-CN" sz="1400" i="1"/>
              <a:t>D</a:t>
            </a:r>
            <a:endParaRPr lang="en-US" altLang="zh-CN" sz="1400" i="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9"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00" name="组合 4"/>
          <p:cNvGrpSpPr/>
          <p:nvPr/>
        </p:nvGrpSpPr>
        <p:grpSpPr>
          <a:xfrm>
            <a:off x="0" y="1679896"/>
            <a:ext cx="3667539" cy="1080256"/>
            <a:chOff x="0" y="1491631"/>
            <a:chExt cx="3667539" cy="1080256"/>
          </a:xfrm>
        </p:grpSpPr>
        <p:sp>
          <p:nvSpPr>
            <p:cNvPr id="1048681"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682"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683" name="TextBox 1"/>
          <p:cNvSpPr txBox="1"/>
          <p:nvPr/>
        </p:nvSpPr>
        <p:spPr>
          <a:xfrm>
            <a:off x="4130680" y="1516396"/>
            <a:ext cx="1960880" cy="629920"/>
          </a:xfrm>
          <a:prstGeom prst="rect">
            <a:avLst/>
          </a:prstGeom>
          <a:noFill/>
        </p:spPr>
        <p:txBody>
          <a:bodyPr wrap="none" rtlCol="0">
            <a:spAutoFit/>
          </a:bodyPr>
          <a:p>
            <a:pPr algn="l"/>
            <a:r>
              <a:rPr lang="zh-CN" altLang="en-US" sz="3500" b="1" dirty="0">
                <a:solidFill>
                  <a:schemeClr val="accent2">
                    <a:lumMod val="75000"/>
                  </a:schemeClr>
                </a:solidFill>
                <a:latin typeface="+mj-ea"/>
                <a:ea typeface="+mj-ea"/>
              </a:rPr>
              <a:t>数学</a:t>
            </a:r>
            <a:r>
              <a:rPr lang="zh-CN" altLang="en-US" sz="3500" b="1" dirty="0">
                <a:solidFill>
                  <a:schemeClr val="accent2">
                    <a:lumMod val="75000"/>
                  </a:schemeClr>
                </a:solidFill>
                <a:latin typeface="+mj-ea"/>
                <a:ea typeface="+mj-ea"/>
              </a:rPr>
              <a:t>抽象</a:t>
            </a:r>
            <a:endParaRPr lang="zh-CN" altLang="en-US" sz="3500" b="1" dirty="0">
              <a:solidFill>
                <a:schemeClr val="accent2">
                  <a:lumMod val="75000"/>
                </a:schemeClr>
              </a:solidFill>
              <a:latin typeface="+mj-ea"/>
              <a:ea typeface="+mj-ea"/>
            </a:endParaRPr>
          </a:p>
        </p:txBody>
      </p:sp>
      <p:sp>
        <p:nvSpPr>
          <p:cNvPr id="1048684" name="TextBox 14"/>
          <p:cNvSpPr txBox="1"/>
          <p:nvPr/>
        </p:nvSpPr>
        <p:spPr>
          <a:xfrm>
            <a:off x="4161810" y="2244625"/>
            <a:ext cx="22402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一、数学抽象的</a:t>
            </a:r>
            <a:r>
              <a:rPr lang="zh-CN" altLang="en-US" b="1" dirty="0" smtClean="0">
                <a:solidFill>
                  <a:schemeClr val="tx1">
                    <a:lumMod val="65000"/>
                    <a:lumOff val="35000"/>
                  </a:schemeClr>
                </a:solidFill>
                <a:latin typeface="+mj-ea"/>
                <a:ea typeface="+mj-ea"/>
              </a:rPr>
              <a:t>概念</a:t>
            </a:r>
            <a:endParaRPr lang="zh-CN" altLang="en-US" b="1" dirty="0" smtClean="0">
              <a:solidFill>
                <a:schemeClr val="tx1">
                  <a:lumMod val="65000"/>
                  <a:lumOff val="35000"/>
                </a:schemeClr>
              </a:solidFill>
              <a:latin typeface="+mj-ea"/>
              <a:ea typeface="+mj-ea"/>
            </a:endParaRPr>
          </a:p>
        </p:txBody>
      </p:sp>
      <p:sp>
        <p:nvSpPr>
          <p:cNvPr id="1048685" name="TextBox 15"/>
          <p:cNvSpPr txBox="1"/>
          <p:nvPr/>
        </p:nvSpPr>
        <p:spPr>
          <a:xfrm>
            <a:off x="4161810" y="3042178"/>
            <a:ext cx="26974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三、数学抽象的基本</a:t>
            </a:r>
            <a:r>
              <a:rPr lang="zh-CN" altLang="en-US" b="1" dirty="0" smtClean="0">
                <a:solidFill>
                  <a:schemeClr val="tx1">
                    <a:lumMod val="65000"/>
                    <a:lumOff val="35000"/>
                  </a:schemeClr>
                </a:solidFill>
                <a:latin typeface="+mj-ea"/>
                <a:ea typeface="+mj-ea"/>
              </a:rPr>
              <a:t>方法</a:t>
            </a:r>
            <a:endParaRPr lang="zh-CN" altLang="en-US" b="1" dirty="0" smtClean="0">
              <a:solidFill>
                <a:schemeClr val="tx1">
                  <a:lumMod val="65000"/>
                  <a:lumOff val="35000"/>
                </a:schemeClr>
              </a:solidFill>
              <a:latin typeface="+mj-ea"/>
              <a:ea typeface="+mj-ea"/>
            </a:endParaRPr>
          </a:p>
        </p:txBody>
      </p:sp>
      <p:sp>
        <p:nvSpPr>
          <p:cNvPr id="1048686" name="TextBox 16"/>
          <p:cNvSpPr txBox="1"/>
          <p:nvPr/>
        </p:nvSpPr>
        <p:spPr>
          <a:xfrm>
            <a:off x="4161810" y="3450671"/>
            <a:ext cx="42976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四、利用数学抽象法解决数学问题的</a:t>
            </a:r>
            <a:r>
              <a:rPr lang="zh-CN" altLang="en-US" b="1" dirty="0" smtClean="0">
                <a:solidFill>
                  <a:schemeClr val="tx1">
                    <a:lumMod val="65000"/>
                    <a:lumOff val="35000"/>
                  </a:schemeClr>
                </a:solidFill>
                <a:latin typeface="+mj-ea"/>
                <a:ea typeface="+mj-ea"/>
              </a:rPr>
              <a:t>方法</a:t>
            </a:r>
            <a:endParaRPr lang="zh-CN" altLang="en-US" b="1" dirty="0" smtClean="0">
              <a:solidFill>
                <a:schemeClr val="tx1">
                  <a:lumMod val="65000"/>
                  <a:lumOff val="35000"/>
                </a:schemeClr>
              </a:solidFill>
              <a:latin typeface="+mj-ea"/>
              <a:ea typeface="+mj-ea"/>
            </a:endParaRPr>
          </a:p>
        </p:txBody>
      </p:sp>
      <p:sp>
        <p:nvSpPr>
          <p:cNvPr id="1048688" name="TextBox 27"/>
          <p:cNvSpPr txBox="1"/>
          <p:nvPr/>
        </p:nvSpPr>
        <p:spPr>
          <a:xfrm>
            <a:off x="4161810" y="2660340"/>
            <a:ext cx="22402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二、数学抽象的</a:t>
            </a:r>
            <a:r>
              <a:rPr lang="zh-CN" altLang="en-US" b="1" dirty="0">
                <a:solidFill>
                  <a:schemeClr val="tx1">
                    <a:lumMod val="65000"/>
                    <a:lumOff val="35000"/>
                  </a:schemeClr>
                </a:solidFill>
                <a:latin typeface="+mj-ea"/>
                <a:ea typeface="+mj-ea"/>
              </a:rPr>
              <a:t>特点</a:t>
            </a:r>
            <a:endParaRPr lang="zh-CN" altLang="en-US" b="1" dirty="0">
              <a:solidFill>
                <a:schemeClr val="tx1">
                  <a:lumMod val="65000"/>
                  <a:lumOff val="35000"/>
                </a:schemeClr>
              </a:solidFill>
              <a:latin typeface="+mj-ea"/>
              <a:ea typeface="+mj-ea"/>
            </a:endParaRPr>
          </a:p>
        </p:txBody>
      </p:sp>
      <p:pic>
        <p:nvPicPr>
          <p:cNvPr id="2097160"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01" name="组合 35"/>
          <p:cNvGrpSpPr/>
          <p:nvPr/>
        </p:nvGrpSpPr>
        <p:grpSpPr>
          <a:xfrm>
            <a:off x="2505283" y="1504618"/>
            <a:ext cx="1430810" cy="1430810"/>
            <a:chOff x="4084036" y="932368"/>
            <a:chExt cx="440028" cy="440028"/>
          </a:xfrm>
        </p:grpSpPr>
        <p:sp>
          <p:nvSpPr>
            <p:cNvPr id="1048689"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0" name="TextBox 37"/>
            <p:cNvSpPr txBox="1"/>
            <p:nvPr/>
          </p:nvSpPr>
          <p:spPr>
            <a:xfrm>
              <a:off x="4125409" y="996205"/>
              <a:ext cx="345266" cy="312068"/>
            </a:xfrm>
            <a:prstGeom prst="rect">
              <a:avLst/>
            </a:prstGeom>
            <a:noFill/>
          </p:spPr>
          <p:txBody>
            <a:bodyPr wrap="none" rtlCol="0">
              <a:spAutoFit/>
            </a:bodyPr>
            <a:p>
              <a:pPr algn="ctr"/>
              <a:r>
                <a:rPr lang="en-US" altLang="zh-CN" sz="6000" b="1" dirty="0" smtClean="0">
                  <a:solidFill>
                    <a:schemeClr val="bg1"/>
                  </a:solidFill>
                  <a:latin typeface="+mj-ea"/>
                  <a:ea typeface="+mj-ea"/>
                </a:rPr>
                <a:t>01</a:t>
              </a:r>
              <a:endParaRPr lang="en-US" altLang="zh-CN" sz="6000" b="1" dirty="0" smtClean="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245360" y="358151"/>
            <a:ext cx="4653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四、利用抽象法解决数学问题的</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利用图形化进行抽象</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文本框 2"/>
          <p:cNvSpPr txBox="1"/>
          <p:nvPr/>
        </p:nvSpPr>
        <p:spPr>
          <a:xfrm>
            <a:off x="1014730" y="1765300"/>
            <a:ext cx="5436870" cy="3322955"/>
          </a:xfrm>
          <a:prstGeom prst="rect">
            <a:avLst/>
          </a:prstGeom>
          <a:noFill/>
        </p:spPr>
        <p:txBody>
          <a:bodyPr wrap="square" rtlCol="0" anchor="t">
            <a:spAutoFit/>
          </a:bodyPr>
          <a:p>
            <a:pPr algn="l" fontAlgn="auto">
              <a:lnSpc>
                <a:spcPts val="28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不妨</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设</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AC , AD 和 AE 是三条蓝色连线，</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那么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CE , CD , DE 三条连线中，只要有一条蓝色的，就有一个三边是蓝色的三角形，这表明这个三角形的三个顶点代表的三个人互相都不认识；</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如果</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CE , CD , DE 都不是蓝色的，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那么</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CDE 的三边都是红色的（图中用虚线表示），这表明 C , D , E 三个人互相认识，如果三条同颜色的线段是红色的，也可以用同样的方法证明.</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4" name="直接连接符 3"/>
          <p:cNvCxnSpPr/>
          <p:nvPr/>
        </p:nvCxnSpPr>
        <p:spPr>
          <a:xfrm flipH="1">
            <a:off x="6658610" y="1985010"/>
            <a:ext cx="800100" cy="485140"/>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5" name="直接连接符 4"/>
          <p:cNvCxnSpPr/>
          <p:nvPr/>
        </p:nvCxnSpPr>
        <p:spPr>
          <a:xfrm>
            <a:off x="7475855" y="1985010"/>
            <a:ext cx="791845" cy="511175"/>
          </a:xfrm>
          <a:prstGeom prst="line">
            <a:avLst/>
          </a:prstGeom>
          <a:ln>
            <a:solidFill>
              <a:srgbClr val="FF0000"/>
            </a:solidFill>
          </a:ln>
        </p:spPr>
        <p:style>
          <a:lnRef idx="2">
            <a:schemeClr val="accent6"/>
          </a:lnRef>
          <a:fillRef idx="0">
            <a:schemeClr val="accent6"/>
          </a:fillRef>
          <a:effectRef idx="1">
            <a:schemeClr val="accent6"/>
          </a:effectRef>
          <a:fontRef idx="minor">
            <a:schemeClr val="tx1"/>
          </a:fontRef>
        </p:style>
      </p:cxnSp>
      <p:cxnSp>
        <p:nvCxnSpPr>
          <p:cNvPr id="6" name="直接连接符 5"/>
          <p:cNvCxnSpPr/>
          <p:nvPr/>
        </p:nvCxnSpPr>
        <p:spPr>
          <a:xfrm flipH="1">
            <a:off x="6847205" y="1976755"/>
            <a:ext cx="613410" cy="944880"/>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7" name="直接连接符 6"/>
          <p:cNvCxnSpPr/>
          <p:nvPr/>
        </p:nvCxnSpPr>
        <p:spPr>
          <a:xfrm>
            <a:off x="7468870" y="1976755"/>
            <a:ext cx="638810" cy="962025"/>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cxnSp>
        <p:nvCxnSpPr>
          <p:cNvPr id="8" name="直接连接符 7"/>
          <p:cNvCxnSpPr/>
          <p:nvPr/>
        </p:nvCxnSpPr>
        <p:spPr>
          <a:xfrm flipV="1">
            <a:off x="6838950" y="2930525"/>
            <a:ext cx="1243330" cy="8255"/>
          </a:xfrm>
          <a:prstGeom prst="line">
            <a:avLst/>
          </a:prstGeom>
          <a:ln>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9" name="直接连接符 8"/>
          <p:cNvCxnSpPr/>
          <p:nvPr/>
        </p:nvCxnSpPr>
        <p:spPr>
          <a:xfrm flipV="1">
            <a:off x="6847205" y="2691765"/>
            <a:ext cx="621665" cy="238760"/>
          </a:xfrm>
          <a:prstGeom prst="line">
            <a:avLst/>
          </a:prstGeom>
          <a:ln w="25400" cmpd="sng">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10" name="直接连接符 9"/>
          <p:cNvCxnSpPr/>
          <p:nvPr/>
        </p:nvCxnSpPr>
        <p:spPr>
          <a:xfrm>
            <a:off x="7460615" y="2683510"/>
            <a:ext cx="629920" cy="247015"/>
          </a:xfrm>
          <a:prstGeom prst="line">
            <a:avLst/>
          </a:prstGeom>
          <a:ln>
            <a:solidFill>
              <a:schemeClr val="tx1"/>
            </a:solidFill>
            <a:prstDash val="dash"/>
          </a:ln>
        </p:spPr>
        <p:style>
          <a:lnRef idx="2">
            <a:schemeClr val="accent6"/>
          </a:lnRef>
          <a:fillRef idx="0">
            <a:schemeClr val="accent6"/>
          </a:fillRef>
          <a:effectRef idx="1">
            <a:schemeClr val="accent6"/>
          </a:effectRef>
          <a:fontRef idx="minor">
            <a:schemeClr val="tx1"/>
          </a:fontRef>
        </p:style>
      </p:cxnSp>
      <p:cxnSp>
        <p:nvCxnSpPr>
          <p:cNvPr id="11" name="直接连接符 10"/>
          <p:cNvCxnSpPr/>
          <p:nvPr/>
        </p:nvCxnSpPr>
        <p:spPr>
          <a:xfrm>
            <a:off x="7468870" y="1967865"/>
            <a:ext cx="8890" cy="741045"/>
          </a:xfrm>
          <a:prstGeom prst="line">
            <a:avLst/>
          </a:prstGeom>
          <a:ln>
            <a:solidFill>
              <a:srgbClr val="7030A0"/>
            </a:solidFill>
          </a:ln>
        </p:spPr>
        <p:style>
          <a:lnRef idx="2">
            <a:schemeClr val="accent6"/>
          </a:lnRef>
          <a:fillRef idx="0">
            <a:schemeClr val="accent6"/>
          </a:fillRef>
          <a:effectRef idx="1">
            <a:schemeClr val="accent6"/>
          </a:effectRef>
          <a:fontRef idx="minor">
            <a:schemeClr val="tx1"/>
          </a:fontRef>
        </p:style>
      </p:cxnSp>
      <p:sp>
        <p:nvSpPr>
          <p:cNvPr id="12" name="文本框 11"/>
          <p:cNvSpPr txBox="1"/>
          <p:nvPr/>
        </p:nvSpPr>
        <p:spPr>
          <a:xfrm>
            <a:off x="7308850" y="1732280"/>
            <a:ext cx="269240" cy="306705"/>
          </a:xfrm>
          <a:prstGeom prst="rect">
            <a:avLst/>
          </a:prstGeom>
          <a:noFill/>
        </p:spPr>
        <p:txBody>
          <a:bodyPr wrap="square" rtlCol="0">
            <a:spAutoFit/>
          </a:bodyPr>
          <a:p>
            <a:r>
              <a:rPr lang="en-US" altLang="zh-CN" sz="1400" i="1"/>
              <a:t>A</a:t>
            </a:r>
            <a:endParaRPr lang="en-US" altLang="zh-CN" sz="1400" i="1"/>
          </a:p>
        </p:txBody>
      </p:sp>
      <p:sp>
        <p:nvSpPr>
          <p:cNvPr id="13" name="文本框 12"/>
          <p:cNvSpPr txBox="1"/>
          <p:nvPr/>
        </p:nvSpPr>
        <p:spPr>
          <a:xfrm>
            <a:off x="6438900" y="2280285"/>
            <a:ext cx="269240" cy="306705"/>
          </a:xfrm>
          <a:prstGeom prst="rect">
            <a:avLst/>
          </a:prstGeom>
          <a:noFill/>
        </p:spPr>
        <p:txBody>
          <a:bodyPr wrap="square" rtlCol="0">
            <a:spAutoFit/>
          </a:bodyPr>
          <a:p>
            <a:r>
              <a:rPr lang="en-US" altLang="zh-CN" sz="1400" i="1"/>
              <a:t>B</a:t>
            </a:r>
            <a:endParaRPr lang="en-US" altLang="zh-CN" sz="1400" i="1"/>
          </a:p>
        </p:txBody>
      </p:sp>
      <p:sp>
        <p:nvSpPr>
          <p:cNvPr id="14" name="文本框 13"/>
          <p:cNvSpPr txBox="1"/>
          <p:nvPr/>
        </p:nvSpPr>
        <p:spPr>
          <a:xfrm>
            <a:off x="6569075" y="2781300"/>
            <a:ext cx="269240" cy="306705"/>
          </a:xfrm>
          <a:prstGeom prst="rect">
            <a:avLst/>
          </a:prstGeom>
          <a:noFill/>
        </p:spPr>
        <p:txBody>
          <a:bodyPr wrap="square" rtlCol="0">
            <a:spAutoFit/>
          </a:bodyPr>
          <a:p>
            <a:r>
              <a:rPr lang="en-US" altLang="zh-CN" sz="1400" i="1"/>
              <a:t>C</a:t>
            </a:r>
            <a:endParaRPr lang="en-US" altLang="zh-CN" sz="1400" i="1"/>
          </a:p>
        </p:txBody>
      </p:sp>
      <p:sp>
        <p:nvSpPr>
          <p:cNvPr id="15" name="文本框 14"/>
          <p:cNvSpPr txBox="1"/>
          <p:nvPr/>
        </p:nvSpPr>
        <p:spPr>
          <a:xfrm>
            <a:off x="8033385" y="2798445"/>
            <a:ext cx="269240" cy="306705"/>
          </a:xfrm>
          <a:prstGeom prst="rect">
            <a:avLst/>
          </a:prstGeom>
          <a:noFill/>
        </p:spPr>
        <p:txBody>
          <a:bodyPr wrap="square" rtlCol="0">
            <a:spAutoFit/>
          </a:bodyPr>
          <a:p>
            <a:r>
              <a:rPr lang="en-US" altLang="zh-CN" sz="1400" i="1"/>
              <a:t>E</a:t>
            </a:r>
            <a:endParaRPr lang="en-US" altLang="zh-CN" sz="1400" i="1"/>
          </a:p>
        </p:txBody>
      </p:sp>
      <p:sp>
        <p:nvSpPr>
          <p:cNvPr id="16" name="文本框 15"/>
          <p:cNvSpPr txBox="1"/>
          <p:nvPr/>
        </p:nvSpPr>
        <p:spPr>
          <a:xfrm>
            <a:off x="8093710" y="2194560"/>
            <a:ext cx="269240" cy="306705"/>
          </a:xfrm>
          <a:prstGeom prst="rect">
            <a:avLst/>
          </a:prstGeom>
          <a:noFill/>
        </p:spPr>
        <p:txBody>
          <a:bodyPr wrap="square" rtlCol="0">
            <a:spAutoFit/>
          </a:bodyPr>
          <a:p>
            <a:r>
              <a:rPr lang="en-US" altLang="zh-CN" sz="1400" i="1"/>
              <a:t>F</a:t>
            </a:r>
            <a:endParaRPr lang="en-US" altLang="zh-CN" sz="1400" i="1"/>
          </a:p>
        </p:txBody>
      </p:sp>
      <p:sp>
        <p:nvSpPr>
          <p:cNvPr id="17" name="文本框 16"/>
          <p:cNvSpPr txBox="1"/>
          <p:nvPr/>
        </p:nvSpPr>
        <p:spPr>
          <a:xfrm>
            <a:off x="7468870" y="2402205"/>
            <a:ext cx="269240" cy="306705"/>
          </a:xfrm>
          <a:prstGeom prst="rect">
            <a:avLst/>
          </a:prstGeom>
          <a:noFill/>
        </p:spPr>
        <p:txBody>
          <a:bodyPr wrap="square" rtlCol="0">
            <a:spAutoFit/>
          </a:bodyPr>
          <a:p>
            <a:r>
              <a:rPr lang="en-US" altLang="zh-CN" sz="1400" i="1"/>
              <a:t>D</a:t>
            </a:r>
            <a:endParaRPr lang="en-US" altLang="zh-CN" sz="1400" i="1"/>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245360" y="358151"/>
            <a:ext cx="4653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四、利用抽象法解决数学问题的</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295465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利用</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数字化进行抽象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例5：几个点</a:t>
            </a:r>
            <a:r>
              <a:rPr lang="en-US" altLang="zh-CN"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en-US" altLang="zh-CN"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1200" b="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按顺序排列在同一条直线上，每个点涂上红色或蓝色.</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如果相邻点间的线段</a:t>
            </a:r>
            <a:r>
              <a:rPr lang="en-US" altLang="zh-CN"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i </a:t>
            </a:r>
            <a:r>
              <a:rPr lang="en-US" altLang="zh-CN"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i+1,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的两端颜色不同，我们把它称为</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标准线段</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已知 </a:t>
            </a:r>
            <a:r>
              <a:rPr lang="zh-CN" altLang="en-US"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和 </a:t>
            </a:r>
            <a:r>
              <a:rPr lang="zh-CN" altLang="en-US"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zh-CN" altLang="en-US"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的颜色不同，证明标准线段的个数一定是奇数.</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思考与分析：涂成红色或蓝色的点</a:t>
            </a:r>
            <a:r>
              <a:rPr lang="en-US" altLang="zh-CN"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en-US" altLang="zh-CN"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i="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v</a:t>
            </a:r>
            <a:r>
              <a:rPr lang="en-US" altLang="zh-CN" sz="1200" b="1" i="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n</a:t>
            </a:r>
            <a:r>
              <a:rPr lang="en-US" altLang="zh-CN" sz="1200" b="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200" b="1" baseline="-25000">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将它们数字化为</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因为</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，如果其中标准线段条数为</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，则</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，所以 k 为奇数.</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因此，标准线段的个数 k 为奇数.</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3" name="对象 2">
            <a:hlinkClick r:id="" action="ppaction://ole?verb="/>
          </p:cNvPr>
          <p:cNvGraphicFramePr>
            <a:graphicFrameLocks noChangeAspect="1"/>
          </p:cNvGraphicFramePr>
          <p:nvPr/>
        </p:nvGraphicFramePr>
        <p:xfrm>
          <a:off x="3867150" y="2958465"/>
          <a:ext cx="1409700" cy="457200"/>
        </p:xfrm>
        <a:graphic>
          <a:graphicData uri="http://schemas.openxmlformats.org/presentationml/2006/ole">
            <mc:AlternateContent xmlns:mc="http://schemas.openxmlformats.org/markup-compatibility/2006">
              <mc:Choice xmlns:v="urn:schemas-microsoft-com:vml" Requires="v">
                <p:oleObj spid="_x0000_s3073" name="" r:id="rId1" imgW="1409700" imgH="457200" progId="Equation.KSEE3">
                  <p:embed/>
                </p:oleObj>
              </mc:Choice>
              <mc:Fallback>
                <p:oleObj name="" r:id="rId1" imgW="1409700" imgH="457200" progId="Equation.KSEE3">
                  <p:embed/>
                  <p:pic>
                    <p:nvPicPr>
                      <p:cNvPr id="0" name="图片 3072"/>
                      <p:cNvPicPr/>
                      <p:nvPr/>
                    </p:nvPicPr>
                    <p:blipFill>
                      <a:blip r:embed="rId2"/>
                      <a:stretch>
                        <a:fillRect/>
                      </a:stretch>
                    </p:blipFill>
                    <p:spPr>
                      <a:xfrm>
                        <a:off x="3867150" y="2958465"/>
                        <a:ext cx="1409700" cy="457200"/>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1530033" y="3482975"/>
          <a:ext cx="3377565" cy="241300"/>
        </p:xfrm>
        <a:graphic>
          <a:graphicData uri="http://schemas.openxmlformats.org/presentationml/2006/ole">
            <mc:AlternateContent xmlns:mc="http://schemas.openxmlformats.org/markup-compatibility/2006">
              <mc:Choice xmlns:v="urn:schemas-microsoft-com:vml" Requires="v">
                <p:oleObj spid="_x0000_s3074" name="" r:id="rId3" imgW="3377565" imgH="241300" progId="Equation.KSEE3">
                  <p:embed/>
                </p:oleObj>
              </mc:Choice>
              <mc:Fallback>
                <p:oleObj name="" r:id="rId3" imgW="3377565" imgH="241300" progId="Equation.KSEE3">
                  <p:embed/>
                  <p:pic>
                    <p:nvPicPr>
                      <p:cNvPr id="0" name="图片 3073"/>
                      <p:cNvPicPr/>
                      <p:nvPr/>
                    </p:nvPicPr>
                    <p:blipFill>
                      <a:blip r:embed="rId4"/>
                      <a:stretch>
                        <a:fillRect/>
                      </a:stretch>
                    </p:blipFill>
                    <p:spPr>
                      <a:xfrm>
                        <a:off x="1530033" y="3482975"/>
                        <a:ext cx="3377565" cy="241300"/>
                      </a:xfrm>
                      <a:prstGeom prst="rect">
                        <a:avLst/>
                      </a:prstGeom>
                    </p:spPr>
                  </p:pic>
                </p:oleObj>
              </mc:Fallback>
            </mc:AlternateContent>
          </a:graphicData>
        </a:graphic>
      </p:graphicFrame>
      <p:graphicFrame>
        <p:nvGraphicFramePr>
          <p:cNvPr id="18" name="对象 17">
            <a:hlinkClick r:id="" action="ppaction://ole?verb="/>
          </p:cNvPr>
          <p:cNvGraphicFramePr>
            <a:graphicFrameLocks noChangeAspect="1"/>
          </p:cNvGraphicFramePr>
          <p:nvPr/>
        </p:nvGraphicFramePr>
        <p:xfrm>
          <a:off x="6823075" y="3482975"/>
          <a:ext cx="1117600" cy="203200"/>
        </p:xfrm>
        <a:graphic>
          <a:graphicData uri="http://schemas.openxmlformats.org/presentationml/2006/ole">
            <mc:AlternateContent xmlns:mc="http://schemas.openxmlformats.org/markup-compatibility/2006">
              <mc:Choice xmlns:v="urn:schemas-microsoft-com:vml" Requires="v">
                <p:oleObj spid="_x0000_s3075" name="" r:id="rId5" imgW="1117600" imgH="203200" progId="Equation.KSEE3">
                  <p:embed/>
                </p:oleObj>
              </mc:Choice>
              <mc:Fallback>
                <p:oleObj name="" r:id="rId5" imgW="1117600" imgH="203200" progId="Equation.KSEE3">
                  <p:embed/>
                  <p:pic>
                    <p:nvPicPr>
                      <p:cNvPr id="0" name="图片 3074"/>
                      <p:cNvPicPr/>
                      <p:nvPr/>
                    </p:nvPicPr>
                    <p:blipFill>
                      <a:blip r:embed="rId6"/>
                      <a:stretch>
                        <a:fillRect/>
                      </a:stretch>
                    </p:blipFill>
                    <p:spPr>
                      <a:xfrm>
                        <a:off x="6823075" y="3482975"/>
                        <a:ext cx="1117600" cy="203200"/>
                      </a:xfrm>
                      <a:prstGeom prst="rect">
                        <a:avLst/>
                      </a:prstGeom>
                    </p:spPr>
                  </p:pic>
                </p:oleObj>
              </mc:Fallback>
            </mc:AlternateContent>
          </a:graphicData>
        </a:graphic>
      </p:graphicFrame>
      <p:graphicFrame>
        <p:nvGraphicFramePr>
          <p:cNvPr id="19" name="对象 18">
            <a:hlinkClick r:id="" action="ppaction://ole?verb="/>
          </p:cNvPr>
          <p:cNvGraphicFramePr>
            <a:graphicFrameLocks noChangeAspect="1"/>
          </p:cNvGraphicFramePr>
          <p:nvPr/>
        </p:nvGraphicFramePr>
        <p:xfrm>
          <a:off x="1261745" y="3724275"/>
          <a:ext cx="609600" cy="228600"/>
        </p:xfrm>
        <a:graphic>
          <a:graphicData uri="http://schemas.openxmlformats.org/presentationml/2006/ole">
            <mc:AlternateContent xmlns:mc="http://schemas.openxmlformats.org/markup-compatibility/2006">
              <mc:Choice xmlns:v="urn:schemas-microsoft-com:vml" Requires="v">
                <p:oleObj spid="_x0000_s3076" name="" r:id="rId7" imgW="609600" imgH="228600" progId="Equation.KSEE3">
                  <p:embed/>
                </p:oleObj>
              </mc:Choice>
              <mc:Fallback>
                <p:oleObj name="" r:id="rId7" imgW="609600" imgH="228600" progId="Equation.KSEE3">
                  <p:embed/>
                  <p:pic>
                    <p:nvPicPr>
                      <p:cNvPr id="0" name="图片 3075"/>
                      <p:cNvPicPr/>
                      <p:nvPr/>
                    </p:nvPicPr>
                    <p:blipFill>
                      <a:blip r:embed="rId8"/>
                      <a:stretch>
                        <a:fillRect/>
                      </a:stretch>
                    </p:blipFill>
                    <p:spPr>
                      <a:xfrm>
                        <a:off x="1261745" y="3724275"/>
                        <a:ext cx="609600" cy="2286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245360" y="358151"/>
            <a:ext cx="4653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四、利用抽象法解决数学问题的</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50837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利用</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数字化进行抽象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：有9只杯子，杯口全部向上，如果每次将其中4只同时翻转，使杯口向下，问：能不能经过许多次翻转，使杯口全部向下？为什么？</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思考与分析：把实际问题利用数字化抽象为数学问题：+1表示杯口朝上，-1表示杯口朝下.</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起始状态：</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，终点状态是九个</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1，即</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翻转一只杯子</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使其朝向相反，不是＋1→</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1，就是</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1→+1.</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也即在</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或</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上</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乘以</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，现欲将四只杯子同时翻转，可见每次“运算”（即反转杯子）的结果是乘以</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原问题就抽象为如下</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问题：</a:t>
            </a:r>
            <a:endPar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能否每次同时改变四个符号使起始状态变成终点状态，显然不能</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因为起始状态结果为</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，终点状态</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因此不能经过许多次翻转，使得杯口全部朝下</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3" name="对象 2">
            <a:hlinkClick r:id="" action="ppaction://ole?verb="/>
          </p:cNvPr>
          <p:cNvGraphicFramePr>
            <a:graphicFrameLocks noChangeAspect="1"/>
          </p:cNvGraphicFramePr>
          <p:nvPr/>
        </p:nvGraphicFramePr>
        <p:xfrm>
          <a:off x="6067108" y="2613660"/>
          <a:ext cx="316865" cy="241300"/>
        </p:xfrm>
        <a:graphic>
          <a:graphicData uri="http://schemas.openxmlformats.org/presentationml/2006/ole">
            <mc:AlternateContent xmlns:mc="http://schemas.openxmlformats.org/markup-compatibility/2006">
              <mc:Choice xmlns:v="urn:schemas-microsoft-com:vml" Requires="v">
                <p:oleObj spid="_x0000_s4097" name="" r:id="rId1" imgW="316865" imgH="241300" progId="Equation.KSEE3">
                  <p:embed/>
                </p:oleObj>
              </mc:Choice>
              <mc:Fallback>
                <p:oleObj name="" r:id="rId1" imgW="316865" imgH="241300" progId="Equation.KSEE3">
                  <p:embed/>
                  <p:pic>
                    <p:nvPicPr>
                      <p:cNvPr id="0" name="图片 4096"/>
                      <p:cNvPicPr/>
                      <p:nvPr/>
                    </p:nvPicPr>
                    <p:blipFill>
                      <a:blip r:embed="rId2"/>
                      <a:stretch>
                        <a:fillRect/>
                      </a:stretch>
                    </p:blipFill>
                    <p:spPr>
                      <a:xfrm>
                        <a:off x="6067108" y="2613660"/>
                        <a:ext cx="316865" cy="241300"/>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1931035" y="2651760"/>
          <a:ext cx="2400300" cy="203200"/>
        </p:xfrm>
        <a:graphic>
          <a:graphicData uri="http://schemas.openxmlformats.org/presentationml/2006/ole">
            <mc:AlternateContent xmlns:mc="http://schemas.openxmlformats.org/markup-compatibility/2006">
              <mc:Choice xmlns:v="urn:schemas-microsoft-com:vml" Requires="v">
                <p:oleObj spid="_x0000_s4098" name="" r:id="rId3" imgW="2400300" imgH="203200" progId="Equation.KSEE3">
                  <p:embed/>
                </p:oleObj>
              </mc:Choice>
              <mc:Fallback>
                <p:oleObj name="" r:id="rId3" imgW="2400300" imgH="203200" progId="Equation.KSEE3">
                  <p:embed/>
                  <p:pic>
                    <p:nvPicPr>
                      <p:cNvPr id="0" name="图片 4097"/>
                      <p:cNvPicPr/>
                      <p:nvPr/>
                    </p:nvPicPr>
                    <p:blipFill>
                      <a:blip r:embed="rId4"/>
                      <a:stretch>
                        <a:fillRect/>
                      </a:stretch>
                    </p:blipFill>
                    <p:spPr>
                      <a:xfrm>
                        <a:off x="1931035" y="2651760"/>
                        <a:ext cx="2400300" cy="203200"/>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1269683" y="3462655"/>
          <a:ext cx="316865" cy="241300"/>
        </p:xfrm>
        <a:graphic>
          <a:graphicData uri="http://schemas.openxmlformats.org/presentationml/2006/ole">
            <mc:AlternateContent xmlns:mc="http://schemas.openxmlformats.org/markup-compatibility/2006">
              <mc:Choice xmlns:v="urn:schemas-microsoft-com:vml" Requires="v">
                <p:oleObj spid="_x0000_s1" name="" r:id="rId5" imgW="316865" imgH="241300" progId="Equation.KSEE3">
                  <p:embed/>
                </p:oleObj>
              </mc:Choice>
              <mc:Fallback>
                <p:oleObj name="" r:id="rId5" imgW="316865" imgH="241300" progId="Equation.KSEE3">
                  <p:embed/>
                  <p:pic>
                    <p:nvPicPr>
                      <p:cNvPr id="0" name="图片 4096"/>
                      <p:cNvPicPr/>
                      <p:nvPr/>
                    </p:nvPicPr>
                    <p:blipFill>
                      <a:blip r:embed="rId6"/>
                      <a:stretch>
                        <a:fillRect/>
                      </a:stretch>
                    </p:blipFill>
                    <p:spPr>
                      <a:xfrm>
                        <a:off x="1269683" y="3462655"/>
                        <a:ext cx="316865" cy="2413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245360" y="358151"/>
            <a:ext cx="4653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四、利用抽象法解决数学问题的</a:t>
            </a:r>
            <a:r>
              <a:rPr lang="zh-CN" altLang="en-US" sz="2200" b="1" dirty="0" smtClean="0">
                <a:solidFill>
                  <a:schemeClr val="accent2">
                    <a:lumMod val="75000"/>
                  </a:schemeClr>
                </a:solidFill>
                <a:latin typeface="+mj-ea"/>
                <a:ea typeface="+mj-ea"/>
              </a:rPr>
              <a:t>方法</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13880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利用奇偶分析</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抽象</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174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9</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：已知</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△ABC 内部有 n 个点，连同 A , B , C 共有 n+3个点，以这些点为顶</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点把 △ABC 分割成若干个互不重叠的小三角形，现把 A , B , C 分别染上红、黄、蓝三色，其余的点任意染成红、黄、蓝三色之一，证明，三顶点都不同色的小三角形的总数必是奇数．</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174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证法一    给这些小三角形赋值：当</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边的两端点同色</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时，记为</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；当</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边的两端点异色</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时，记为</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．再用三边数值之和给小三角形赋值：当</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三顶点同色</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时，和值为</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0</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，记这样的小三角形有 </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 个</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；当</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三顶点中仅有两点同色</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时，和值为</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，记这样的小三角形有 </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b 个</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；当</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三顶点两两异色</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时，和值为</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（奇数），记这样的三角形有</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c 个</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，下面用两个方法计算所有三角形赋值的总和 S :</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174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一方面，</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174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另一方面， AB , BC , CA 的赋值均为1；而 △ABC </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内</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的每一条连线，在上述 S 的计算中都被计算两次，和应为偶数；这两者之和得 S 为奇数，记为2k+1，故有</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ctr" fontAlgn="auto">
              <a:lnSpc>
                <a:spcPts val="174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2k+1=2b+3</a:t>
            </a: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c.</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1740"/>
              </a:lnSpc>
              <a:buClrTx/>
              <a:buSzTx/>
              <a:buFontTx/>
            </a:pPr>
            <a:r>
              <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可见， c 为奇数．</a:t>
            </a:r>
            <a:endParaRPr lang="en-US" altLang="zh-CN" sz="12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2" name="对象 1">
            <a:hlinkClick r:id="" action="ppaction://ole?verb="/>
          </p:cNvPr>
          <p:cNvGraphicFramePr>
            <a:graphicFrameLocks noChangeAspect="1"/>
          </p:cNvGraphicFramePr>
          <p:nvPr/>
        </p:nvGraphicFramePr>
        <p:xfrm>
          <a:off x="1737360" y="3342958"/>
          <a:ext cx="1905000" cy="177165"/>
        </p:xfrm>
        <a:graphic>
          <a:graphicData uri="http://schemas.openxmlformats.org/presentationml/2006/ole">
            <mc:AlternateContent xmlns:mc="http://schemas.openxmlformats.org/markup-compatibility/2006">
              <mc:Choice xmlns:v="urn:schemas-microsoft-com:vml" Requires="v">
                <p:oleObj spid="_x0000_s5121" name="" r:id="rId1" imgW="1905000" imgH="177165" progId="Equation.KSEE3">
                  <p:embed/>
                </p:oleObj>
              </mc:Choice>
              <mc:Fallback>
                <p:oleObj name="" r:id="rId1" imgW="1905000" imgH="177165" progId="Equation.KSEE3">
                  <p:embed/>
                  <p:pic>
                    <p:nvPicPr>
                      <p:cNvPr id="0" name="图片 5120"/>
                      <p:cNvPicPr/>
                      <p:nvPr/>
                    </p:nvPicPr>
                    <p:blipFill>
                      <a:blip r:embed="rId2"/>
                      <a:stretch>
                        <a:fillRect/>
                      </a:stretch>
                    </p:blipFill>
                    <p:spPr>
                      <a:xfrm>
                        <a:off x="1737360" y="3342958"/>
                        <a:ext cx="1905000" cy="17716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99" name=""/>
        <p:cNvGrpSpPr/>
        <p:nvPr/>
      </p:nvGrpSpPr>
      <p:grpSpPr>
        <a:xfrm>
          <a:off x="0" y="0"/>
          <a:ext cx="0" cy="0"/>
          <a:chOff x="0" y="0"/>
          <a:chExt cx="0" cy="0"/>
        </a:xfrm>
      </p:grpSpPr>
      <p:pic>
        <p:nvPicPr>
          <p:cNvPr id="2097159" name="Picture 2" descr="E:\PPT素材\网点03.png"/>
          <p:cNvPicPr>
            <a:picLocks noChangeAspect="1" noChangeArrowheads="1"/>
          </p:cNvPicPr>
          <p:nvPr/>
        </p:nvPicPr>
        <p:blipFill>
          <a:blip r:embed="rId1" cstate="print">
            <a:duotone>
              <a:schemeClr val="accent5">
                <a:shade val="45000"/>
                <a:satMod val="135000"/>
              </a:schemeClr>
              <a:prstClr val="white"/>
            </a:duotone>
          </a:blip>
          <a:srcRect/>
          <a:stretch>
            <a:fillRect/>
          </a:stretch>
        </p:blipFill>
        <p:spPr bwMode="auto">
          <a:xfrm flipV="1">
            <a:off x="-1" y="-2173"/>
            <a:ext cx="3026979" cy="2101239"/>
          </a:xfrm>
          <a:prstGeom prst="rect">
            <a:avLst/>
          </a:prstGeom>
          <a:noFill/>
        </p:spPr>
      </p:pic>
      <p:grpSp>
        <p:nvGrpSpPr>
          <p:cNvPr id="100" name="组合 4"/>
          <p:cNvGrpSpPr/>
          <p:nvPr/>
        </p:nvGrpSpPr>
        <p:grpSpPr>
          <a:xfrm>
            <a:off x="0" y="1679896"/>
            <a:ext cx="3667539" cy="1080256"/>
            <a:chOff x="0" y="1491631"/>
            <a:chExt cx="3667539" cy="1080256"/>
          </a:xfrm>
        </p:grpSpPr>
        <p:sp>
          <p:nvSpPr>
            <p:cNvPr id="1048681" name="矩形 2"/>
            <p:cNvSpPr/>
            <p:nvPr/>
          </p:nvSpPr>
          <p:spPr>
            <a:xfrm>
              <a:off x="0" y="1491631"/>
              <a:ext cx="3667539" cy="10802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p>
          </p:txBody>
        </p:sp>
        <p:sp>
          <p:nvSpPr>
            <p:cNvPr id="1048682" name="TextBox 3"/>
            <p:cNvSpPr txBox="1"/>
            <p:nvPr/>
          </p:nvSpPr>
          <p:spPr>
            <a:xfrm>
              <a:off x="446386" y="1736932"/>
              <a:ext cx="1859280" cy="574040"/>
            </a:xfrm>
            <a:prstGeom prst="rect">
              <a:avLst/>
            </a:prstGeom>
            <a:noFill/>
          </p:spPr>
          <p:txBody>
            <a:bodyPr wrap="none" rtlCol="0">
              <a:spAutoFit/>
            </a:bodyPr>
            <a:p>
              <a:r>
                <a:rPr lang="en-US" altLang="zh-CN" sz="3200" b="1" dirty="0" smtClean="0">
                  <a:solidFill>
                    <a:schemeClr val="bg1"/>
                  </a:solidFill>
                  <a:latin typeface="+mj-ea"/>
                  <a:ea typeface="+mj-ea"/>
                </a:rPr>
                <a:t>SECTION</a:t>
              </a:r>
              <a:endParaRPr lang="en-US" altLang="zh-CN" sz="3200" b="1" dirty="0" smtClean="0">
                <a:solidFill>
                  <a:schemeClr val="bg1"/>
                </a:solidFill>
                <a:latin typeface="+mj-ea"/>
                <a:ea typeface="+mj-ea"/>
              </a:endParaRPr>
            </a:p>
          </p:txBody>
        </p:sp>
      </p:grpSp>
      <p:sp>
        <p:nvSpPr>
          <p:cNvPr id="1048683" name="TextBox 1"/>
          <p:cNvSpPr txBox="1"/>
          <p:nvPr/>
        </p:nvSpPr>
        <p:spPr>
          <a:xfrm>
            <a:off x="4130680" y="1516396"/>
            <a:ext cx="1960880" cy="629920"/>
          </a:xfrm>
          <a:prstGeom prst="rect">
            <a:avLst/>
          </a:prstGeom>
          <a:noFill/>
        </p:spPr>
        <p:txBody>
          <a:bodyPr wrap="none" rtlCol="0">
            <a:spAutoFit/>
          </a:bodyPr>
          <a:p>
            <a:pPr algn="l"/>
            <a:r>
              <a:rPr lang="zh-CN" altLang="en-US" sz="3500" b="1" dirty="0">
                <a:solidFill>
                  <a:schemeClr val="accent2">
                    <a:lumMod val="75000"/>
                  </a:schemeClr>
                </a:solidFill>
                <a:latin typeface="+mj-ea"/>
                <a:ea typeface="+mj-ea"/>
              </a:rPr>
              <a:t>数学</a:t>
            </a:r>
            <a:r>
              <a:rPr lang="zh-CN" altLang="en-US" sz="3500" b="1" dirty="0">
                <a:solidFill>
                  <a:schemeClr val="accent2">
                    <a:lumMod val="75000"/>
                  </a:schemeClr>
                </a:solidFill>
                <a:latin typeface="+mj-ea"/>
                <a:ea typeface="+mj-ea"/>
              </a:rPr>
              <a:t>模型</a:t>
            </a:r>
            <a:endParaRPr lang="zh-CN" altLang="en-US" sz="3500" b="1" dirty="0">
              <a:solidFill>
                <a:schemeClr val="accent2">
                  <a:lumMod val="75000"/>
                </a:schemeClr>
              </a:solidFill>
              <a:latin typeface="+mj-ea"/>
              <a:ea typeface="+mj-ea"/>
            </a:endParaRPr>
          </a:p>
        </p:txBody>
      </p:sp>
      <p:sp>
        <p:nvSpPr>
          <p:cNvPr id="1048684" name="TextBox 14"/>
          <p:cNvSpPr txBox="1"/>
          <p:nvPr/>
        </p:nvSpPr>
        <p:spPr>
          <a:xfrm>
            <a:off x="4161810" y="2244625"/>
            <a:ext cx="24688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一、数学建模基本概述</a:t>
            </a:r>
            <a:endParaRPr lang="zh-CN" altLang="en-US" b="1" dirty="0" smtClean="0">
              <a:solidFill>
                <a:schemeClr val="tx1">
                  <a:lumMod val="65000"/>
                  <a:lumOff val="35000"/>
                </a:schemeClr>
              </a:solidFill>
              <a:latin typeface="+mj-ea"/>
              <a:ea typeface="+mj-ea"/>
            </a:endParaRPr>
          </a:p>
        </p:txBody>
      </p:sp>
      <p:sp>
        <p:nvSpPr>
          <p:cNvPr id="1048685" name="TextBox 15"/>
          <p:cNvSpPr txBox="1"/>
          <p:nvPr/>
        </p:nvSpPr>
        <p:spPr>
          <a:xfrm>
            <a:off x="4161810" y="3042178"/>
            <a:ext cx="3383280" cy="368300"/>
          </a:xfrm>
          <a:prstGeom prst="rect">
            <a:avLst/>
          </a:prstGeom>
          <a:noFill/>
        </p:spPr>
        <p:txBody>
          <a:bodyPr wrap="none" rtlCol="0">
            <a:spAutoFit/>
          </a:bodyPr>
          <a:p>
            <a:r>
              <a:rPr lang="zh-CN" altLang="en-US" b="1" dirty="0" smtClean="0">
                <a:solidFill>
                  <a:schemeClr val="tx1">
                    <a:lumMod val="65000"/>
                    <a:lumOff val="35000"/>
                  </a:schemeClr>
                </a:solidFill>
                <a:latin typeface="+mj-ea"/>
                <a:ea typeface="+mj-ea"/>
              </a:rPr>
              <a:t>三、数学建模报告的写作与评价</a:t>
            </a:r>
            <a:endParaRPr lang="zh-CN" altLang="en-US" b="1" dirty="0" smtClean="0">
              <a:solidFill>
                <a:schemeClr val="tx1">
                  <a:lumMod val="65000"/>
                  <a:lumOff val="35000"/>
                </a:schemeClr>
              </a:solidFill>
              <a:latin typeface="+mj-ea"/>
              <a:ea typeface="+mj-ea"/>
            </a:endParaRPr>
          </a:p>
        </p:txBody>
      </p:sp>
      <p:sp>
        <p:nvSpPr>
          <p:cNvPr id="1048688" name="TextBox 27"/>
          <p:cNvSpPr txBox="1"/>
          <p:nvPr/>
        </p:nvSpPr>
        <p:spPr>
          <a:xfrm>
            <a:off x="4161810" y="2660340"/>
            <a:ext cx="1554480" cy="368300"/>
          </a:xfrm>
          <a:prstGeom prst="rect">
            <a:avLst/>
          </a:prstGeom>
          <a:noFill/>
        </p:spPr>
        <p:txBody>
          <a:bodyPr wrap="none" rtlCol="0">
            <a:spAutoFit/>
          </a:bodyPr>
          <a:p>
            <a:r>
              <a:rPr lang="zh-CN" altLang="en-US" b="1" dirty="0">
                <a:solidFill>
                  <a:schemeClr val="tx1">
                    <a:lumMod val="65000"/>
                    <a:lumOff val="35000"/>
                  </a:schemeClr>
                </a:solidFill>
                <a:latin typeface="+mj-ea"/>
                <a:ea typeface="+mj-ea"/>
              </a:rPr>
              <a:t>二、应用举例</a:t>
            </a:r>
            <a:endParaRPr lang="zh-CN" altLang="en-US" b="1" dirty="0">
              <a:solidFill>
                <a:schemeClr val="tx1">
                  <a:lumMod val="65000"/>
                  <a:lumOff val="35000"/>
                </a:schemeClr>
              </a:solidFill>
              <a:latin typeface="+mj-ea"/>
              <a:ea typeface="+mj-ea"/>
            </a:endParaRPr>
          </a:p>
        </p:txBody>
      </p:sp>
      <p:pic>
        <p:nvPicPr>
          <p:cNvPr id="2097160" name="Picture 3" descr="E:\PPT素材\网点02.png"/>
          <p:cNvPicPr>
            <a:picLocks noChangeAspect="1" noChangeArrowheads="1"/>
          </p:cNvPicPr>
          <p:nvPr/>
        </p:nvPicPr>
        <p:blipFill rotWithShape="1">
          <a:blip r:embed="rId2" cstate="print"/>
          <a:srcRect l="7465"/>
          <a:stretch>
            <a:fillRect/>
          </a:stretch>
        </p:blipFill>
        <p:spPr bwMode="auto">
          <a:xfrm flipH="1">
            <a:off x="5611830" y="2691543"/>
            <a:ext cx="3532168" cy="2466710"/>
          </a:xfrm>
          <a:prstGeom prst="rect">
            <a:avLst/>
          </a:prstGeom>
          <a:noFill/>
        </p:spPr>
      </p:pic>
      <p:grpSp>
        <p:nvGrpSpPr>
          <p:cNvPr id="101" name="组合 35"/>
          <p:cNvGrpSpPr/>
          <p:nvPr/>
        </p:nvGrpSpPr>
        <p:grpSpPr>
          <a:xfrm>
            <a:off x="2505283" y="1504618"/>
            <a:ext cx="1430810" cy="1430810"/>
            <a:chOff x="4084036" y="932368"/>
            <a:chExt cx="440028" cy="440028"/>
          </a:xfrm>
        </p:grpSpPr>
        <p:sp>
          <p:nvSpPr>
            <p:cNvPr id="1048689" name="椭圆 36"/>
            <p:cNvSpPr/>
            <p:nvPr/>
          </p:nvSpPr>
          <p:spPr>
            <a:xfrm>
              <a:off x="4084036" y="932368"/>
              <a:ext cx="440028" cy="440028"/>
            </a:xfrm>
            <a:prstGeom prst="ellipse">
              <a:avLst/>
            </a:prstGeom>
            <a:solidFill>
              <a:schemeClr val="accent2">
                <a:lumMod val="75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48690" name="TextBox 37"/>
            <p:cNvSpPr txBox="1"/>
            <p:nvPr/>
          </p:nvSpPr>
          <p:spPr>
            <a:xfrm>
              <a:off x="4125409" y="996205"/>
              <a:ext cx="345266" cy="312068"/>
            </a:xfrm>
            <a:prstGeom prst="rect">
              <a:avLst/>
            </a:prstGeom>
            <a:noFill/>
          </p:spPr>
          <p:txBody>
            <a:bodyPr wrap="none" rtlCol="0">
              <a:spAutoFit/>
            </a:bodyPr>
            <a:p>
              <a:pPr algn="ctr"/>
              <a:r>
                <a:rPr lang="en-US" altLang="zh-CN" sz="6000" b="1" dirty="0" smtClean="0">
                  <a:solidFill>
                    <a:schemeClr val="bg1"/>
                  </a:solidFill>
                  <a:latin typeface="+mj-ea"/>
                  <a:ea typeface="+mj-ea"/>
                </a:rPr>
                <a:t>02</a:t>
              </a:r>
              <a:endParaRPr lang="en-US" altLang="zh-CN" sz="6000" b="1" dirty="0" smtClean="0">
                <a:solidFill>
                  <a:schemeClr val="bg1"/>
                </a:solidFill>
                <a:latin typeface="+mj-ea"/>
                <a:ea typeface="+mj-ea"/>
              </a:endParaRPr>
            </a:p>
          </p:txBody>
        </p:sp>
      </p:gr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1846580"/>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模型</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模型是我们所研究的客观事物有关属性的模拟，它应当具有事物中使我们</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（观测者）</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感兴趣</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（驱动观测）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的主要性质</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（“纠缠态”坍缩后的“定态”）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2769870"/>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模型</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数学模型是关于</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1" action="ppaction://hlinksldjump"/>
              </a:rPr>
              <a:t>部分现实世界</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的抽象、简化的数学结构．它用</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数学符号</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、公式、图表等刻画客观事物的本质属性与内在规律. </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数学模型是</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系统的某种特征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的本质的数学表达式，是对所研究对象的数学模拟，是一种理想化和抽象化的方法，是科学研究中一种重要的方法. </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2538730"/>
          </a:xfrm>
          <a:prstGeom prst="rect">
            <a:avLst/>
          </a:prstGeom>
          <a:noFill/>
          <a:ln>
            <a:noFill/>
          </a:ln>
        </p:spPr>
        <p:txBody>
          <a:bodyPr wrap="square" lIns="0" tIns="0" rIns="0" bIns="0">
            <a:spAutoFit/>
          </a:bodyPr>
          <a:p>
            <a:pPr algn="l" fontAlgn="auto">
              <a:lnSpc>
                <a:spcPct val="20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模型</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200000"/>
              </a:lnSpc>
              <a:buClrTx/>
              <a:buSzTx/>
              <a:buFontTx/>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当然，</a:t>
            </a: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1" action="ppaction://hlinksldjump"/>
              </a:rPr>
              <a:t>观测工具</a:t>
            </a:r>
            <a:r>
              <a:rPr 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与观测能力</a:t>
            </a:r>
            <a:r>
              <a:rPr 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非常重要</a:t>
            </a:r>
            <a:endPar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000"/>
              </a:lnSpc>
              <a:spcBef>
                <a:spcPts val="12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华文楷体" panose="02010600040101010101" charset="-122"/>
                <a:ea typeface="华文楷体" panose="02010600040101010101" charset="-122"/>
                <a:cs typeface="华文楷体" panose="02010600040101010101" charset="-122"/>
                <a:sym typeface="+mn-ea"/>
              </a:rPr>
              <a:t>你能不能观察到眼前的现象取决于你运用什么样的理论，理论决定你到底能观察到什么。</a:t>
            </a:r>
            <a:endParaRPr lang="zh-CN" altLang="en-US" sz="2000" b="1">
              <a:solidFill>
                <a:srgbClr val="002060"/>
              </a:solidFill>
              <a:latin typeface="华文楷体" panose="02010600040101010101" charset="-122"/>
              <a:ea typeface="华文楷体" panose="02010600040101010101" charset="-122"/>
              <a:cs typeface="华文楷体" panose="02010600040101010101" charset="-122"/>
              <a:sym typeface="+mn-ea"/>
            </a:endParaRPr>
          </a:p>
          <a:p>
            <a:pPr algn="r" fontAlgn="auto">
              <a:lnSpc>
                <a:spcPts val="3000"/>
              </a:lnSpc>
              <a:buClrTx/>
              <a:buSzTx/>
              <a:buFontTx/>
            </a:pPr>
            <a:r>
              <a:rPr lang="en-US" altLang="zh-CN" sz="2000" b="1">
                <a:solidFill>
                  <a:srgbClr val="002060"/>
                </a:solidFill>
                <a:latin typeface="华文楷体" panose="02010600040101010101" charset="-122"/>
                <a:ea typeface="华文楷体" panose="02010600040101010101" charset="-122"/>
                <a:cs typeface="华文楷体" panose="02010600040101010101" charset="-122"/>
                <a:sym typeface="+mn-ea"/>
              </a:rPr>
              <a:t>——</a:t>
            </a:r>
            <a:r>
              <a:rPr lang="zh-CN" altLang="en-US" sz="2000" b="1">
                <a:solidFill>
                  <a:srgbClr val="002060"/>
                </a:solidFill>
                <a:latin typeface="华文楷体" panose="02010600040101010101" charset="-122"/>
                <a:ea typeface="华文楷体" panose="02010600040101010101" charset="-122"/>
                <a:cs typeface="华文楷体" panose="02010600040101010101" charset="-122"/>
                <a:sym typeface="+mn-ea"/>
              </a:rPr>
              <a:t>爱因斯坦</a:t>
            </a:r>
            <a:endParaRPr lang="en-US" altLang="zh-CN" sz="2000" b="1">
              <a:solidFill>
                <a:srgbClr val="002060"/>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077845"/>
          </a:xfrm>
          <a:prstGeom prst="rect">
            <a:avLst/>
          </a:prstGeom>
          <a:noFill/>
          <a:ln>
            <a:noFill/>
          </a:ln>
        </p:spPr>
        <p:txBody>
          <a:bodyPr wrap="square" lIns="0" tIns="0" rIns="0" bIns="0">
            <a:spAutoFit/>
          </a:bodyPr>
          <a:p>
            <a:pPr algn="l" fontAlgn="auto">
              <a:lnSpc>
                <a:spcPct val="20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模型</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20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例如，考虑两个物体之间的相互作用时，对于它们之间的相互吸引这种属性，可以用数学公式（万有引力公式                  ）来表示吸引力</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与其他因素之间的关系，这就是物质相互吸引的数学模型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graphicFrame>
        <p:nvGraphicFramePr>
          <p:cNvPr id="2" name="对象 1">
            <a:hlinkClick r:id="" action="ppaction://ole?verb="/>
          </p:cNvPr>
          <p:cNvGraphicFramePr>
            <a:graphicFrameLocks noChangeAspect="1"/>
          </p:cNvGraphicFramePr>
          <p:nvPr/>
        </p:nvGraphicFramePr>
        <p:xfrm>
          <a:off x="6648450" y="2616200"/>
          <a:ext cx="1326515" cy="683895"/>
        </p:xfrm>
        <a:graphic>
          <a:graphicData uri="http://schemas.openxmlformats.org/presentationml/2006/ole">
            <mc:AlternateContent xmlns:mc="http://schemas.openxmlformats.org/markup-compatibility/2006">
              <mc:Choice xmlns:v="urn:schemas-microsoft-com:vml" Requires="v">
                <p:oleObj spid="_x0000_s6145" name="" r:id="rId1" imgW="787400" imgH="405765" progId="Equation.KSEE3">
                  <p:embed/>
                </p:oleObj>
              </mc:Choice>
              <mc:Fallback>
                <p:oleObj name="" r:id="rId1" imgW="787400" imgH="405765" progId="Equation.KSEE3">
                  <p:embed/>
                  <p:pic>
                    <p:nvPicPr>
                      <p:cNvPr id="0" name="图片 6144"/>
                      <p:cNvPicPr/>
                      <p:nvPr/>
                    </p:nvPicPr>
                    <p:blipFill>
                      <a:blip r:embed="rId2"/>
                      <a:stretch>
                        <a:fillRect/>
                      </a:stretch>
                    </p:blipFill>
                    <p:spPr>
                      <a:xfrm>
                        <a:off x="6648450" y="2616200"/>
                        <a:ext cx="1326515" cy="683895"/>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23151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数学建模的思路（以天文学发展</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为例）</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在已有的</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实测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资料基础上，以数学方法</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构造模型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，再用</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演绎</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方法从模型中</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预言</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新的</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天象</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；如预言的天象被新的观测</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证实</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，就表明模型成功，否则</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证伪</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就修改模型．</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数学建模是由对实际问题进行抽象、简化，建立数学模型，求解数学模型，解释验证步骤组成（必要时循环执行）的过程，可以说</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有数学应用的地万就有数学建模</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请</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同学们下载</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一笔画</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游戏</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，看谁通关</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多！</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a:t>
            </a:r>
            <a:r>
              <a:rPr lang="zh-CN" altLang="en-US" sz="2200" b="1" dirty="0" smtClean="0">
                <a:solidFill>
                  <a:schemeClr val="accent2">
                    <a:lumMod val="75000"/>
                  </a:schemeClr>
                </a:solidFill>
                <a:latin typeface="+mj-ea"/>
                <a:ea typeface="+mj-ea"/>
                <a:sym typeface="微软雅黑" panose="020B0503020204020204" pitchFamily="34" charset="-122"/>
              </a:rPr>
              <a:t>活动</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3" name="图片 102"/>
          <p:cNvPicPr/>
          <p:nvPr/>
        </p:nvPicPr>
        <p:blipFill>
          <a:blip r:embed="rId1"/>
          <a:stretch>
            <a:fillRect/>
          </a:stretch>
        </p:blipFill>
        <p:spPr>
          <a:xfrm>
            <a:off x="6379845" y="1303655"/>
            <a:ext cx="1973580" cy="356108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4954905" cy="333819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4.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数学建模的过程（解决实际问题的过程）</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1200"/>
              </a:spcBef>
              <a:buClrTx/>
              <a:buSzTx/>
              <a:buFontTx/>
            </a:pPr>
            <a:r>
              <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(1）阅读、审题，要做到简缩问题，删掉次要语句，深入理解关键字句；为便于数据处理，最好运用表格（或图形）处理数据，便于寻找数量关系．</a:t>
            </a:r>
            <a:endPar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buClrTx/>
              <a:buSzTx/>
              <a:buFontTx/>
            </a:pPr>
            <a:r>
              <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(2）建模，将问题简单化、符号化，尽量借鉴标准形式，建立数学关系式</a:t>
            </a:r>
            <a:endPar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buClrTx/>
              <a:buSzTx/>
              <a:buFontTx/>
            </a:pPr>
            <a:r>
              <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(3）合理求解纯数学问题．</a:t>
            </a:r>
            <a:endPar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buClrTx/>
              <a:buSzTx/>
              <a:buFontTx/>
            </a:pPr>
            <a:r>
              <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(4）解释并回答实际问题．</a:t>
            </a:r>
            <a:endPar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buClrTx/>
              <a:buSzTx/>
              <a:buFontTx/>
            </a:pPr>
            <a:r>
              <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数学建模的过程，就是学生能体验从实际情景中发展数学的过程，因此，数学教学应重视引导学生动手实践、自主探索与合作交流，通过各种活动将新旧知识联系起来，思考现实中的数量关系和空间形式，由此发展他们对数学的理解.    </a:t>
            </a:r>
            <a:endParaRPr lang="en-US" altLang="zh-CN" sz="14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ECB019B1-382A-4266-B25C-5B523AA43C14-2" descr="wpp"/>
          <p:cNvPicPr>
            <a:picLocks noChangeAspect="1"/>
          </p:cNvPicPr>
          <p:nvPr/>
        </p:nvPicPr>
        <p:blipFill>
          <a:blip r:embed="rId1"/>
          <a:stretch>
            <a:fillRect/>
          </a:stretch>
        </p:blipFill>
        <p:spPr>
          <a:xfrm>
            <a:off x="5621655" y="1402715"/>
            <a:ext cx="2818130" cy="20897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2769870"/>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学生数学学习的</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实施步骤</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让学生动手操作。</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教师要不断挖掘能借助动手操作来理解的内容，如用小棒、圆片来理解均分，用小棒搭建若干三角形、四边形并探索规律；用搭积木、折叠等方式，理解空间图形、空间图形与平面图形之间的关系。在实施过程中要注意留给学生足够的思维空间，并且操作活动要适量、适度．</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923290"/>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学生数学学习的</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实施步骤</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让学生动手操作。</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0" name="图片 99"/>
          <p:cNvPicPr/>
          <p:nvPr>
            <p:custDataLst>
              <p:tags r:id="rId1"/>
            </p:custDataLst>
          </p:nvPr>
        </p:nvPicPr>
        <p:blipFill>
          <a:blip r:embed="rId2"/>
          <a:stretch>
            <a:fillRect/>
          </a:stretch>
        </p:blipFill>
        <p:spPr>
          <a:xfrm>
            <a:off x="4523740" y="1438910"/>
            <a:ext cx="3931920" cy="344043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3317240" cy="1846580"/>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学生数学学习的</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实施步骤</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学生分组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并布置不同的学习任务，分组人数一般为4~6人为佳．</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02" name="图片 101"/>
          <p:cNvPicPr/>
          <p:nvPr/>
        </p:nvPicPr>
        <p:blipFill>
          <a:blip r:embed="rId1"/>
          <a:stretch>
            <a:fillRect/>
          </a:stretch>
        </p:blipFill>
        <p:spPr>
          <a:xfrm>
            <a:off x="4458335" y="1449705"/>
            <a:ext cx="3397250" cy="272161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384935"/>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学生数学学习的</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实施步骤</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学生通过协作</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来完成任务，教师适时进行引导，但主要还是以监控、分析和调节学生各种能力的发展为工作重点．</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846580"/>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5.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学生数学学习的</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实施步骤</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鼓励学生合作交流．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引导学生进行交流、讨论，并汇报小组讨论结果，各组之间可以互相提出意见或问题，教师也参与其中，从而共同完成数学建模过程．</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846580"/>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数学建模教学的基本</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理念</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使学生体会数学与自然及人类社会的密切联系</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，体会数学的应用价值，培养数学的应用意识，增进对数学的理解和应用数学的信心.</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384935"/>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数学建模教学的基本</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理念</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学会运用数学的思维方式去观察、分析现实社会</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，去解决日常生活中的问题，进而形成勇于探索、勇于创新的科学精神.</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384935"/>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数学建模教学的基本</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理念</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以数学建模为手段，激发学生学习数学的积极性</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，学会团结协作，建立良好人际关系、相互合作的工作能力.</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846580"/>
          </a:xfrm>
          <a:prstGeom prst="rect">
            <a:avLst/>
          </a:prstGeom>
          <a:noFill/>
          <a:ln>
            <a:noFill/>
          </a:ln>
        </p:spPr>
        <p:txBody>
          <a:bodyPr wrap="square" lIns="0" tIns="0" rIns="0" bIns="0">
            <a:spAutoFit/>
          </a:bodyPr>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6.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数学建模教学的基本</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理念</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以数学建模方法为载体，使学生获得适应未来社会生活和进一步发展所必需的重要数学事实</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（包括数学知识、数</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学活动经验）以及基本的思想方法和必要的应用技能</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04" name=""/>
        <p:cNvGrpSpPr/>
        <p:nvPr/>
      </p:nvGrpSpPr>
      <p:grpSpPr>
        <a:xfrm>
          <a:off x="0" y="0"/>
          <a:ext cx="0" cy="0"/>
          <a:chOff x="0" y="0"/>
          <a:chExt cx="0" cy="0"/>
        </a:xfrm>
      </p:grpSpPr>
      <p:sp>
        <p:nvSpPr>
          <p:cNvPr id="1048694" name="TextBox 41"/>
          <p:cNvSpPr>
            <a:spLocks noChangeArrowheads="1"/>
          </p:cNvSpPr>
          <p:nvPr/>
        </p:nvSpPr>
        <p:spPr bwMode="auto">
          <a:xfrm>
            <a:off x="1014730" y="1303655"/>
            <a:ext cx="7237730" cy="461645"/>
          </a:xfrm>
          <a:prstGeom prst="rect">
            <a:avLst/>
          </a:prstGeom>
          <a:noFill/>
          <a:ln>
            <a:noFill/>
          </a:ln>
        </p:spPr>
        <p:txBody>
          <a:bodyPr wrap="square" lIns="0" tIns="0" rIns="0" bIns="0">
            <a:spAutoFit/>
          </a:bodyPr>
          <a:p>
            <a:pPr>
              <a:lnSpc>
                <a:spcPct val="150000"/>
              </a:lnSpc>
            </a:pP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哥尼斯堡七桥问题</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欧拉的</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一笔画定理</a:t>
            </a: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048695"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微软雅黑" panose="020B0503020204020204" pitchFamily="34" charset="-122"/>
              </a:rPr>
              <a:t>课堂讨论</a:t>
            </a:r>
            <a:endParaRPr lang="zh-CN" altLang="en-US" sz="2200" b="1" dirty="0" smtClean="0">
              <a:solidFill>
                <a:schemeClr val="accent2">
                  <a:lumMod val="75000"/>
                </a:schemeClr>
              </a:solidFill>
              <a:latin typeface="+mj-ea"/>
              <a:ea typeface="+mj-ea"/>
              <a:sym typeface="微软雅黑" panose="020B0503020204020204" pitchFamily="34" charset="-122"/>
            </a:endParaRPr>
          </a:p>
        </p:txBody>
      </p:sp>
      <p:cxnSp>
        <p:nvCxnSpPr>
          <p:cNvPr id="3145735"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1" name="图片 100"/>
          <p:cNvPicPr/>
          <p:nvPr/>
        </p:nvPicPr>
        <p:blipFill>
          <a:blip r:embed="rId1"/>
          <a:srcRect l="12174" t="10964" r="6535" b="25015"/>
          <a:stretch>
            <a:fillRect/>
          </a:stretch>
        </p:blipFill>
        <p:spPr>
          <a:xfrm>
            <a:off x="1014730" y="2051685"/>
            <a:ext cx="4350385" cy="2178050"/>
          </a:xfrm>
          <a:prstGeom prst="rect">
            <a:avLst/>
          </a:prstGeom>
          <a:noFill/>
          <a:ln w="9525">
            <a:noFill/>
          </a:ln>
        </p:spPr>
      </p:pic>
      <p:pic>
        <p:nvPicPr>
          <p:cNvPr id="102" name="图片 101"/>
          <p:cNvPicPr/>
          <p:nvPr/>
        </p:nvPicPr>
        <p:blipFill>
          <a:blip r:embed="rId2"/>
          <a:srcRect l="57194" t="22293" r="8528" b="28925"/>
          <a:stretch>
            <a:fillRect/>
          </a:stretch>
        </p:blipFill>
        <p:spPr>
          <a:xfrm>
            <a:off x="7058660" y="2051685"/>
            <a:ext cx="1343660" cy="1459230"/>
          </a:xfrm>
          <a:prstGeom prst="rect">
            <a:avLst/>
          </a:prstGeom>
          <a:noFill/>
          <a:ln w="9525">
            <a:noFill/>
          </a:ln>
        </p:spPr>
      </p:pic>
      <p:cxnSp>
        <p:nvCxnSpPr>
          <p:cNvPr id="4" name="直接箭头连接符 3"/>
          <p:cNvCxnSpPr/>
          <p:nvPr/>
        </p:nvCxnSpPr>
        <p:spPr>
          <a:xfrm>
            <a:off x="5412105" y="2792730"/>
            <a:ext cx="1560195" cy="0"/>
          </a:xfrm>
          <a:prstGeom prst="straightConnector1">
            <a:avLst/>
          </a:prstGeom>
          <a:ln>
            <a:tailEnd type="arrow" w="med" len="med"/>
          </a:ln>
        </p:spPr>
        <p:style>
          <a:lnRef idx="3">
            <a:schemeClr val="accent1"/>
          </a:lnRef>
          <a:fillRef idx="0">
            <a:schemeClr val="accent1"/>
          </a:fillRef>
          <a:effectRef idx="2">
            <a:schemeClr val="accent1"/>
          </a:effectRef>
          <a:fontRef idx="minor">
            <a:schemeClr val="tx1"/>
          </a:fontRef>
        </p:style>
      </p:cxnSp>
      <p:sp>
        <p:nvSpPr>
          <p:cNvPr id="2" name="文本框 1"/>
          <p:cNvSpPr txBox="1"/>
          <p:nvPr/>
        </p:nvSpPr>
        <p:spPr>
          <a:xfrm>
            <a:off x="5699760" y="2361565"/>
            <a:ext cx="891540" cy="368300"/>
          </a:xfrm>
          <a:prstGeom prst="rect">
            <a:avLst/>
          </a:prstGeom>
          <a:noFill/>
        </p:spPr>
        <p:txBody>
          <a:bodyPr wrap="square" rtlCol="0">
            <a:spAutoFit/>
          </a:bodyPr>
          <a:p>
            <a:pPr algn="ctr"/>
            <a:r>
              <a:rPr lang="zh-CN" altLang="en-US" b="1">
                <a:solidFill>
                  <a:srgbClr val="7030A0"/>
                </a:solidFill>
              </a:rPr>
              <a:t>抽象</a:t>
            </a:r>
            <a:endParaRPr lang="zh-CN" altLang="en-US" b="1">
              <a:solidFill>
                <a:srgbClr val="7030A0"/>
              </a:solidFill>
            </a:endParaRPr>
          </a:p>
        </p:txBody>
      </p:sp>
      <p:sp>
        <p:nvSpPr>
          <p:cNvPr id="3" name="文本框 2"/>
          <p:cNvSpPr txBox="1"/>
          <p:nvPr/>
        </p:nvSpPr>
        <p:spPr>
          <a:xfrm>
            <a:off x="1014095" y="4352925"/>
            <a:ext cx="4986655" cy="368300"/>
          </a:xfrm>
          <a:prstGeom prst="rect">
            <a:avLst/>
          </a:prstGeom>
          <a:noFill/>
        </p:spPr>
        <p:txBody>
          <a:bodyPr wrap="none" rtlCol="0" anchor="t">
            <a:spAutoFit/>
          </a:bodyPr>
          <a:p>
            <a:pPr>
              <a:lnSpc>
                <a:spcPct val="150000"/>
              </a:lnSpc>
            </a:pP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一个网络是一笔画，当且仅当网络是联通的，并且奇顶点的个数是</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0</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或</a:t>
            </a:r>
            <a:r>
              <a:rPr lang="en-US" altLang="zh-CN"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altLang="en-US" sz="1200" b="1"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linds(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02"/>
                                        </p:tgtEl>
                                        <p:attrNameLst>
                                          <p:attrName>style.visibility</p:attrName>
                                        </p:attrNameLst>
                                      </p:cBhvr>
                                      <p:to>
                                        <p:strVal val="visible"/>
                                      </p:to>
                                    </p:set>
                                    <p:animEffect transition="in" filter="wipe(down)">
                                      <p:cBhvr>
                                        <p:cTn id="15" dur="500"/>
                                        <p:tgtEl>
                                          <p:spTgt spid="10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261556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7. 数学建模</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教学</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的课堂</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环节</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创设问题</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情景，激发求知欲．</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（提出问题是非常关键的）</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抽象概括，建立模型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，导入学习课题．</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研究模型，形成数学知识</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解决实际应用问题</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，享受成功喜悦．</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归纳总结，深化目标.</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336994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7. 数学建模教学的课堂环节</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总之，数学建模教学的课堂环节以“</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问题情景一建立模型一解释、应用与拓展</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”的基本叙述方式，使学生在问题情景中，通过</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观察、操作、思考、交流和运用</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中，掌握重要的现代数学观念和数学的思想方法，逐步形成良好的数学思维习惯，强化运用意识，这种教学模式要求教师</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以建模的视角来对待和处理教学内容</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，把基础数学知识学习与应用结合起来，使之符合“</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具体一抽象一具体</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”的认识规律。（</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现在高考数学的应用趋势，需要这一能力的培训</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这一趋势必然向低年级延伸）</a:t>
            </a:r>
            <a:endPar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2538730"/>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8. 数学建模教学的方式</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课本中的数学出发</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，注重对课本原题的改变</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生活中的数学问题出发</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，强化应用意识．</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社会热点问题出发</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，介绍建模方法．</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4</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通过</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实践活动或游戏中的数学</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，从中培养学生的应用意识和数学建模应用能力</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2031365"/>
          </a:xfrm>
          <a:prstGeom prst="rect">
            <a:avLst/>
          </a:prstGeom>
          <a:noFill/>
          <a:ln>
            <a:noFill/>
          </a:ln>
        </p:spPr>
        <p:txBody>
          <a:bodyPr wrap="square" lIns="0" tIns="0" rIns="0" bIns="0">
            <a:spAutoFit/>
          </a:bodyPr>
          <a:p>
            <a:pPr algn="l">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8. 数学建模教学的方式</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5</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从</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其他学科中选择应用题</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，培养学生应用数学工具解决该学科难题的能力．</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1" action="ppaction://hlinkfile"/>
              </a:rPr>
              <a:t>研究生教育学科专业目录（2022年）</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6</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探索数学应用于</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跨学科的综合应用题</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，培养学生的综合能力和创新能力，提高学生的综合素质．</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2846705"/>
          </a:xfrm>
          <a:prstGeom prst="rect">
            <a:avLst/>
          </a:prstGeom>
          <a:noFill/>
          <a:ln>
            <a:noFill/>
          </a:ln>
        </p:spPr>
        <p:txBody>
          <a:bodyPr wrap="square" lIns="0" tIns="0" rIns="0" bIns="0">
            <a:spAutoFit/>
          </a:bodyPr>
          <a:p>
            <a:pPr algn="l" fontAlgn="auto">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9. 数学建模教学的意义</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6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促进理论与实践相结合</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培养学生应用数学的意识，能使学生更好地掌握数学基础知识，学会数学的思想、方法、语言，也为学生树立了正确的数学观，增强应用数学的意识，全面认识数学及其与科学、技术、社会的关系，提高了分析问题和解决实际问题的能力．</a:t>
            </a:r>
            <a:endParaRPr 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461770"/>
          </a:xfrm>
          <a:prstGeom prst="rect">
            <a:avLst/>
          </a:prstGeom>
          <a:noFill/>
          <a:ln>
            <a:noFill/>
          </a:ln>
        </p:spPr>
        <p:txBody>
          <a:bodyPr wrap="square" lIns="0" tIns="0" rIns="0" bIns="0">
            <a:spAutoFit/>
          </a:bodyPr>
          <a:p>
            <a:pPr algn="l" fontAlgn="auto">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9. 数学建模教学的意义</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600"/>
              </a:spcBef>
              <a:buClrTx/>
              <a:buSzTx/>
              <a:buFontTx/>
            </a:pP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培养学生的能力</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，如数学语言表达能力、运用数学的能力、交流合作能力、创造能力等．</a:t>
            </a:r>
            <a:endParaRPr 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461770"/>
          </a:xfrm>
          <a:prstGeom prst="rect">
            <a:avLst/>
          </a:prstGeom>
          <a:noFill/>
          <a:ln>
            <a:noFill/>
          </a:ln>
        </p:spPr>
        <p:txBody>
          <a:bodyPr wrap="square" lIns="0" tIns="0" rIns="0" bIns="0">
            <a:spAutoFit/>
          </a:bodyPr>
          <a:p>
            <a:pPr algn="l" fontAlgn="auto">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9. 数学建模教学的意义</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50000"/>
              </a:lnSpc>
              <a:spcBef>
                <a:spcPts val="600"/>
              </a:spcBef>
              <a:buClrTx/>
              <a:buSzTx/>
              <a:buFontTx/>
            </a:pP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发挥了学生的参与意识</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，体现了学生主体性，</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学生是学习过程中的真正主体</a:t>
            </a:r>
            <a:r>
              <a:rPr 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083560" y="358151"/>
            <a:ext cx="29768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一、数学建模基本概</a:t>
            </a:r>
            <a:r>
              <a:rPr lang="zh-CN" altLang="en-US" sz="2200" b="1" dirty="0" smtClean="0">
                <a:solidFill>
                  <a:schemeClr val="accent2">
                    <a:lumMod val="75000"/>
                  </a:schemeClr>
                </a:solidFill>
                <a:latin typeface="+mj-ea"/>
                <a:ea typeface="+mj-ea"/>
              </a:rPr>
              <a:t>述</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3308350"/>
          </a:xfrm>
          <a:prstGeom prst="rect">
            <a:avLst/>
          </a:prstGeom>
          <a:noFill/>
          <a:ln>
            <a:noFill/>
          </a:ln>
        </p:spPr>
        <p:txBody>
          <a:bodyPr wrap="square" lIns="0" tIns="0" rIns="0" bIns="0">
            <a:spAutoFit/>
          </a:bodyPr>
          <a:p>
            <a:pPr algn="l" fontAlgn="auto">
              <a:lnSpc>
                <a:spcPct val="1500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9. 数学建模教学的意义</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00000"/>
              </a:lnSpc>
              <a:spcBef>
                <a:spcPts val="600"/>
              </a:spcBef>
              <a:buClrTx/>
              <a:buSzTx/>
              <a:buFontTx/>
            </a:pP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我们对数学的认知一般为：</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基本背景</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基础知识</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基本技能</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基本应用</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．这要求我们既要重视对“数学建模”过程中的问题提出的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基本背景</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进行分析，又要重视“数学建模”中数学</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基础知识和基本技能</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的灵活转化和应用，还要重视接受实践的</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检验</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在实践中不断拓广和发展，只有通过这样的“数学建模”的教学，才能让学生真正掌握数学的内涵，促进学生全面素质的提高，使学生变得聪明起来，让他们具备一定的数学素质，在生活中能自觉、主动地运用数学进行建模，提出问题、分析问题、解决问题，进一步培养实践能力和创新精神</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642360" y="358151"/>
            <a:ext cx="18592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二、应用</a:t>
            </a:r>
            <a:r>
              <a:rPr lang="zh-CN" altLang="en-US" sz="2200" b="1" dirty="0" smtClean="0">
                <a:solidFill>
                  <a:schemeClr val="accent2">
                    <a:lumMod val="75000"/>
                  </a:schemeClr>
                </a:solidFill>
                <a:latin typeface="+mj-ea"/>
                <a:ea typeface="+mj-ea"/>
              </a:rPr>
              <a:t>举例</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892175"/>
          </a:xfrm>
          <a:prstGeom prst="rect">
            <a:avLst/>
          </a:prstGeom>
          <a:noFill/>
          <a:ln>
            <a:noFill/>
          </a:ln>
        </p:spPr>
        <p:txBody>
          <a:bodyPr wrap="square" lIns="0" tIns="0" rIns="0" bIns="0">
            <a:spAutoFit/>
          </a:bodyPr>
          <a:p>
            <a:pPr algn="l">
              <a:lnSpc>
                <a:spcPct val="150000"/>
              </a:lnSpc>
              <a:buClrTx/>
              <a:buSzTx/>
              <a:buFontTx/>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问题：椅子能在不平的地面上放稳吗？（</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P25</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（下课前请同学讲）</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2" name="图片 1"/>
          <p:cNvPicPr>
            <a:picLocks noChangeAspect="1"/>
          </p:cNvPicPr>
          <p:nvPr/>
        </p:nvPicPr>
        <p:blipFill>
          <a:blip r:embed="rId1">
            <a:biLevel thresh="50000"/>
          </a:blip>
          <a:srcRect l="2138" t="3143" r="7288" b="3114"/>
          <a:stretch>
            <a:fillRect/>
          </a:stretch>
        </p:blipFill>
        <p:spPr>
          <a:xfrm>
            <a:off x="3455035" y="1975485"/>
            <a:ext cx="2919095" cy="26485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524760" y="358151"/>
            <a:ext cx="4094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三、数学建模报告的写作、</a:t>
            </a:r>
            <a:r>
              <a:rPr lang="zh-CN" altLang="en-US" sz="2200" b="1" dirty="0" smtClean="0">
                <a:solidFill>
                  <a:schemeClr val="accent2">
                    <a:lumMod val="75000"/>
                  </a:schemeClr>
                </a:solidFill>
                <a:latin typeface="+mj-ea"/>
                <a:ea typeface="+mj-ea"/>
              </a:rPr>
              <a:t>评价</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2554605"/>
          </a:xfrm>
          <a:prstGeom prst="rect">
            <a:avLst/>
          </a:prstGeom>
          <a:noFill/>
          <a:ln>
            <a:noFill/>
          </a:ln>
        </p:spPr>
        <p:txBody>
          <a:bodyPr wrap="square" lIns="0" tIns="0" rIns="0" bIns="0">
            <a:spAutoFit/>
          </a:bodyPr>
          <a:p>
            <a:pPr algn="l" fontAlgn="auto">
              <a:lnSpc>
                <a:spcPct val="115000"/>
              </a:lnSpc>
              <a:spcBef>
                <a:spcPts val="600"/>
              </a:spcBef>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建模报告的写作一般可分为准备、主要部分和附录三部分</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首先，</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报告的第一页应该是题目，题目要求清楚、直接，避免有技术性的术语，要尽可能简单地反映出报告的主题，题目下面是作者、单位、日期等，接下来是摘要，摘</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要必</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须扼要简明，要反映出报告的主要思想、特点、方法以及主要结果，摘要后面最好列一下所用的变量的符号、单位等的说明，所有的符号要统一</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223260" y="358151"/>
            <a:ext cx="2697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一、数学抽象的</a:t>
            </a:r>
            <a:r>
              <a:rPr lang="zh-CN" altLang="en-US" sz="2200" b="1" dirty="0" smtClean="0">
                <a:solidFill>
                  <a:schemeClr val="accent2">
                    <a:lumMod val="75000"/>
                  </a:schemeClr>
                </a:solidFill>
                <a:latin typeface="+mj-ea"/>
                <a:ea typeface="+mj-ea"/>
              </a:rPr>
              <a:t>概念</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1384935"/>
          </a:xfrm>
          <a:prstGeom prst="rect">
            <a:avLst/>
          </a:prstGeom>
          <a:noFill/>
          <a:ln>
            <a:noFill/>
          </a:ln>
        </p:spPr>
        <p:txBody>
          <a:bodyPr wrap="square" lIns="0" tIns="0" rIns="0" bIns="0">
            <a:spAutoFit/>
          </a:bodyPr>
          <a:p>
            <a:pPr>
              <a:lnSpc>
                <a:spcPct val="150000"/>
              </a:lnSpc>
            </a:pPr>
            <a:r>
              <a:rPr lang="en-US" altLang="zh-CN" sz="1200" b="1">
                <a:solidFill>
                  <a:schemeClr val="bg2">
                    <a:lumMod val="1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2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利用</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抽象方法</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把大量生动的关于现实世界空间形式和数量关系的直观背景材料进行</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去伪存真、由此及彼、由表及里</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的加工和制作，</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提炼</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数学概念，</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构造</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数学模型，</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建立</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理论.</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524760" y="358151"/>
            <a:ext cx="4094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三、数学建模报告的写作、</a:t>
            </a:r>
            <a:r>
              <a:rPr lang="zh-CN" altLang="en-US" sz="2200" b="1" dirty="0" smtClean="0">
                <a:solidFill>
                  <a:schemeClr val="accent2">
                    <a:lumMod val="75000"/>
                  </a:schemeClr>
                </a:solidFill>
                <a:latin typeface="+mj-ea"/>
                <a:ea typeface="+mj-ea"/>
              </a:rPr>
              <a:t>评价</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3185160"/>
          </a:xfrm>
          <a:prstGeom prst="rect">
            <a:avLst/>
          </a:prstGeom>
          <a:noFill/>
          <a:ln>
            <a:noFill/>
          </a:ln>
        </p:spPr>
        <p:txBody>
          <a:bodyPr wrap="square" lIns="0" tIns="0" rIns="0" bIns="0">
            <a:spAutoFit/>
          </a:bodyPr>
          <a:p>
            <a:pPr algn="l" fontAlgn="auto">
              <a:lnSpc>
                <a:spcPct val="115000"/>
              </a:lnSpc>
              <a:spcBef>
                <a:spcPts val="600"/>
              </a:spcBef>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报告的主要部分</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要从问题的重述开始，重述要解释问题的背景，建模的目的、目</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标</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要明确，要记住目标与所得的结论要相适应，接下来是假设，假设必须细致、清楚、合理</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在模型中很可能包括一些数据，数据要清楚的用表格或图表给出，也要给出其来源，如果数据很多，最好放在附录中，再下来是建模，即模型的形成、求解以及解的解释等</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如果用了什么软件包则要说明，在什么类型的机器上实现的也要提一下，如果有很多的代数运算最好放在附录中，在叙述结论中，如果结论很长，可以把一些次要的放在</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附录</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中</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524760" y="358151"/>
            <a:ext cx="4094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三、数学建模报告的写作、</a:t>
            </a:r>
            <a:r>
              <a:rPr lang="zh-CN" altLang="en-US" sz="2200" b="1" dirty="0" smtClean="0">
                <a:solidFill>
                  <a:schemeClr val="accent2">
                    <a:lumMod val="75000"/>
                  </a:schemeClr>
                </a:solidFill>
                <a:latin typeface="+mj-ea"/>
                <a:ea typeface="+mj-ea"/>
              </a:rPr>
              <a:t>评价</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061720"/>
          </a:xfrm>
          <a:prstGeom prst="rect">
            <a:avLst/>
          </a:prstGeom>
          <a:noFill/>
          <a:ln>
            <a:noFill/>
          </a:ln>
        </p:spPr>
        <p:txBody>
          <a:bodyPr wrap="square" lIns="0" tIns="0" rIns="0" bIns="0">
            <a:spAutoFit/>
          </a:bodyPr>
          <a:p>
            <a:pPr algn="l" fontAlgn="auto">
              <a:lnSpc>
                <a:spcPct val="115000"/>
              </a:lnSpc>
              <a:spcBef>
                <a:spcPts val="600"/>
              </a:spcBef>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最后，</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可以谈谈改进扩展的可能或进一步的建议等，在附录中可以放一些在正文中要用的细节，可以包括图表以及另外一些值得说明的问题等，报告的最后是参考文献．</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524760" y="358151"/>
            <a:ext cx="4094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三、数学建模报告的写作、</a:t>
            </a:r>
            <a:r>
              <a:rPr lang="zh-CN" altLang="en-US" sz="2200" b="1" dirty="0" smtClean="0">
                <a:solidFill>
                  <a:schemeClr val="accent2">
                    <a:lumMod val="75000"/>
                  </a:schemeClr>
                </a:solidFill>
                <a:latin typeface="+mj-ea"/>
                <a:ea typeface="+mj-ea"/>
              </a:rPr>
              <a:t>评价</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2860040"/>
          </a:xfrm>
          <a:prstGeom prst="rect">
            <a:avLst/>
          </a:prstGeom>
          <a:noFill/>
          <a:ln>
            <a:noFill/>
          </a:ln>
        </p:spPr>
        <p:txBody>
          <a:bodyPr wrap="square" lIns="0" tIns="0" rIns="0" bIns="0">
            <a:spAutoFit/>
          </a:bodyPr>
          <a:p>
            <a:pPr algn="l" fontAlgn="auto">
              <a:lnSpc>
                <a:spcPct val="115000"/>
              </a:lnSpc>
              <a:spcBef>
                <a:spcPts val="600"/>
              </a:spcBef>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评价学生在</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学建模中的表现时，要重过程、重参与，不要苛求数学建模过程的严密、结果的准确，评价内容应关注以下几个方面</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600"/>
              </a:spcBef>
              <a:buClrTx/>
              <a:buSzTx/>
              <a:buFontTx/>
            </a:pPr>
            <a:r>
              <a:rPr lang="en-US" sz="16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sz="1600" b="1">
                <a:solidFill>
                  <a:srgbClr val="002060"/>
                </a:solidFill>
                <a:latin typeface="华文楷体" panose="02010600040101010101" charset="-122"/>
                <a:ea typeface="华文楷体" panose="02010600040101010101" charset="-122"/>
                <a:cs typeface="华文楷体" panose="02010600040101010101" charset="-122"/>
                <a:sym typeface="+mn-ea"/>
              </a:rPr>
              <a:t>     </a:t>
            </a:r>
            <a:r>
              <a:rPr lang="zh-CN" altLang="en-US"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1</a:t>
            </a:r>
            <a:r>
              <a:rPr lang="zh-CN" sz="1600" b="1">
                <a:solidFill>
                  <a:srgbClr val="002060"/>
                </a:solidFill>
                <a:latin typeface="华文楷体" panose="02010600040101010101" charset="-122"/>
                <a:ea typeface="华文楷体" panose="02010600040101010101" charset="-122"/>
                <a:cs typeface="华文楷体" panose="02010600040101010101" charset="-122"/>
                <a:sym typeface="+mn-ea"/>
              </a:rPr>
              <a:t>）创</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新性：问题的提出和解决的方案有新意。</a:t>
            </a:r>
            <a:endParaRPr sz="1600" b="1">
              <a:solidFill>
                <a:srgbClr val="002060"/>
              </a:solidFill>
              <a:latin typeface="华文楷体" panose="02010600040101010101" charset="-122"/>
              <a:ea typeface="华文楷体" panose="02010600040101010101" charset="-122"/>
              <a:cs typeface="华文楷体" panose="02010600040101010101" charset="-122"/>
              <a:sym typeface="+mn-ea"/>
            </a:endParaRPr>
          </a:p>
          <a:p>
            <a:pPr algn="l" fontAlgn="auto">
              <a:lnSpc>
                <a:spcPct val="115000"/>
              </a:lnSpc>
              <a:spcBef>
                <a:spcPts val="600"/>
              </a:spcBef>
              <a:buClrTx/>
              <a:buSzTx/>
              <a:buFontTx/>
            </a:pPr>
            <a:r>
              <a:rPr sz="1600" b="1">
                <a:solidFill>
                  <a:srgbClr val="002060"/>
                </a:solidFill>
                <a:latin typeface="华文楷体" panose="02010600040101010101" charset="-122"/>
                <a:ea typeface="华文楷体" panose="02010600040101010101" charset="-122"/>
                <a:cs typeface="华文楷体" panose="02010600040101010101" charset="-122"/>
                <a:sym typeface="+mn-ea"/>
              </a:rPr>
              <a:t> </a:t>
            </a:r>
            <a:r>
              <a:rPr lang="en-US" sz="1600" b="1">
                <a:solidFill>
                  <a:srgbClr val="002060"/>
                </a:solidFill>
                <a:latin typeface="华文楷体" panose="02010600040101010101" charset="-122"/>
                <a:ea typeface="华文楷体" panose="02010600040101010101" charset="-122"/>
                <a:cs typeface="华文楷体" panose="02010600040101010101" charset="-122"/>
                <a:sym typeface="+mn-ea"/>
              </a:rPr>
              <a:t>     </a:t>
            </a:r>
            <a:r>
              <a:rPr lang="zh-CN" altLang="en-US"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2</a:t>
            </a:r>
            <a:r>
              <a:rPr lang="zh-CN"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现实性：问题来源于学生的现实。</a:t>
            </a:r>
            <a:endParaRPr sz="1600" b="1">
              <a:solidFill>
                <a:srgbClr val="002060"/>
              </a:solidFill>
              <a:latin typeface="华文楷体" panose="02010600040101010101" charset="-122"/>
              <a:ea typeface="华文楷体" panose="02010600040101010101" charset="-122"/>
              <a:cs typeface="华文楷体" panose="02010600040101010101" charset="-122"/>
              <a:sym typeface="+mn-ea"/>
            </a:endParaRPr>
          </a:p>
          <a:p>
            <a:pPr algn="l" fontAlgn="auto">
              <a:lnSpc>
                <a:spcPct val="115000"/>
              </a:lnSpc>
              <a:spcBef>
                <a:spcPts val="600"/>
              </a:spcBef>
              <a:buClrTx/>
              <a:buSzTx/>
              <a:buFontTx/>
            </a:pPr>
            <a:r>
              <a:rPr lang="en-US" sz="1600" b="1">
                <a:solidFill>
                  <a:srgbClr val="002060"/>
                </a:solidFill>
                <a:latin typeface="华文楷体" panose="02010600040101010101" charset="-122"/>
                <a:ea typeface="华文楷体" panose="02010600040101010101" charset="-122"/>
                <a:cs typeface="华文楷体" panose="02010600040101010101" charset="-122"/>
                <a:sym typeface="+mn-ea"/>
              </a:rPr>
              <a:t>      </a:t>
            </a:r>
            <a:r>
              <a:rPr lang="zh-CN" altLang="en-US"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3</a:t>
            </a:r>
            <a:r>
              <a:rPr lang="zh-CN"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真实性：确实是学生本人参与制作的，数据是真实的．</a:t>
            </a:r>
            <a:endParaRPr sz="1600" b="1">
              <a:solidFill>
                <a:srgbClr val="002060"/>
              </a:solidFill>
              <a:latin typeface="华文楷体" panose="02010600040101010101" charset="-122"/>
              <a:ea typeface="华文楷体" panose="02010600040101010101" charset="-122"/>
              <a:cs typeface="华文楷体" panose="02010600040101010101" charset="-122"/>
              <a:sym typeface="+mn-ea"/>
            </a:endParaRPr>
          </a:p>
          <a:p>
            <a:pPr algn="l" fontAlgn="auto">
              <a:lnSpc>
                <a:spcPct val="115000"/>
              </a:lnSpc>
              <a:spcBef>
                <a:spcPts val="600"/>
              </a:spcBef>
              <a:buClrTx/>
              <a:buSzTx/>
              <a:buFontTx/>
            </a:pPr>
            <a:r>
              <a:rPr lang="en-US" altLang="zh-CN" sz="1600" b="1">
                <a:solidFill>
                  <a:srgbClr val="002060"/>
                </a:solidFill>
                <a:latin typeface="华文楷体" panose="02010600040101010101" charset="-122"/>
                <a:ea typeface="华文楷体" panose="02010600040101010101" charset="-122"/>
                <a:cs typeface="华文楷体" panose="02010600040101010101" charset="-122"/>
                <a:sym typeface="+mn-ea"/>
              </a:rPr>
              <a:t>      </a:t>
            </a:r>
            <a:r>
              <a:rPr lang="zh-CN"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4</a:t>
            </a:r>
            <a:r>
              <a:rPr lang="zh-CN"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合理性：建模过程中使用的数学方法得当，求解过程合乎常理，</a:t>
            </a:r>
            <a:endParaRPr sz="1600" b="1">
              <a:solidFill>
                <a:srgbClr val="002060"/>
              </a:solidFill>
              <a:latin typeface="华文楷体" panose="02010600040101010101" charset="-122"/>
              <a:ea typeface="华文楷体" panose="02010600040101010101" charset="-122"/>
              <a:cs typeface="华文楷体" panose="02010600040101010101" charset="-122"/>
              <a:sym typeface="+mn-ea"/>
            </a:endParaRPr>
          </a:p>
          <a:p>
            <a:pPr algn="l" fontAlgn="auto">
              <a:lnSpc>
                <a:spcPct val="115000"/>
              </a:lnSpc>
              <a:spcBef>
                <a:spcPts val="600"/>
              </a:spcBef>
              <a:buClrTx/>
              <a:buSzTx/>
              <a:buFontTx/>
            </a:pPr>
            <a:r>
              <a:rPr lang="en-US" altLang="zh-CN" sz="1600" b="1">
                <a:solidFill>
                  <a:srgbClr val="002060"/>
                </a:solidFill>
                <a:latin typeface="华文楷体" panose="02010600040101010101" charset="-122"/>
                <a:ea typeface="华文楷体" panose="02010600040101010101" charset="-122"/>
                <a:cs typeface="华文楷体" panose="02010600040101010101" charset="-122"/>
                <a:sym typeface="+mn-ea"/>
              </a:rPr>
              <a:t>      </a:t>
            </a:r>
            <a:r>
              <a:rPr lang="zh-CN"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5</a:t>
            </a:r>
            <a:r>
              <a:rPr lang="zh-CN" sz="1600" b="1">
                <a:solidFill>
                  <a:srgbClr val="002060"/>
                </a:solidFill>
                <a:latin typeface="华文楷体" panose="02010600040101010101" charset="-122"/>
                <a:ea typeface="华文楷体" panose="02010600040101010101" charset="-122"/>
                <a:cs typeface="华文楷体" panose="02010600040101010101" charset="-122"/>
                <a:sym typeface="+mn-ea"/>
              </a:rPr>
              <a:t>）</a:t>
            </a:r>
            <a:r>
              <a:rPr sz="1600" b="1">
                <a:solidFill>
                  <a:srgbClr val="002060"/>
                </a:solidFill>
                <a:latin typeface="华文楷体" panose="02010600040101010101" charset="-122"/>
                <a:ea typeface="华文楷体" panose="02010600040101010101" charset="-122"/>
                <a:cs typeface="华文楷体" panose="02010600040101010101" charset="-122"/>
                <a:sym typeface="+mn-ea"/>
              </a:rPr>
              <a:t>有效性：建模的结果有一定的实际意义。</a:t>
            </a:r>
            <a:endParaRPr sz="1600" b="1">
              <a:solidFill>
                <a:srgbClr val="002060"/>
              </a:solidFill>
              <a:latin typeface="华文楷体" panose="02010600040101010101" charset="-122"/>
              <a:ea typeface="华文楷体" panose="02010600040101010101" charset="-122"/>
              <a:cs typeface="华文楷体" panose="02010600040101010101"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524760" y="358151"/>
            <a:ext cx="4094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三、数学建模报告的写作、</a:t>
            </a:r>
            <a:r>
              <a:rPr lang="zh-CN" altLang="en-US" sz="2200" b="1" dirty="0" smtClean="0">
                <a:solidFill>
                  <a:schemeClr val="accent2">
                    <a:lumMod val="75000"/>
                  </a:schemeClr>
                </a:solidFill>
                <a:latin typeface="+mj-ea"/>
                <a:ea typeface="+mj-ea"/>
              </a:rPr>
              <a:t>评价</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11060" cy="1415415"/>
          </a:xfrm>
          <a:prstGeom prst="rect">
            <a:avLst/>
          </a:prstGeom>
          <a:noFill/>
          <a:ln>
            <a:noFill/>
          </a:ln>
        </p:spPr>
        <p:txBody>
          <a:bodyPr wrap="square" lIns="0" tIns="0" rIns="0" bIns="0">
            <a:spAutoFit/>
          </a:bodyPr>
          <a:p>
            <a:pPr algn="l" fontAlgn="auto">
              <a:lnSpc>
                <a:spcPct val="115000"/>
              </a:lnSpc>
              <a:spcBef>
                <a:spcPts val="600"/>
              </a:spcBef>
              <a:buClrTx/>
              <a:buSzTx/>
              <a:buFontTx/>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以上几个方面不必追求全面，只要有一项做得比较好就应该予以肯定，对数学建模的评价可以采取答辩会、报告会、交流会等形式进行，通过师生之间、学生之间的提问交流给出定性的评价，应该特别鼓励学生工作中的“闪光点”。</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2524760" y="358151"/>
            <a:ext cx="4094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sym typeface="+mn-ea"/>
              </a:rPr>
              <a:t>三、数学建模报告的写作、评价</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custDataLst>
              <p:tags r:id="rId1"/>
            </p:custDataLst>
          </p:nvPr>
        </p:nvSpPr>
        <p:spPr bwMode="auto">
          <a:xfrm>
            <a:off x="1014730" y="1303655"/>
            <a:ext cx="4954905" cy="861695"/>
          </a:xfrm>
          <a:prstGeom prst="rect">
            <a:avLst/>
          </a:prstGeom>
          <a:noFill/>
          <a:ln>
            <a:noFill/>
          </a:ln>
        </p:spPr>
        <p:txBody>
          <a:bodyPr wrap="square" lIns="0" tIns="0" rIns="0" bIns="0">
            <a:spAutoFit/>
          </a:bodyPr>
          <a:p>
            <a:pPr algn="l" fontAlgn="auto">
              <a:lnSpc>
                <a:spcPct val="115000"/>
              </a:lnSpc>
              <a:spcBef>
                <a:spcPts val="1200"/>
              </a:spcBef>
              <a:buClrTx/>
              <a:buSzTx/>
              <a:buFontTx/>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示例：《</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2" action="ppaction://hlinkfile"/>
              </a:rPr>
              <a:t>共轭理论及其应用初步</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ct val="115000"/>
              </a:lnSpc>
              <a:spcBef>
                <a:spcPts val="1200"/>
              </a:spcBef>
              <a:buClrTx/>
              <a:buSzTx/>
              <a:buFontTx/>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问题抽象、建模检验</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301" name=""/>
        <p:cNvGrpSpPr/>
        <p:nvPr/>
      </p:nvGrpSpPr>
      <p:grpSpPr>
        <a:xfrm>
          <a:off x="0" y="0"/>
          <a:ext cx="0" cy="0"/>
          <a:chOff x="0" y="0"/>
          <a:chExt cx="0" cy="0"/>
        </a:xfrm>
      </p:grpSpPr>
      <p:pic>
        <p:nvPicPr>
          <p:cNvPr id="7"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flipH="1" flipV="1">
            <a:off x="5841365" y="-635"/>
            <a:ext cx="3303270" cy="3112135"/>
          </a:xfrm>
          <a:prstGeom prst="rect">
            <a:avLst/>
          </a:prstGeom>
          <a:noFill/>
        </p:spPr>
      </p:pic>
      <p:pic>
        <p:nvPicPr>
          <p:cNvPr id="2" name="Picture 4" descr="E:\PPT素材\网点01.png"/>
          <p:cNvPicPr>
            <a:picLocks noChangeAspect="1" noChangeArrowheads="1"/>
          </p:cNvPicPr>
          <p:nvPr/>
        </p:nvPicPr>
        <p:blipFill rotWithShape="1">
          <a:blip r:embed="rId1">
            <a:duotone>
              <a:schemeClr val="accent5">
                <a:shade val="45000"/>
                <a:satMod val="135000"/>
              </a:schemeClr>
              <a:prstClr val="white"/>
            </a:duotone>
          </a:blip>
          <a:srcRect l="20101"/>
          <a:stretch>
            <a:fillRect/>
          </a:stretch>
        </p:blipFill>
        <p:spPr bwMode="auto">
          <a:xfrm rot="10800000" flipH="1" flipV="1">
            <a:off x="0" y="2031365"/>
            <a:ext cx="3303270" cy="3112135"/>
          </a:xfrm>
          <a:prstGeom prst="rect">
            <a:avLst/>
          </a:prstGeom>
          <a:noFill/>
        </p:spPr>
      </p:pic>
      <p:sp>
        <p:nvSpPr>
          <p:cNvPr id="3" name="TextBox 23"/>
          <p:cNvSpPr txBox="1"/>
          <p:nvPr/>
        </p:nvSpPr>
        <p:spPr>
          <a:xfrm>
            <a:off x="2430780" y="1972945"/>
            <a:ext cx="3083560" cy="1197610"/>
          </a:xfrm>
          <a:prstGeom prst="rect">
            <a:avLst/>
          </a:prstGeom>
          <a:noFill/>
        </p:spPr>
        <p:txBody>
          <a:bodyPr wrap="square" lIns="91413" tIns="45706" rIns="91413" bIns="45706" rtlCol="0">
            <a:spAutoFit/>
          </a:bodyPr>
          <a:p>
            <a:pPr algn="ctr"/>
            <a:r>
              <a:rPr lang="zh-CN" altLang="en-US" sz="7200" b="1" dirty="0">
                <a:solidFill>
                  <a:schemeClr val="bg1"/>
                </a:solidFill>
                <a:latin typeface="微软雅黑" panose="020B0503020204020204" pitchFamily="34" charset="-122"/>
                <a:ea typeface="微软雅黑" panose="020B0503020204020204" pitchFamily="34" charset="-122"/>
              </a:rPr>
              <a:t>谢谢！</a:t>
            </a:r>
            <a:endParaRPr lang="zh-CN" altLang="en-US" sz="7200" b="1" dirty="0">
              <a:solidFill>
                <a:schemeClr val="bg1"/>
              </a:solidFill>
              <a:latin typeface="微软雅黑" panose="020B0503020204020204" pitchFamily="34" charset="-122"/>
              <a:ea typeface="微软雅黑" panose="020B0503020204020204" pitchFamily="34" charset="-122"/>
            </a:endParaRPr>
          </a:p>
        </p:txBody>
      </p:sp>
      <p:pic>
        <p:nvPicPr>
          <p:cNvPr id="4" name="图片 6" descr="xiaobiao"/>
          <p:cNvPicPr/>
          <p:nvPr/>
        </p:nvPicPr>
        <p:blipFill>
          <a:blip r:embed="rId2">
            <a:lum bright="70000" contrast="-70000"/>
          </a:blip>
          <a:stretch>
            <a:fillRect/>
          </a:stretch>
        </p:blipFill>
        <p:spPr>
          <a:xfrm>
            <a:off x="492760" y="357505"/>
            <a:ext cx="851535" cy="810895"/>
          </a:xfrm>
          <a:prstGeom prst="rect">
            <a:avLst/>
          </a:prstGeom>
          <a:noFill/>
          <a:ln w="9525">
            <a:noFill/>
          </a:ln>
        </p:spPr>
      </p:pic>
      <p:pic>
        <p:nvPicPr>
          <p:cNvPr id="5" name="图片 7" descr="字体定稿横201203"/>
          <p:cNvPicPr/>
          <p:nvPr/>
        </p:nvPicPr>
        <p:blipFill>
          <a:blip r:embed="rId3">
            <a:lum bright="70000" contrast="-70000"/>
          </a:blip>
          <a:srcRect l="11882" t="8438" r="9879" b="64650"/>
          <a:stretch>
            <a:fillRect/>
          </a:stretch>
        </p:blipFill>
        <p:spPr>
          <a:xfrm>
            <a:off x="1344295" y="542290"/>
            <a:ext cx="1840230" cy="441325"/>
          </a:xfrm>
          <a:prstGeom prst="rect">
            <a:avLst/>
          </a:prstGeom>
          <a:noFill/>
          <a:ln w="9525">
            <a:noFill/>
          </a:ln>
        </p:spPr>
      </p:pic>
      <p:sp>
        <p:nvSpPr>
          <p:cNvPr id="6" name="TextBox 23"/>
          <p:cNvSpPr txBox="1"/>
          <p:nvPr/>
        </p:nvSpPr>
        <p:spPr>
          <a:xfrm>
            <a:off x="5608320" y="4542155"/>
            <a:ext cx="3255010" cy="335915"/>
          </a:xfrm>
          <a:prstGeom prst="rect">
            <a:avLst/>
          </a:prstGeom>
          <a:noFill/>
        </p:spPr>
        <p:txBody>
          <a:bodyPr wrap="square" lIns="91413" tIns="45706" rIns="91413" bIns="45706" rtlCol="0">
            <a:spAutoFit/>
          </a:bodyPr>
          <a:p>
            <a:pPr algn="r"/>
            <a:r>
              <a:rPr lang="zh-CN" altLang="en-US" sz="1600" b="1" dirty="0">
                <a:solidFill>
                  <a:schemeClr val="bg1"/>
                </a:solidFill>
                <a:latin typeface="+mj-ea"/>
                <a:ea typeface="+mj-ea"/>
              </a:rPr>
              <a:t>教育科学学院（教师教育学院）</a:t>
            </a:r>
            <a:endParaRPr lang="zh-CN" altLang="en-US" sz="1600" b="1" dirty="0">
              <a:solidFill>
                <a:schemeClr val="bg1"/>
              </a:solidFill>
              <a:latin typeface="+mj-ea"/>
              <a:ea typeface="+mj-ea"/>
            </a:endParaRPr>
          </a:p>
        </p:txBody>
      </p:sp>
      <p:pic>
        <p:nvPicPr>
          <p:cNvPr id="8" name="Picture 2" descr="coffe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5005705" y="1972945"/>
            <a:ext cx="1350010" cy="1242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5"/>
    </p:custData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223260" y="358151"/>
            <a:ext cx="2697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二、数学抽象的</a:t>
            </a:r>
            <a:r>
              <a:rPr lang="zh-CN" altLang="en-US" sz="2200" b="1" dirty="0" smtClean="0">
                <a:solidFill>
                  <a:schemeClr val="accent2">
                    <a:lumMod val="75000"/>
                  </a:schemeClr>
                </a:solidFill>
                <a:latin typeface="+mj-ea"/>
                <a:ea typeface="+mj-ea"/>
              </a:rPr>
              <a:t>特点</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180080"/>
          </a:xfrm>
          <a:prstGeom prst="rect">
            <a:avLst/>
          </a:prstGeom>
          <a:noFill/>
          <a:ln>
            <a:noFill/>
          </a:ln>
        </p:spPr>
        <p:txBody>
          <a:bodyPr wrap="square" lIns="0" tIns="0" rIns="0" bIns="0">
            <a:spAutoFit/>
          </a:bodyPr>
          <a:p>
            <a:pPr fontAlgn="auto">
              <a:lnSpc>
                <a:spcPts val="31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1.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数学抽象的</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特殊内容（数学的研究对象：空间形式和数量关系）</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algn="l" fontAlgn="auto">
              <a:lnSpc>
                <a:spcPts val="3100"/>
              </a:lnSpc>
              <a:buClrTx/>
              <a:buSzTx/>
              <a:buFontTx/>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空间抽象（点无大小、线无面积、面无体积）</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数是对数量的抽象，</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数量的本质是</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多少</a:t>
            </a:r>
            <a:r>
              <a:rPr lang="en-US" altLang="zh-CN" sz="20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数学抽象的特殊</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高度</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是其他学科抽象基础上的再抽象；逐级抽象，最高级可抽象出</a:t>
            </a: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理想元素</a:t>
            </a: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，比如无穷远点.</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3. </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数学抽象的特殊</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方法</a:t>
            </a:r>
            <a:endPar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en-US" altLang="zh-CN"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rPr>
              <a:t>逻辑建构</a:t>
            </a:r>
            <a:endParaRPr lang="zh-CN" altLang="en-US" sz="2000" b="1">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48701" name="TextBox 41"/>
          <p:cNvSpPr>
            <a:spLocks noChangeArrowheads="1"/>
          </p:cNvSpPr>
          <p:nvPr/>
        </p:nvSpPr>
        <p:spPr bwMode="auto">
          <a:xfrm>
            <a:off x="1014730" y="1303655"/>
            <a:ext cx="7237730" cy="3731895"/>
          </a:xfrm>
          <a:prstGeom prst="rect">
            <a:avLst/>
          </a:prstGeom>
          <a:noFill/>
          <a:ln>
            <a:noFill/>
          </a:ln>
        </p:spPr>
        <p:txBody>
          <a:bodyPr wrap="square" lIns="0" tIns="0" rIns="0" bIns="0">
            <a:spAutoFit/>
          </a:bodyPr>
          <a:p>
            <a:pPr fontAlgn="auto">
              <a:lnSpc>
                <a:spcPts val="3100"/>
              </a:lnSpc>
              <a:spcAft>
                <a:spcPts val="1200"/>
              </a:spcAft>
            </a:pP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我近期抽象的</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世界本原</a:t>
            </a:r>
            <a:r>
              <a:rPr lang="en-US" altLang="zh-CN"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，分享并请大家批判讨论。</a:t>
            </a:r>
            <a:endParaRPr lang="en-US" sz="2000" b="1">
              <a:solidFill>
                <a:schemeClr val="bg1">
                  <a:lumMod val="50000"/>
                </a:schemeClr>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世界是</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世界本身</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本身</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是纠缠态（叠加态、混沌</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）（表现出</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偶然性</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随机性</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），我们所感知的是因为</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（扰动、协同）而坍缩</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定态</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（表现出</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必然性</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就是</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上次课我们说的</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hlinkClick r:id="rId1" action="ppaction://hlinkfile"/>
              </a:rPr>
              <a:t>薛定谔的猫</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fontAlgn="auto">
              <a:lnSpc>
                <a:spcPts val="3100"/>
              </a:lnSpc>
            </a:pP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们</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试图</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认识（观测）并</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表达</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（言明）</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这个世界</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（公理）</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然而</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言明</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都具</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有限性</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特征（公理）</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，我</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们</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只</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能也只是</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观测</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和</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言明</a:t>
            </a:r>
            <a:r>
              <a:rPr lang="en-US" alt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这个世界的某个</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（某些）</a:t>
            </a:r>
            <a:r>
              <a:rPr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方面。</a:t>
            </a:r>
            <a:r>
              <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rPr>
              <a:t>加上传递过程的衰减。</a:t>
            </a:r>
            <a:endParaRPr lang="zh-CN" sz="2000" b="1">
              <a:solidFill>
                <a:srgbClr val="002060"/>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07" name=""/>
        <p:cNvGrpSpPr/>
        <p:nvPr/>
      </p:nvGrpSpPr>
      <p:grpSpPr>
        <a:xfrm>
          <a:off x="0" y="0"/>
          <a:ext cx="0" cy="0"/>
          <a:chOff x="0" y="0"/>
          <a:chExt cx="0" cy="0"/>
        </a:xfrm>
      </p:grpSpPr>
      <p:sp>
        <p:nvSpPr>
          <p:cNvPr id="1048700" name="TextBox 20"/>
          <p:cNvSpPr txBox="1"/>
          <p:nvPr/>
        </p:nvSpPr>
        <p:spPr>
          <a:xfrm>
            <a:off x="3921760" y="358151"/>
            <a:ext cx="1300480" cy="429895"/>
          </a:xfrm>
          <a:prstGeom prst="rect">
            <a:avLst/>
          </a:prstGeom>
          <a:noFill/>
        </p:spPr>
        <p:txBody>
          <a:bodyPr wrap="none" rtlCol="0">
            <a:spAutoFit/>
          </a:bodyPr>
          <a:p>
            <a:pPr algn="ctr"/>
            <a:r>
              <a:rPr lang="zh-CN" altLang="en-US" sz="2200" b="1" dirty="0" smtClean="0">
                <a:solidFill>
                  <a:schemeClr val="accent2">
                    <a:lumMod val="75000"/>
                  </a:schemeClr>
                </a:solidFill>
                <a:latin typeface="+mj-ea"/>
                <a:ea typeface="+mj-ea"/>
              </a:rPr>
              <a:t>哲学思考</a:t>
            </a:r>
            <a:endParaRPr lang="zh-CN" altLang="en-US" sz="2200" b="1" dirty="0" smtClean="0">
              <a:solidFill>
                <a:schemeClr val="accent2">
                  <a:lumMod val="75000"/>
                </a:schemeClr>
              </a:solidFill>
              <a:latin typeface="+mj-ea"/>
              <a:ea typeface="+mj-ea"/>
            </a:endParaRPr>
          </a:p>
        </p:txBody>
      </p:sp>
      <p:cxnSp>
        <p:nvCxnSpPr>
          <p:cNvPr id="3145736" name="直接连接符 22"/>
          <p:cNvCxnSpPr/>
          <p:nvPr/>
        </p:nvCxnSpPr>
        <p:spPr>
          <a:xfrm flipH="1">
            <a:off x="4331501" y="788316"/>
            <a:ext cx="480999" cy="0"/>
          </a:xfrm>
          <a:prstGeom prst="line">
            <a:avLst/>
          </a:prstGeom>
          <a:ln w="1905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00" name="图片 99"/>
          <p:cNvPicPr/>
          <p:nvPr/>
        </p:nvPicPr>
        <p:blipFill>
          <a:blip r:embed="rId1"/>
          <a:stretch>
            <a:fillRect/>
          </a:stretch>
        </p:blipFill>
        <p:spPr>
          <a:xfrm>
            <a:off x="1168400" y="1289050"/>
            <a:ext cx="6807200" cy="35306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sld>
</file>

<file path=ppt/tags/tag1.xml><?xml version="1.0" encoding="utf-8"?>
<p:tagLst xmlns:p="http://schemas.openxmlformats.org/presentationml/2006/main">
  <p:tag name="SELECTED" val="True"/>
</p:tagLst>
</file>

<file path=ppt/tags/tag2.xml><?xml version="1.0" encoding="utf-8"?>
<p:tagLst xmlns:p="http://schemas.openxmlformats.org/presentationml/2006/main">
  <p:tag name="KSO_WM_UNIT_PLACING_PICTURE_USER_VIEWPORT" val="{&quot;height&quot;:8100,&quot;width&quot;:8100}"/>
</p:tagLst>
</file>

<file path=ppt/tags/tag3.xml><?xml version="1.0" encoding="utf-8"?>
<p:tagLst xmlns:p="http://schemas.openxmlformats.org/presentationml/2006/main">
  <p:tag name="KSO_WM_UNIT_PLACING_PICTURE_USER_VIEWPORT" val="{&quot;height&quot;:1359,&quot;width&quot;:7803}"/>
</p:tagLst>
</file>

<file path=ppt/tags/tag4.xml><?xml version="1.0" encoding="utf-8"?>
<p:tagLst xmlns:p="http://schemas.openxmlformats.org/presentationml/2006/main">
  <p:tag name="SELECTED" val="True"/>
</p:tagLst>
</file>

<file path=ppt/tags/tag6.xml><?xml version="1.0" encoding="utf-8"?>
<p:tagLst xmlns:p="http://schemas.openxmlformats.org/presentationml/2006/main">
  <p:tag name="KSO_WPP_MARK_KEY" val="d4c9d3da-54ab-44c3-936e-114af9bfa5b0"/>
  <p:tag name="COMMONDATA" val="eyJjb3VudCI6ODYsImhkaWQiOiI0OGRjZmI5NWMzODZiYTQ2NDczNTA2ZTlmZTI4NGM3NCIsInVzZXJDb3VudCI6MTd9"/>
</p:tagLst>
</file>

<file path=ppt/theme/theme1.xml><?xml version="1.0" encoding="utf-8"?>
<a:theme xmlns:a="http://schemas.openxmlformats.org/drawingml/2006/main" name="清风素材 https://12sc.taobao.com/">
  <a:themeElements>
    <a:clrScheme name="自定义 34">
      <a:dk1>
        <a:sysClr val="windowText" lastClr="000000"/>
      </a:dk1>
      <a:lt1>
        <a:sysClr val="window" lastClr="FFFFFF"/>
      </a:lt1>
      <a:dk2>
        <a:srgbClr val="1F497D"/>
      </a:dk2>
      <a:lt2>
        <a:srgbClr val="EEECE1"/>
      </a:lt2>
      <a:accent1>
        <a:srgbClr val="4F81BD"/>
      </a:accent1>
      <a:accent2>
        <a:srgbClr val="4F81BD"/>
      </a:accent2>
      <a:accent3>
        <a:srgbClr val="9BBB59"/>
      </a:accent3>
      <a:accent4>
        <a:srgbClr val="8064A2"/>
      </a:accent4>
      <a:accent5>
        <a:srgbClr val="4BACC6"/>
      </a:accent5>
      <a:accent6>
        <a:srgbClr val="F79646"/>
      </a:accent6>
      <a:hlink>
        <a:srgbClr val="0000FF"/>
      </a:hlink>
      <a:folHlink>
        <a:srgbClr val="800080"/>
      </a:folHlink>
    </a:clrScheme>
    <a:fontScheme name="自定义 5">
      <a:majorFont>
        <a:latin typeface="Franklin Gothic Medium"/>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item1.xml><?xml version="1.0" encoding="utf-8"?>
<s:customData xmlns="http://www.wps.cn/officeDocument/2013/wpsCustomData" xmlns:s="http://www.wps.cn/officeDocument/2013/wpsCustomData">
  <extobjs>
    <extobj name="ECB019B1-382A-4266-B25C-5B523AA43C14-1">
      <extobjdata type="ECB019B1-382A-4266-B25C-5B523AA43C14" data="ewoJIkZpbGVJZCIgOiAiMTc5MzIzODEzMTgxIiwKCSJHcm91cElkIiA6ICIyNTE0ODQyODkiLAoJIkltYWdlIiA6ICJpVkJPUncwS0dnb0FBQUFOU1VoRVVnQUFBdElBQUFDY0NBWUFBQUJTcDB5ZkFBQUFDWEJJV1hNQUFBc1RBQUFMRXdFQW1wd1lBQUFnQUVsRVFWUjRuTzNkZVZ4VTVlSUc4R2ZZTWtDaVVramNvcnFab25LWkVWR3YvdEN1dU9WS2lNdkZycWdaUk5wVlhESkRWTkpjQWk3YUJVVURUVlJjSWpFVWxWTEkxRnpBRlpWN3MzSVhSRlNFVVlaaHp1OFA3cHpMQUFQRE1EQXN6L2Z6NGVQTVdWL0daMTdlODU1ejNnTVF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kVSRVJFUm1NeE5nRnFBMnBWUG9qZ0xlTlhRN1NKQWpDcWJObno3b1p1eHlORVRQZE1ESFQrbUdlR3libVdYL01kTU5rekV5YkdHT25Cc1F3TjBBU2lhU25zY3ZRaURIVERSQXpyVGZtdVFGaW5tdUZtVzZBakpscE0yUHQySkRTMDlPTlhRVDZMNWxNWnV3aU5Bbk1kTVBCVE5jZTg5eHdNTStHd1V3M0hNYk9kR1B2a1NZaUlpSWlNZ28ycEltSWlJaUk5TUNHTkJFUkVSR1JIdGlRSmlJaUlpTFNBeHZTUkVSRVJFUjZZRU9haUlpSWlFZ1BiRWdURVJFUkVlbUJEV2tpSWlJaUlqMndJVTFFUkVSRXBBYzJwSW1JaUlpSTlNQ0dOQkVSRVJHUkh0aVFKaUlpSWlMU0F4dlNSRVJFUkVSNk1ETjJBWWdBUUJBRXdkaGxxQXNTaVVSaTdES1FjVFRGVERQUHpWZFR6RFBBVEZQdHNVZmFDRTZkT3FYeFBpMHRUYWYxc3JPek1XellNTWpsY25IYUgzLzhnU2xUcGhpMGZFVFZPWGZ1blBqYTFkVlZZNTVNSnRPNnpyWnQyMnEwSDJhZTZnUHpUTTJCSUFqNDdMUFBjT2ZPSFFCQVFVRUIvUDM5b1ZLcGNQdjJiWTFjcWpHejFXT1B0QUhJWkRLODlOSkxWUzZUbDVlSDlQUjBBTURjdVhNMUdzK0xGaTBTMzh0a01yUnAwd1lBY08vZVBadzVjMFpjN3Z2dnY0ZXpzek1zTFMzRmFhbXBxZWpldmJ2QmZoZHErbFFxRlM1Y3VJQWZmL3dSSDMvOE1jek1OS3VCckt3c1JFUkU0TUtGQ3hBRUFUS1pESFBuemtYNzl1MEJBQ1VsSlpnNmRhcVlaMTNGeE1SZ3hJZ1JBSUF6Wjg1Z3dZSUZGWllwS0NqQWlSTW54UGZNUEZXbnVqdy9lUEFBWDN6eEJYNzU1UmRZV0ZqQXk4c0wvdjcrVUhkRU1zL1VtRVJGUlNFaElVRmpXbDVlSHF5dHJTc3NXMUJRb0pIcjA2ZFA0OHlaTTdDenN3TUFtSmlZNE5TcFUxQXFsVGgwNkJDU2s1TVJIaDZPdG0zYml1c3dzOVZqUTlwQVVsSlNxcHl2N3RXSWlvcUNYQzdIcUZHanhIbnE5NG1KaWJDd3NFQlNVaElBb0cvZnZnQksvMUFNSERnUWhZV0ZNRGMzeDl0dnZ3MEFPSHo0TUpLVGszSGp4ZzNzM3IxYjNON1dyVnZSc1dOSGcvNSsxSFFNR1RJRUVva0V1Ym01bURGamhzWTh1VndPUHo4L3ZQdnV1MWk1Y2lXVVNpWEN3c0x3ajMvOEE5OSsrNjNlKzd4MDZSSUtDd3ZoNGVHQmJkdTJ3Y1hGcGRMdmpQcDd3c3lUcnFyS013RE1talVMYmRxMHdmNzkrL0g0OFdOOC9QSEhzTE96ZzVlWGw5NzdaSjdKV1B6OS9lSHY3dytaVENZMmttVXltZGdaTjMzNmRFUkhSNHZUeTlxMmJSdDhmSHpFZzgwV0xWcEFJcEZBb1ZEQTE5Y1g1dWJtbURsekpuYnQyZ1VBekt5TzJKQTJrT0hEaCt1MG5MKy9QK0xqNDVHWW1DaE9jM2QzMTNoZm5pQUllUHo0c2RpelVWSlNncjU5K3lJakl3T1dscFlhUFI0REJneW8wQ05EVk5hYU5XdFFYRnlNeVpNblY1aDM2OVl0NU9mbnc4ZkhCeTFidGdSUW11MlVsQlFJZ29BK2ZmcUl5L2J1M1J0QWFTTkIvYnI4dkMrLy9CSzllL2RHZUhnNDVzMmJoNnlzTEd6Y3VCSGZmZmRkbFdWazVrbFhWZVg1eG8wYnlNek14S3BWcTJCall3TWJHeHQ4OE1FSDJMSmxDN3k4dkRSeXl6eFRVM0QyN05sS3AyZGxaZUhubjMvRzBxVkx4V2ttSmlhd3RMUkVmbjQrcksydE1XTEVDTHo1NXBzNGYvNDh1bmZ2enN6cXFQbis1Z2FtN2tYV3B2eVJZZG5yaTRxTGl6VmVlM3A2QWdDZVBYdW1zWTZGaFFXQTBrQUR3TDU5K3lwY3A2UlVLbUZ1Ymw3RDBqZCt2Lzc2SytiTm00ZVltQmpZMnRycXRZMzgvSHhNbXpZTklTRWg2TlNwazRGTDJIQzg5ZFpidUhqeFlxWHpIQjBkMGI1OWU2eGR1eGJ6NTg5SFlXRWhObTdjaUdIRGhrRWlrZURFaVJNb0tTbEJ6NTQ5eFlyVTFkVlZvMUtWeVdRYTc4K2ZQNC9MbHk5anlaSWx5TTdPeHVUSmsvSENDeS9vVk5ibW5IbG1XamRWNWJtb3FBZ0FVUForc2hkZmZCSFhybDBEQU9hNUhqSFB4aFVXRmdaQkVLQlFLTEJ0MnpiY3YzOGZ1Ym01S0M0dXh0U3BVMUZRVUFBYkd4dlkyOXZqOWRkZkZ5L2RhTTZaMVJVYjBrYnkxVmRmaWErSERoMHF2alkzTnhldmYxSmYycUhOd29VTEVSWVdocEtTRXZUdjN4OUFhZGpWd1c4dVZDb1ZGaTFhaEZtelp1bGRRUU9BalkwTkFnTURFUlFVaFBqNGVKaVlOTDk3Y2MzTnpiRisvWG9zV0xBQTc3enpqbmpaMGV6WnMvWGVwcE9URTc3Ly9udjg4c3N2aUltSndZUUpFd0JBUEZWWUU4MGw4OHkwWWJ6MjJtdG8wNllOSWlNak1XZk9IRHg3OWd5eHNiRlFLQlFvS1NtQnFhbHBqYmZKUE5jYzgydzRPM2Jzd01hTkd3RUFIaDRlY0hSMEZPY3BGQXFvVktvSzYrelpzd2VQSHo4R1VGckhQMzc4R0E0T0RuQjJkc2FOR3pjd2N1UklqQmt6UnVQelZEZWN5MnN1bWEwSk5xUU5wR3hqV0JkbFQwT3FlNlJWS2xXVnAwZktWOVFtSmlidzlQU0V2NzgvT25mdURIdDdleWlWeW1ZWDZKOSsrZ2tTaVFUOSt2V3I5YmJjM054Z2JXMk53NGNQWStEQWdRWW9YZU56L1BoeC9PYy8vOEhmL3ZZMy9QNzc3MGhLU2tMLy92M1JzMmRQdmJablptYUdsaTFiWXQyNmRRZ09EaFo3THA0OGVZTFRwMDlyTEx0MjdWcU45ODAxODh5MFlaaWFtdUtmLy93bmxpMWJob0VEQjZKdDI3WVlObXdZenAwN3AxY2pHbUNlOWNFOEc4NjRjZU13YnR3NHlHUXk4YnA4OVJudnUzZnZWcnJPM3IxN3NXalJJa3lhTkFubTV1Ync5L2NYNTUwK2ZSbzVPVGxhRDBxYWEyWnJnZzFwQTNqcHBaZVFuSndzdnBmSlpEaDE2cFJHUmUzaDRhR3h6czZkTzhYWDd1N3VBRXBQUXo1NzlrenJwUjJIRHg4R0FQRlVKRkRhNHpKMjdGaXNXclVLcTFldlJrbEpTYk03eFhMdzRFRU1IanpZWU5zYk5HZ1FVbEpTbW1VbC9lVEpFNnhldlJwTGx5NFZmLy93OEhBc1c3YXN5dXY0cXhNZEhZMWV2WHJCeWNrSnQyN2RncjI5ZmFYTGxiOVpyTGxtbnBrMm5EZmVlQU94c2JIaSsrKysrNjdXTjBVeHp6WERQTmVQQ3hjdUFBRDgvUHl3YnQwNmNmcXFWYXZRcWxXclN0ZnAwcVVMOXUzYnAzV2J6VFd6TmNHR3RBRlVOMktIcnN2azUrZmpqVGZld1BidDJ3RlVmMm1IMm52dnZZZjc5KzlEb1ZEQXhNU2syUVg2MHFWTDhQYjJOdGoybkp5Y3NHWExGb050cnpHNWMrY09pb3FLTks3cDc5dTNMN1p1M1FxVlNxVzExMEo5TUtqTjNyMTdJWkZJa0pHUkFXdHJhNDFLWGg5TlBmUE1kTjFKU1VuQi8vM2YvMVc1RFBOc1dNeHozZXJhdFN0VUtoVjI3ZG9GUjBkSG5EOS9IZ0F3ZXZSb0FORGFpQVpLN3duNC9QUFBJWmZMTllhNHEwNVR6MnhOc0NGZEN3Y09IRUJvYUdpbDg0WU1HVkxwOUo0OWU4TFcxbFpqK0R0YlcxdDRlbnJpMDA4L0ZjZnFyUWtMQ3d1MGJkc1dlWGw1ZU82NTUycThmbU9YazVNampvdHBDSFoyZHNqTnpUWFk5aHFURGgwNndNYkdCaHMzYnNRSEgzeUFvcUlpYk4yNkZWS3BWR3NqT2pJeVV1TWhGdW9idWNyUzVVQlNMVGc0R0o5KyttbVZ5elQxekRQVGhuUCsvSG04OXRwckVBUUJXN1pzd1crLy9ZWXZ2dmhDNi9MTXMrRXh6NGFqVXFsdzVjb1ZBRUJnWUNEdTNMbUR5TWhJUkVSRTRNcVZLNGlJaUVCZ1lDQUFJQ2dvQ0FzWExzVGl4WXUxTm5UdDdPemc1T1NFcEtRazhXQm42dFNwV0xseVpaWGxhT3FaclFrMnBHdGh5SkFobFRhWVpUSVpEaHc0b1BVYXZHUEhqaUVyS3d1K3ZyNVl1SEFoeG8wYkIyZG5aNnhac3dadWJtNWE5MWRkRC9WLy92T2ZhaDhNMHhRSmdvQ3FudkphOXBRVVVIb3dFeFVWVlI5RmE1REs5amFYSGVZclBUMGR6ei8vUE5hc1dZUFZxMWZEdzhNRGxwYVc2TldyRjRLQ2dyUnVyL3lUNEY1Ly9YV045OWV1WGNPZVBYdVFrNU9Edkx3OGxKU1VJQ1FrQk9ibTVzakx5OVBJN05XclY1R1JrU0hlSzlCY004OU02NjZxUEFPbFQ0Nzk2S09QeEdVM2JOaFE1U2diekxQaE1jK0dFeGNYaDh6TVRDeFlzQUN1cnE2d3RiWEZpaFVya0pxYWlzV0xGNk5Qbno0UUJBSEZ4Y1Y0K1BBaDB0TFNxdTB0OXZYMVJYQndzSGp6NE5XclY4WHZTSFBOYkUyd0lWM1Bzck96c1d6Wk1vU0VoRUFpa1dEczJMSDQ1Sk5Qc0h6NWNodzZkQWc3ZHV4QVVWRVJGQW9GQkVIUVdQZm5uMzhHb0ZucG5EaHhBc0hCd2JDMnRzYTllL2Z3L3Z2djEvdnZaR3l0V3JYQ2d3Y1A0T0RnVU9sOFUxUFRHajIxN1A3OSsxV2VDbXZzcXZzc3VuWHJobSsrK2FiYTdaUWZhN2N5eTVjdmg3T3pNL3IyN1l1T0hUdkMzdDVlL0lNNmZ2eDRqQmt6UnVPQVV5S1JhSXdRMGx3enowenJycnJQWWViTW1aZzVjMmExMjJHZTZ3N3piRGp2dmZlZStQcjY5ZXNZTldvVTNuenpUY1RGeFlrSGZlN3U3aGc2ZENoVUtoWGVmZmZkYXJmNWw3LzhCWU1IRDRhdnJ5ODZkZW9FbVV3bW5vRnNycG10Q1RhazY0QzN0N2ZXbys5MTY5Wmgzcng1WWkrS2k0c0xkdS9lamM4Kyt3enZ2Lzgrckt5c3NHblRKbXpkdWhYdnZQTU9nTkpLWnRPbVRlSTJURTFOc1dmUEhnQkFqeDQ5c0g3OWVoUVZGY0hXMWhhdnZQSkszZjV5RFZEbnpwMlJtWm1KYnQyNkdXUjdtWm1aNk5LbGkwRzIxUlRWOUk4ZWdFclB0RlRYd0duT21XZW02dy96WFBlWTU3clJzV05IYk5xMENhKysrcXJHZEcyWFpmVHQyMWZyeUdCejU4N0ZXMis5aFFzWExzREh4NGZ0amhyUWZxNmxFWkJLcFFKUWZZOUVRNkp0N05MQ3drSllXVmtab1VTR3BUNUF5TWpJcUZHMmhQTGQ3elZ3NE1BQjdOeTVFekV4TWZwdVFzTzBhZE13ZHV4WWc5eGxMcW5xZkdZbEdtT21tenBtK24rWTU4YVBlZGJFVERkKyttYmFVSnJmYU9aR3B1MjY2YWJRaURhV2dRTUg0dEdqUndhcDJESXlNcENYbDhkaGxjaW9tR2xxU3BobmFzcllrRGFDOHVORFUrMlltWmxoeVpJbFdMVnFGZVJ5dWQ3YmtjdmxXTEZpQlJZdlhxejN3eHFhSzJiYXNKaHA0MktlRFl0NU5qNW11dTZ3SVYwSHNyT3pjZnYyYlFEL0c0LzAyclZyeU0zTmhWd3VSLy8rL2FGUUtDcGR0N1pqYmE1ZnZ4NGpSNDVFWGw1ZXJiYlQySFRyMWcyeHNiRzFlcnFTaFlVRk5tM2FoTzdkdXh1d1pFMERNMTMvbU9tNnd6elhQK2E1YmpIVHhzT2JEWFZVMVFEOWhZV0ZjSGQzRjhlVVBucjBLRkpTVXJCKy9Yb0FwVVAvTEZ1MkRBRUJBVkFxbGVqUW9VTzFsWW0zdDdkNHhGMzJtZmMzYjk1RSsvYnRNWEhpUkhHd2RiV3Z2LzRhUC8vOE04YU5HNGRwMDZZaExDeXN3azBJVFZsTkJwT3ZqSm1aV1pXUGFOZVRDUUNWb1RkcUNNeDB3OWZRTXUzazVHU1JtWmxaK1Y5akkyT2VHNzZHbHVmL1loMzlYOHkwZnRpUTFsRmFXbHFGYWRldlgwZG9hQ2llUFh1RzZkT25pOU05UFQyUm1wb3FQdmYrOHVYTGNIUjBoRXdtUTJob3FNNUgwK29uSEhwN2V5TXdNQkRPenM2WU5HbVN4dVBGZ2RMSE9xOVlzUUs1dWJudzhmR0JoNGNISEIwZEVSQVFnSWtUSjJMY3VIRjFVZm1RRGx4Y1hHNlltSmpzVUtsVWlXZlBuajBPUUduc01xa3gwMVJURmhZV2VTNHVMdkVBdm4zNDhPR1JQLzc0bzhHY0wyYWVTUitzb3pVeDB6WEhVVHQwY1BIaVJiUnQyeFlGQlFYbzBLRURBQ0E4UEJ6SGp4OUhRRUFBdW5YckJsdGJXMXkrZkJuZHVuV0RwNmVudUs3NlNBNEE1c3laZzZDZ0lGaFlXTURVMUJTRmhZVW9MaTVHWUdBZzVISTV2dnZ1Tzl5K2ZSdXZ2dnFxeHVnZUpTVWxlUEhGRnhFZUhvNzMzbnNQdTNmdkJsRDZoS1A5Ky9jak1qSVM3N3p6RHFaUG40N1pzMmVqWGJ0Mm1EOS9Qbkp6YzdGNjlXcGN1WElGRXlkT3hKQWhRMkJyYTF1bm41V3g3NTV0S0Z4Y1hJNUlKSkwrNVNZL0FCQXZDTUozQ29YaWFHVTllOHcwTTkwUVNhWFM2UURXbDVzc0I1Q2dVcWwyRnhjWC81aVptVmxReVhyTU0vUGNJTEdPWnFZSnBZR1dTcVZDWFZJcWxZSlVLaFhPbno4dmpCbzFTdGk2ZGF1Z1VxbUVYcjE2Q2NYRnhVSktTb293Yk5ndzRlVEprNEpVS2hXVVNxVWdDSUx3eHg5L0NPKy8vNzdnNXVZbXJGKy9YaWdzTEJUaTR1SUVxVlFxNU9Ua0NJSWdDTkhSMFVKWVdKaTRyME9IRGdsang0NFZCRUVRLzFXL25qUnBraUFJZ2pCbXpCaHgrdkxseXdWZlgxOGhNek5UbkphZm55L01temRQS0Nnb0VLZWRPWE5HK09DREQ0UU5HemJVd1Nla1NmMS9ZdXhzR0p1TGk4c1I5V2VoNWVmUm4vLzg1eGhuWitmaE1wbE1QTi9KVERQVERaRlVLcDFlVFo2ZnVyaTRiSmRLcFo1dWJtNDJaZFpqbnBubkJvbDFkQ2xtdXZhYVI3KzdBWFR2M2gyYk4yOUdXRmdZY25KeUFKUmUzTDl2M3o1RVIwZWpiZHUyQUFDRlFvR05HemZpM0xsekNBNE94cVJKay9DblAvMEpmbjUrY0haMlJvOGVQWER0MmpXMGJ0MGExNjVkUTU4K2ZjUjlwS2FtSWljbkI3R3hzUlgyTDVGSW9GS3BOQjcwOHZISEg4UFMwaEp4Y1hFSURBelVXTjdMeTB0Y2IvLysvUnFQMGEwUHJLaXI5WUtKaVlrdkFGOUJFT1F1TGk1N0JFSFlKVlR6S0YxRFlxWnJocG11VWd1SlJESWV3SGlGUWxFa2xVcjNBOWpCUERQUGpSanI2RWFXYVdOaFE3b0dyS3lzNE9Ua2hDTkhqZ0FvZlV5bVRDWkQ2OWF0eFdYTXpjM1J1WE5uQkFRRUlEUTBGRUZCUVJnd1lBQjY5T2lCbGkxYllzZU9IVGg2OUNoY1hWMXg1c3daekpneEF3Q1FrNU9ESjArZTRPV1hYOGE5ZS9lZ1ZDb3hZY0lFY2J0S3BSS2pSNC9HNDhlUDRlM3RqWkVqUjhMSHh3Y0E0T1BqSTc0dWE4V0tGU2dvcUhDMmxSb2VFNGxFOHJKRUlyR3Y3eDB6MDJSb0VvbkVSQkNFRndWQmFGTmZEUTQxNXBucUNPdG9abG9yTnFSMXRIdjNic1RIeDhQZDNSMS8vL3ZmRVJFUmdVR0RCaUV5TWhKZVhsNllOV3NXZ05JanNjaklTSHoxMVZlNGVmTW1UcHc0Z2NqSVNBQkFURXdNQmd3WWdBa1RKcUI5Ky9ad2NIQVFqeWkzYnQyS1FZTUc0WnR2dnNHQ0JRdmc3ZTJON2R1MzQrTEZpeWd1TG9aVUtrVkNRZ0pTVTFPeFpzMmFDdVdUeStWUUtwV1lNV01HRmkxYWhIdjM3dUg0OGVPSWk0dkRvMGVQNnZ3YXBmS2ErN1ZLV3E2L0V3bUNVQ0NSU0ZJQkpCUVdGdTdPeXNwNkFnQlNxWFJkUFJXUm1hNmg1cHhwTGRkSWl3UkJVQUJJQS9DZFFxSFlrWm1abWZmZjljTHJxWWpNY3cwMTV6d0RyS09CcHBkcFkrRTQwanBxM2JvMW9xS2lNR1BHRFBGT1ZCc2JHM3p5eVNmNDRvc3ZOSjVNdUduVEppaVZTaVFrSkNBaElRSExsaTJEbVprWmJHeHNZR2RuaDc1OSsyTDE2dFdZTm0yYXVJNmpvMk9sanp2TnpNekV5Wk1uQVFBSER4N0V2WHYzQUpRT2JRT1Uza2p3NzMvL0cvMzY5WU9OalEybVRac0dQejgvbUpxYVl2UG16V2pSb2dXbVRKbUNFeWRPMU5sblE3b1JCT0dSSUFpN1MwcEt4ajE4K0xCMVJrYkdpSXlNakZoMUJWM2ZtR21xcFdjQURxaFVxdWttSmlaMlo4K2VIWFQyN05rb2RTTzZ2akhQVkZ1c28wc3gwelhESG1rZHVidTc0OWF0VytqVHB3OU1UVTB4YU5BZ2NaNlRrNVBHc2dVRkJlamF0U3VDZzRNeGV2Um9iTjY4R2NIQndUQXhNWUZLcFJKUGU1UWRITDM4Mkl4S3BSSVJFUkU0Y09BQVhuLzlkWHo3N2JmbzJyVXJqaDQ5Q2dBSUNBaEFTRWdJMHRQVE5jWnM3TmV2SDVZdVhRcHpjM1BJNVhKTW1USUZJU0VoK01jLy9vR3Z2LzRhSFR0Mk5QUkhRMVVRQk9FK2dCOEVRZGhSWEZ5YzNKREc0R1dtU1E5UEJVRklBYkM3cEtRazRjS0ZDNFhHTHBBYTgwejZZQjM5UDh5MGZ0aVFyb0YyN2RyaCtQSGoxUzduNE9DQXBVdVhJaUlpQXFHaG9XalJvZ1d5c3JMUXRXdFhoSVNFNE5HalJ3Z05EY1ZubjMyRy9QeDhqV0ZyZ05KaFp4NCtmSWo4L0h4czNib1ZGeTVjd0pvMWEvRE5OOThnTlRVVkNvVUNqeDQ5UWtKQ0F2NzYxNy9Dd3NJQ3p6MzNISEp6YzlHcVZTdjA3dDBiUU9scG9YYnQycUZyMTY2WVBIa3k5dTNiaHc4Ly9MQk9QaHZTSkFqQ0hrRVFscDg3ZCs0d2dKSnFWekFTWnBwMElRakNWUUFUSHo1OCtGMURHanU2UE9hWmRNVTZtcGsyRkRha2RWVFZFNGJLS2lnb1FGaFlHTkxUMCtIdTdvN0V4RVE4ZlBnUXg0NGR3NGNmZm9qbm4zOGVhOWV1aGFXbEpiNzg4a3ZNbno4ZkppWW1Ha2VHcHFhbTJMVnJGMXExYW9ValI0NWc2ZEtsaUlxS2dyVzFOVjU0NFFVTUh6NGNucDZlYU5PbURkNSsrMjBBd0tSSmt6QisvSGlZbTVzREtEMEZZMkZoZ1dYTGxnRkFwVGNGVU4wNWQrNWNoTEhMVUIxbW1uUjE5dXpabjR4ZGh1b3d6MVFUcktPWmFVTDlqT2RZRStyeEhOUFMwb1NuVDU5V21KK2VuaTZvVkNxTmFmZnUzUk9LaW9yRTk5OSsrNjNHZkxsY0xseStmTGx1Q2x3SGpEMmVZMlBIVERjOHpMVCttT2VHaDNtdUhXYTY0VEYycGh2MVhidjE5WVFoMGgyZk1GUTd6SFREdzB6cmozbHVlSmpuMm1HbUd4NWpaNXFqZGhBUkVSRVI2WUVOYVNONDlxeCs3dFdwci8wUTFSZG1tcG9TNXBtbzhXTkRXa2VDSU9Denp6N0RuVHQzQUpSZTNPL3Y3dytWU29YYnQyOURMcGVMeTJablorUDI3ZHNBL25lendMVnIxNUNibXd1NVhJNysvZnRyREVHanIvcmFEelZOOGZIeGVQS2tac09qcW04eXFVeEJRUUd5c3JKdzRNQUJYTDE2VmE4eU1kTmtLTnUyYlJNZnEyd3N6RE0xRkI0ZUhsQ3BWSlhPVTZsVVNFaEkwSnJGSDM3NG9TNkwxdWh4MUE0QXYvNzZLK2JObTRlWW1CaXRUK0k1ZmZvMHpwdzVBenM3T3dDQWlZa0pUcDA2QmFWU2lVT0hEaUU1T1JuaDRlRm8yN1l0amg0OWlwU1VGS3hmWC9vZ01FRVFzR3paTWdRRUJFQ3BWS0pEaHc2d3NMQ29kRDlWM2FWYldGZ0lkM2QzaElhR0FrQ3Q5cU9XbjUrUGFkT21JU1FrQkowNmRhcjZnNkpHbzdwTS8vYmJiMWk3ZGkwU0V4TUJBS3RYcjhibHk1ZXhaczBhWkdkbnc5Nis5RW00MmRuWk9IbnlKRXhNS2ovbTl2VDB4TE5uei9EMDZWTTg5OXh6ZVBubGwvSEtLNjlneUpBaGVPdXR0d0F3MDFSN3V0VFI1VDE0OEFDeHNiR1lQMysrMW1VR0R4NnNkWXhicFZLSmtwSVNiTjY4V1dNNjgwekdVdDMzWU9qUW9lTHI1T1JralhrS2hRSVNTZVdYRVAveXl5L1l1WE5uaFNIeDFJS0NnakJ3NE1CSzV6R2ZiRWhEcFZKaDBhSkZtRFZyVnBVVjlMWnQyK0RqNHlNK1hhaEZpeGFRU0NSUUtCVHc5ZldGdWJrNVpzNmNpVjI3ZHNIVDB4T3BxYW00ZS9jdUFPRHk1Y3R3ZEhTRVRDWkRhR2dvdW5mdnJuVS9hV2xwRmFaZHYzNGRvYUdoZVBic0dhWlBueTVPcjgxKzFHeHNiQkFZR0lpZ29DREV4OGRyYlRCUjQxRmRwbFVxRlRaczJJRHZ2Lzhldi8zMkc5YXZYNDlYWG5rRjdkcTFRNjlldmVEajQ0TzllL2RDRUFRTUhqeTR5a3pjdlhzWGFXbHBWVFlHbUdtcWplcnluSjJkamNtVEoydE15OG5KRVRzOWR1N2NLYjVXSzkvSXFBbm1tWXhCbDdhS1hDNUhXbHFheHBsRGRlTzZzTEFRdzRZTkF3QllXMXRqMTY1ZEFBQlhWMWM0T2pvQ0FMeTl2WkdkblYxcHhyVmhQdG1ReGs4Ly9RU0pSSUorL2ZwcFhTWXJLd3MvLy93emxpNWRLazR6TVRHQnBhVWw4dlB6WVcxdGpSRWpSdUROTjkvRStmUG5FUklTQXFEMEtVQnl1UnhCUVVFQWdPUEhqMlAvL3Yyd3NMREE4T0hEVVZoWWlPTGlZZ1FHQm1MTW1ERzRlUEVpMnJadGk0S0NBblRvMEFFQUVCNGVqdVBIanlNZ0lBRGR1bldEcmEwdExsNjhpRzdkdXNITHkwdXYvWlRuNXVZR2EydHJIRDU4V090Ukp6VWUxV1Y2L2ZyMVNFOVB4OHlaTTNIejVrM1kydHBpL3Z6NUNBME54ZWJObStIbTVvYno1OC9qaFJkZVFPdldyUUVBY1hGeGlJK1BSMzUrUG9ZUEh3NEFTRXBLQW9BcUc5SE1OTlZXZFhtMnQ3ZEhjbkl5VkNvVmJ0NjhpWTRkTzZKMzc5NWlZOW5WMVJYNzkrL0h6WnMzeFF6cWkza21ZOUdsclZJWmRlTzZYNzkrNG5laTdGa1ZTMHRMN055NVUzenY3dTZPMWF0WGkvVTdVTnFiclY2bnNrWjJjODluOHp0MEtPZmd3WU9WUG11K3JMQ3dNQWlDQUlWQ2dXM2J0aUVpSWdKQlFVRW9MaTdHMUtsVDBhOWZQMHljT0JIcjFxM0QvdjM3a1pDUWdQRHdjTFJxMVFxbXBxWVlNbVFJNHVMaThQdnZ2K1BSbzBmNDVwdHZrSlNVaElrVEorTGRkOS9GbURGalVGSlNnc21USitQV3JWdVlPWE1tdG0zYkJrRVFzSFBuVG16ZnZoMUtwUkx2dmZjZTB0UFRNWG55WkpTVWxPaTFIMjBHRFJxRWxKUVVRMys4WkFUVlpkclQweE10V3JSQVhGd2M3TzN0a1ppWWlKczNieUlrSkFRblQ1NUVRRUFBWnMyYWhROCsrQUMrdnI0QVNnZlczN0JoQXdSQlFFSkNna1lscXcwelRZYWdTeDBOQUN0WHJrUkVST1hQMk1qSnljRkhIMzJFWThlT0FRQm16NTZOS1ZPbUlEYzNGMHFsc3RLZndzSkNYTHAwQ1ZPbVRFRlNVaEx6VEVhbDYvZEFHMjA5eFhLNUhCTW1UQkIvQUdEdTNMbElTMHNUZnl3c0xNVFgyalRuZkRiN0h1bExseTdCMjl0YjYvdzllL2JnOGVQSEFBQnpjM004ZnZ3WURnNE9jSFoyeG8wYk56Qnk1RWlNR1ROR0RLbENvY0RhdFd0eDd0dzVCQWNIWTlLa1NmalRuLzRFUHo4L09EczdvMGVQSHJoMjdScGF0MjZOYTlldW9VK2ZQaHI3Njk2OU96WnYzb3l3c0REeFJwbnM3R3pzMjdjUDBkSFJhTnUycmJpZmpSczM2cjJmOHB5Y25MQmx5eGE5UDBkcU9Lckx0TDI5ZmFYWHlrMmZQaDBuVDU1RVptWW1Ta3BLY1Bqd1lZMzVQLzc0SXdEQXk4c0xTNVlzZ1l1TGkwWlBCVkI2dzZHMXRUVUE0T3V2dndiQVRGUHRWSmRuQVBqblAvK0pmLy83MzRpTWpLeDB2cjI5UFNJaUl1RG41NGU1YytjaUxDeXN4dVVvS1NsOWlqVHpUTWFneS9lZ3NMQVFRNGNPcmZRbWNsTlQwMHJYc2JTMHhQYnQyOFgzN3U3dWVQcjBLVEl6TTlHalJ3K2R5OWVjODluc0c5SmxyNldyek42OWU3Rm8wU0pNbWpRSjV1Ym04UGYzRitlZFBuMGFPVGs1R2tkNjV1Ym02Tnk1TXdJQ0FoQWFHb3Fnb0NBTUdEQUFQWHIwUU11V0xiRmp4dzRjUFhvVXJxNnVPSFBtREdiTW1GRmhuMVpXVm5CeWNzS1JJMGNBQUNkT25JQk1KaE5Qc3h0cVAyWFoyZGtoTnpkWDU4K05HcTdxTWcwQXhjWEY4UEh4d2MyYk4rSGo0NFBpNG1MWTI5c2pLU2tKMTY5Zmgxd3V4NmhSb3dBQXZyNitHRGx5Skg3NDRRZFlXVmxoNGNLRm1EMTdOcUtpb3RDaVJRdU5Yb3Jldlh1TDc5VU5ENENaSnYxVmwrZTh2RHpjdlhzWC8vclh2L0Q4ODg4RGdFWTI1czJiQndCd2RIUkVXRmdZOXV6Wkk1NSs3dDI3TjdwMTZ5WXVxNzRrUSszT25UdVZubjFobnFtKzZWS3ZXMWxaSVRrNXVjTG9Tc1hGeFdqUm9rV2w2Nmg3cE11U1NDUll1WElsdnZqaUM3enh4aHM2bGE4NTU3UFpYOW9oQ0lMV08xa0JZTldxVmVqU3BVdWw4M1FtditnQUFBZ0xTVVJCVkxwMDZZS0xGeTlxVEpOSUpJaU1qSVNucHlmaTQrUEYxMy8vKzkveDZORWpEQmd3QUFjT0hNQ3VYYnZnNE9BZzlsNm83ZDY5RytQSGowZDJkclo0WThDZ1FZTnc2OVl0ZUhsNWlSVjNiZmREVFZkMW1RWksvOGpIeGNXaGZmdjJpSXVMZzdtNU9hNWZ2NDZpb2lJY1BIZ1FscGFXU0V4TVJHSmlJa2FQSG8zazVHUjA3dHdaWm1abWNITnp3NG9WSzJCbFpRVXJLNnRxeThOTVUyMVVsK2VYWG5vSksxZXV4THZ2dm92Ky9mdkR6YzBOVzdac3dkQ2hRekYwNkZERXhNU2dYNzkrV0xKa0NaeWNuTEJ3NGNKYWxZZDVKbVBRcFY0dlM5MDdiV2xwaWFGRGh5STdPeHNlSGg0YTA5YXRXd2VndE5ORC9RT1VEcVl3ZS9ac3hNYkcxc252MHRRMCt4N3BWcTFhNGNHREIzQndjTkE2WHh0WFYxZDgvdm5ua012bHNMUzBGS2R2MnJRSkV5ZE9SRUpDQWpwMjdJZ3JWNjRnT0RnWU5qWTJNREV4UWQrK2ZiRjY5V3FFaDRkWDJHYnIxcTBSRlJXRjFxMWJpMk5UMjlqWTRKTlBQa0ZtWmlZS0N3c05zcC95N3QrL1grWHZTbzFIZFprR1NrODdsKytSTmpVMWhaK2ZYNlhMcTVjN2VQQWdnTktiUzQ0ZlA2N1R6VnZNTk5XR0xua0dTa2ZpZVBEZ0FmNzJ0NzloOGVMRmNITnpBMUE2Ym5OZ1lDQW1UWnBVWVIwN096dEVSMGVMNzRjUEgxN2hmWG5NTXhtRHJ0OEROWFh2TkFERXhNUmcrL2J0R0RWcUZENzY2Q09ONWRSMWZteHNMSDc5OVZka1oyY0RLRDFiMDdOblQ1M0wxNXp6MmV3YjBwMDdkMFptWnFiRzZUeGQyZG5ad2NuSkNVbEpTZUsxUzFPblRzV2NPWFBRdFd0WEJBY0hZL1RvMGRpOGVUT0NnNE5oWW1JQ2xVcUZnb0lDQUtoMDhITjNkM2ZjdW5VTGZmcjBnYW1wS1FZTkdpVE9jM0p5MGxpMm9LQkE3LzJVbDVtWnFiWG5uUm9YWFRKdFptYUd1TGc0ZUh0N2kvK21wcVlpUGo0ZVFHbHZSdGxHeE42OWV5dmNySExvMENIMDZ0V3Iydkl3MDFRYk5hbWpYMzc1WllTR2htTE9uRGxZc0dBQmlvdUxFUkVSZ2VEZ1lMejIybXNWbHMvTHk5TVlydTdCZ3djYTd5dTdycFI1Sm1QUXQ2MlNtWm1KdUxnNGJOaXdBWDUrZnVqYXRTdjY5Kyt2c1V4cWFpcjI3ZHVIMk5oWWpYcGYyM1hWMnZiVFhQUFo3Qy90OFBEd3dLRkRoL1JlMzlmWEY5SFIwY2pKeVVGT1RnNnVYcjJLVHAwNlllblNwWEJ5Y2tKb2FLajR4RGVsVW9rbFM1YmcwYU5IQ0EwTnhlTEZpNUdRa0ZCaG0rM2F0Y1B4NDhkeDlPaFJMRm15Uk91K0hSd2Nhcldmc2xKU1VwcmxzRFZOVVhXWnpzN08xcmlXVTgzSHh3ZEpTVWxJU2txQ2xaV1YrRG9wS2FsQ0l6b3JLd3VIRHg4V3I2T3VEak5OK3FwcEhkMmxTeGRNbVRJRnMyYk53dno1OC9IUlJ4OUJKcE5wTEZOUVVJRHAwNmVqYytmT1ZXN0wzdDVlbzJHdHhqeFRmZFBsZTZDK25PTzU1NTREVU5wQTl2UHp3L1RwMC9INjY2OWorZkxsQ0FvS1FteHNMSlJLSlFEZ3dJRURDQTBOUlhoNE9GcTJiS2wzK1pwelBwdDlqL1RBZ1FNUkhSMk45UFQwQ3BXdEx2N3lsNzlnOE9EQjhQWDFSYWRPbmZEblAvOFpTNVlzUVhwNk90emQzWkdZbUlpSER4L2kyTEZqK1BEREQvSDg4ODlqN2RxMXNMUzB4SmRmZm9uNTgrZkR4TVFFSTBhTUFGRDFVN1BLS2lnb1FGaFlXSTMzTTNyMDZBcmJ5c2pJUUY1ZVhyUDlFalExMVdYNnlKRWo0bGlrWDMzMUZaNDhlVktqYSsrS2k0c3hkKzVjZlBqaGg1VTJ5TXRqcHFrMnFzdXpldnpvSzFldUlEMDlIY2VPSFVPYk5tMndmUGx5UEg3OEdQLzYxNzhRSFIwTlYxZFhkT3JVQ1E0T0RvaUtpdEthZVhVRG82emR1M2VMUTlNeHoyUU11clJWMXE1ZGk5Njlld01vSFE1eTU4NmRtRGh4SXNhUEh3K2c5SExVcUtnb2ZQcnBwL2p4eHgvaDRlR0J4TVJFOFZLbHZMdzg4YUZ6MTY5Zng3Tm56M0QzN2wxeEpDWnRtTTlHVENxVkNsS3BWS2l0Q3hjdUNON2Uza0poWWFIV1pXYk9uQ2tVRlJWcG5iOTM3MTdoODg4L0YvNzQ0dzhoTFMxTmVQcjBhWVZsMHRQVEJaVktwVEh0M3IxN1ZXNjNNbEtwVkZBcWxRYlpUMkZob1RCMjdGamgvUG56TlNwRFZXV1RTcVdDc2JQUldOVkhwci8vL250eGVreE1qREIrL0hoaDE2NWRHc3VFaG9aV3V0M0RodzhMZ2lBSXYvNzZhNlh6VTFKUzlDb3ZNOTAwMVVlZTc5MjdKNHdhTlVxWU0yZU9zSFBuVHVIdTNidVZyaDhkSFMzTW5EbFRXTEJnUVlVc0dScnozSFFaS3RQNjBLV3RvcGFmbnkvODhNTVBsYzRyS2lvUzd0eTVJL3orKys5Q1FVR0JJQWlDTUhYcVZLRi8vLzVDV0ZpWUlBaWxmeWU4dkx5RUNSTW1DTW5KeVZyM1kraDg2c1BZbWRhOUc2b0JVbjl3NmVucHRkNldYQzZIaFlXRmVEVFdYQ2lWU2lnVUNvMmJKV3REZmFTY2taSFJxTE5sTE14MDdUSFREUWZ6WEh2TWM4Tml5RXpybzZGOUR3eWRUMzBZTzlNTjQzK2lBVEJtQ0l6SnpNeXN3WHdoeWJDWWFXcEttR2VpaHZjOVlENTVzeUVSRVJFUmtWN1lrQ1lpSWlJaTBnTWIwa1JFUkVSRWVtQkRtb2lJaUloSUQyeElFeEVSRVJIcGdRMXBJaUlpSWlJOXNDRk5SRVJFUktRSE5xU0ppSWlJaVBUQWhqUVJFUkVSa1I3WWtDWWlJaUlpMGdNYjBrUkVSRVJFZW1CRG1vaUlpSWhJRDJiR0xvQWh5R1F5WXhlQnlLQ1lhV3BLbUdkcWFwaHBVbXZVUGRLQ0lKd3lkaG1vVXBlTVhZREdpcGx1c0pocFBURFBEUmJ6ckNkbXVzRmlwb21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aUlpSWlJR3E3L0J3a0xTeEFLcTFZdUFBQUFBRWxGVGtTdVFtQ0MiLAoJIlRoZW1lIiA6ICIiLAoJIlR5cGUiIDogImZsb3ciLAoJIlZlcnNpb24iIDogIjEzIgp9Cg=="/>
    </extobj>
    <extobj name="ECB019B1-382A-4266-B25C-5B523AA43C14-2">
      <extobjdata type="ECB019B1-382A-4266-B25C-5B523AA43C14" data="ewoJIkZpbGVJZCIgOiAiMTc5NTAyNTExMDY1IiwKCSJHcm91cElkIiA6ICIyNTE0ODQyODkiLAoJIkltYWdlIiA6ICJpVkJPUncwS0dnb0FBQUFOU1VoRVVnQUFBWmdBQUFEZkNBWUFBQURMRWNVMUFBQUFDWEJJV1hNQUFBc1RBQUFMRXdFQW1wd1lBQUFnQUVsRVFWUjRuTzNkZjF5TjkvOC84TWQxOVVNMlAxYnNpNHhteG1jem0zV09NRVAwdG8zTm9sQ2kvQm9tTFpQOEdOT2J6WS9ZMFVhTWtueGlNWVZzay9IeHM1YVlKUW14bHFJaU12MllUdWZVK1hHOXZuL2tYT3QwVG9sKzUzbS8zYm81MTNXOVhxL3JkVTZ1bnVkNnZWN1g2d1VRUWdnaGhCQkNDQ0dFRUVJSUlZUVFRZ2doaEJCQ0NDR0VFRUlJSVlRUVFnZ2hoQkJDQ0NHRUVFSUlJWVFRUWdnaGhCQkNDQ0dFRUVJSUlZUVFRZ2doaEJCQ0NDR0VFRUlJSVlRUVFnZ2hoQkJDQ0NHRUVFSUlJWVFRUWdnaGhCQkNDQ0dFRUVJSUlZUVFRZ2doaEJCQ0NDR0VFRUlJSVlRUVFnZ2hoQkJDQ0NHRUVFSUlJWVFRUWdnaGhCQkNDQ0dFRUVJSUlZUVFRZ2doaEJCQ0NDR0VFRUlJSVlRUVFnZ2hoQkJDQ0NHRUVFSUlJWVFRUWdnaGhCQkNDQ0drdWVFYXVnS0UxQVJqakRWMEhab0RqdVBvYndHcGRYeERWNEFRUWtqelJBR0dFRUpJbmFBQVF3Z2hwRTVRZ0NHRUVGSW5LTUFRUWdpcEV4UmdDQ0dFMUFrS01JUlVvcVNrcEtHclFFaVRSZ0dHUExOeWMzTng1ODRkQUlDOXZUMEFJRDA5SFE4ZVBJQkNvY0RRb1VPaFVxbU01ajE5K2pTVVNpVUFRQzZYWThHQ0JYajQ4S0Y0L0xmZmZzT1ZLMWYwOHZqNCtCZ3RhK0hDaFZYVzg4U0pFNWcrZlRwS1MwdXI5OFlJYVNRb3dKQm5WbHhjSEw3KyttdHhtekdHMWF0WEl6TXpFMWV1WEVIWHJsMWhibTV1Tk8rRkN4Y3dmLzU4YURRYXRHclZDbFpXVnZEMzl3Y0FaR1ZsNGNzdnYwUkNRb0plbnQ5Ly85MW9XWW1KaVpYV01UNCtIbjUrZnJoOSt6YW1UcDBLTnpjMzhlZjgrZk5QK3BZSklZUlVGNnNCclZiTHZMeThXRTVPRGhzeVpBaTdldlVxKy9ycnJ4bGpqSzFmdjU2dFhMbXkwcnhxdFpvdFdiS0UzYnAxaXpIR21FS2hZRnUyYkdFYWpZYUZob2F5SDMvOFVlODhHbzJHRFJnd2dHazBHb095aGcwYlpyQlBFQVQyd3c4L3NISGp4b25uMEVsTlRXVlRwa3hoeGNYRlQvVytqV25vM3lOcG5taDZDTktrMWVTUG83T3pzL2c2T3pzYlhicDBBUUFzV0xBQWZuNStNRGMzaDRtSkNZcUxpNkZXcStIcjZ3c25KeWZZMjl2RHhNU2tXdWZRYXJWbzE2NGRWQ29WN3Q2OWkwNmRPcUcwdEJUUFBmZWNtQ1luSndmVzF0WUFnS0tpSXZ6eXl5LzQvUFBQa1p5Y0RHdHJhMWhZV0locGxVb2xTa3BLWUc1dWp1ZWZmeDRsSlNYNDVaZGZudllqRU5GVU1ZUVFVa0ZOdjduZnVuV0x6Wnc1ay9YdjM1OEZCd2V6NHVKaUZoNGV6aVFTQ2J0Ly96NWpqTEZ0MjdheGI3LzlWc3dqa1VpTTNva1lJNUZJeE5jREJneGdqREUyZlBod3ZUVGw3MkIwcjMvLy9YZjIwVWNmNmFXN2ZmczJlLy85OTVsV3F4WDNWVXp6dEJyNjkwaWFKOU9HcmdBaERVR2xVaUU0T0JpWExsM0M4dVhMNGVIaGdSNDllbUQyN05ubzA2Y1ArdmJ0aS9UMGRMejQ0b3RJVDAvSHdJRUR4YnlqUm8yQ1JxUEJlKys5VjJuNWMrZk94Wmd4WXpCcTFLaW5xbC8vL3YwQkFDNHVMdUsrd3NKQ3FGUXFUSmd3UWR6Mzk5OS9QMVg1aE5RSENqQ1BTQ1NTa3dBY0dyb2V4RGpHMkI5SlNVbjlhNnM4TXpNenZQNzY2L0R5OGtKQVFBRDgvUHd3Yk5ndzlPM2JGNjFidDBaRVJBVGk0dUpnWjJlSEN4Y3V3TnZiVzh6NzFWZGZBUUJPblRxbFY2WmNMc2Ztelp1UmtaR0JBUU1HaUdrRlFVQjZlam8wR2cxbXo1NWQ3VHJPbXpjUHc0Y1BSM0p5TWpadTNJZ0hEeDdnaHg5K0VKdnlIajU4aU1PSEQ5ZjBvNmdSdW00YXQ5cSticDRVdGJzK0lwRklxSm1na2J0NDhhTEIvOWVhTk84NE96dERFQVJrWjJmRHhzWkczTDlqeHc2b1ZDcTR1YmxoNXN5WitQWFhYN0ZyMTY0cXk5Sm9OUGp3d3c4eFpjb1V1TG01Z2VmTEJtZ3FsVXFNR0RFQzdkcTF3KzNidDdGLy8zNTg4c2tuc0xTMEZQUGV2SGtUM2JwMUF3QThlUEFBUjQ4ZVJYeDhQQzVkdW9Relo4NmdVNmRPOFBEd1FIaDRPREl5TXJCMTYxYWNQSGtTQnc0Y2dKT1RFejc1NUpPbi9RaEVUOXNIUTlkTjQyZnN1cWt2ZEFkVFFWVkRSa25Ea0VxbGRWSnVXRmdZSms2Y2lLaW9LTmpZMk9ENjlldFl2bnc1MnJScEE1N25NV2pRSU1oa01uejMzWGRpbm9NSEQyTERoZzFHeTVQTDVkaTJiUnUyYmR1bXR6OHFLZ3J0MnJYRE8rKzhnNjVkdXdJQUlpTWp4ZU1PRGc3aXRvT0RBMHhOVFJFVEU0T2VQWHRDSnBQaHdvVUxXTE5tRFp5Y25OQytmWHRNblRvVmxwYVcyTDU5T3pwMjdGamJIOHRUb2V1bThhbXI2K1pKVUlBaHp5eTVYSTdldlh0aitmTGxHRE5tREhidTNJbmx5NWVENTNrSWdnQzVYQTRBZWc5Yk9qazV3Y25KeWFBc2xVcUZkOTU1QjdHeHNUV3VGOGR4c0xlM1IyeHNMSGJzMkFGN2UzdDg4ODAzaUlxS3dvMGJOOUMrZlh0NGUzdGo3OTY5bURkdlhvM1BSMGhkb1FjdHlUUEwydG9hWDMvOU5kNTQ0dzBFQkFSQUxwY2pOVFVWR28wR1gzMzFGUW9MQ3hFUUVJQVZLMVlnS2lxcTN1ckZjUnl1WDcrT045OThFNkdob2VqY3VUUG16WnVITm0zYUlEZzRHSVdGaFJnOGVEQnUzYnFGZmZ2MjFWdTlDSGxTZEFkRG5rbHl1Und5bVF5SmlZbXd0N2ZIenovL2pJS0NBc1RIeDJQT25EbG8yYklsTm0zYWhPZWVldzdyMTYvSDRzV0x3Zk04eG93Wm8xZE9mbjQrV3JWcWhidDM3K285cjFJeERRQ1ltdjU3dVkwZVBWcDh6Zk84M25aSlNRazZkKzZNbUpnWWJOMjZGUTRPRHZqKysrL1J0V3RYUkVkSG8zUG56Z0NBVmF0V3djdkxDMGxKU1ZpelprMnRmVGFFMUJZS01PU1oxS3BWSy96blAvL0JraVZMeE1CZ1pXV0Y3dDI3bzNmdjNyQzF0WVd1MzN2QWdBR0lqSXpVNjVqWG1UbHpKckt6czlHaVJRdTR1N3NiUGRmVXFWTlJVRkNnRjBSKy92bG5vMmtkSEJ4Z1ptYUd0TFEwakJvMUN1dldyY085ZS9jd2UvWnNDSUtBVHAwNllmSGl4ZUo3MkxGakIzSnljbXIwV1JCU1YyZ1UyU082MFREVVdkbjQ2RG9yYTNzVUdmbFhUVWVSMFhYVCtGUjEzZFFYNm9NaGhEUjVkYjIwZ2lBSWRWcCtjMFVCcGdtTGk0dERjSEJ3cGNkemMzTWhrOG1nVnF2cnNWYUUxTDc2WGxwaDVNaVJldHNmZmZSUnBjZWV4TldyVjU4NmIxTkVmVEQxYk92V3JRWWprblFkeFJYSjVmSXFteDVzYkd6ZzUrZUhrU05IaXM5WGxHZHBhWW1yVjY5aTRjS0ZtREJoQWhZc1dHQzBIS1ZTaWNURVJCUVdGc0xSMFJHdnZmWWFBQ0FsSlFYeDhmSGlkQ1VhalFiRnhjVm8yN1l0QUdET25Ea1lPblJvdGQ0M2FkeHNiVzMvQTBDVGxKUVVEMERUMFBXcEtDNHVEc2VQSHhlL1VMRkhTeXQ0ZVhsQm85RThkbW1GeU1oSWJOcTBTVzlwQlg5L2YzRnBoV25UcHVITk45ODB5T3ZyNnd1Z2JKb2VZNi9uenAyTFgzNzVCYWRQbjlhYk1GWDNPaW9xQ3UrOTl4Nk9Iejh1cHE4NEEwUnpSZ0dtbm5sNmVzTFQweE5TcVZRTUhsS3BWSHgrWXRhc1dlS0RldVVmbExLenM5T2JnVmVITVFZUER3KzlmUXFGQWdrSkNUQTNOMGRBUUFDV0xsMktYcjE2NGN5Wk0wYnJaR2RucDFlZVFxRUE4Ryt6Z080aHdLTkhqK0xFaVJOWXYzNzlVNzEzMHFpTjVEak8xOWJXTmg5QUJJQ29vcUtpdUJzM2JqU0tWYzZjblowUkV4T0R1M2Z2QWdDdVhidUdidDI2UVNxVklpQWdBRys5OVZhbGVYMThmUERmLy80WGQrN2NnWTJORFh4OGZCQVdGZ2F0Vm9zVEowN0F5OHRMYjM2MzhtYk5tZ1VBdUh6NXN0SFhIVHAwZ0xlM043eTl2ZUhnNENCK2VTei8rbGxHQWFhUlNVcEtNcnBmRUFTY09uVUtXVmxaVUNnVWVPT05Od0FBcGFXbDJMcDFxL2pBblZhclJiOSsvUUNVQlk2RWhBU0RKOHVyMHFOSEQrellzUVBBdnhNdHpwNDlHL241K1NncUtnSmpEQzR1THJDeXNrSlFVTkJUdjAvU09IRWNad1hBRTRCbm16WnRIdHJhMnU1bmpCMjRmLzkrVEU1T2pxS2g2alZ1M0RnQWdKZVhGeFFLQmZ6OC9BQUFaOCtleGErLy9ncHpjM09NR2pXcXlxVVZLaTc0VnY0Wm9tM2J0b2xMSzJnMEd1VGw1Y0haMlJsZmZ2a2xwRklwRGgwNkpJNDJMUCs2UEZyeHdCQUZtQ1ppdzRZTjRIa2V1Ym01OFBmM1I1Y3VYZkRaWjUraFU2ZE8yTE5uanhoZ2VKNDNPcFdKcnQyNlBHTlBuYWVscFluRGJiT3pzd0VBOSsvZkY3K05MVm15QlA3Ky9ucHJxVFFrV3Nla2R0amEyaHE3TFczRGNkeDBqdU9tZCt6WXNiaGp4NDQvQ1lLd1g2bFVua3hOVFMycXovcEZSVVVoTXpNVHExZXZSazVPRGthTUdBRjNkM2NjUEhnUWhZV0ZPSHIwS0Y1ODhVV0VoSVJBTHBlTHN5M0k1WEw4OGNjZjFWcS9SOWVTOE5OUFB5RTRPRmo4UDI5blo0ZFhYMzNWSUgxdWJpNU9uVG9GRnhjWHNmbFk5NldzcUtnSUxpNHVHREZpUkMxK0NrMFBCWmg2RmhFUmdlM2J0d01BM252dlBYR1NRNkJzdXBIS1Jxc01IandZOGZIeDZOaXhJdzRjT0lEOSsvY2pLeXNMbHBhV2FOR2loWmlPNHpnTUhqellJTCtKaVlsZTI2K0RnK0VFdUR6UG8zLy8vbUlUbUtlbnAwR2E5UFQwYXI3VDJpZVJTQVFBQXNwR0p3c0FHTWR4NGpiSGNRd0FBeUNVM3k2Zjl0R3dadDB4M1hiRmNuU3Z4ZjI2dE9XUDZjb3hWcGRIMjNyNWRQdXJxa3U1ODFWYWIwRVFHTWR4Z3JIelZWRVg0VkUrby9WbWpMM3ptSS8vZVFDVGVKNmY5UHp6ejVmWTJ0cEdNOFlpSDVPblZ0VDMwZ294TVRFb0tTbkJOOTk4ZzBXTEZvSGp1Q29EVkdSa0pNNmZQNC9kdTNjak1EQVFnUDc4Y3JyRjVKNUZGR0RxbWF1cksxeGRYU0dWU3NXT1AxMWZpNjU5dVRKMzc5N0Y2dFdyMGIxN2QzaDdlNk5uejU1SVRVMFZPOTFyYXRteVpiaDM3NTdlR2lUbFh5c1Vpa3FmVnE4UGovNEE4ekJ5NDFMVmRtV3ZueVJmYlpUNUpPZXU2aHk2bVpxZnRDNVBrcThxakRIK1VWTmF2Y3kwV1o5TEsyUm5aOFBVMUJRV0ZoWXdOVFhGOGVQSDBhcFZLNFNIaHh2VVMvY2xUYVZTWWV2V3JYcm5MZS85OTk4SFVMWjJUM1ZYUW0wdUtNQTBJcGN2WHdaUTF1ZGhySDlqM0xoeGNIUjBSRlJVbERoaUpqMDl2ZGErSVFVR0JpSWlJZ0t1cnE1d2RuWVdtd2gweldFcEtTbm8xS2xUclp6cmFTUWxKZW11VHU3UkR5K1ZTcm1Ta2hLdXVMaVkxMmcwbkpXVkZhL1Zhcm5TMGxLK2JkdTJuRXFsNGdWQjRMUmFMZGV5WlV0ZXE5VnlXcTJXdDdDdzREUWFEYzhZNDdSYUxXOXViczVwdFZxZU1jYVptWm54Z2lCd2dpRG90c1ZqcHFhbVBHTk1QR1pxYXNvSmdzQUxnc0NibXBweWpER09NY1l6eGppKzdDKzZtTmJFeEVSdnZ5NHR6L05pSHNZWWIySmlvbGNHWTR4RFdWRGxHV05pWHQweDNiNkthUitsNHl1bTFaMnZRamtqT1k1N3Q0cVBYd2tnRnNCMXJWWWJmZm55NVZNQUlKRklBdXZtdC8wdmp1T3daY3NXYk42OEdkbloyVGgzN2h5MmJOa0NvR3hwaFdIRGhzSE56UTFkdW5TQnRiVzFPSlZPWlRRYURaeWRuVEZseWhRc1dyUklML0QrNy8vK0w1eWNuSkNTa2dKUFQwK1ltWmxoNmRLbGNITnpBMURXTE5haFF3ZTk4aUlqSXpGMjdGaTlRVG12dnZvcXdzUEQ0ZTd1anZYcjErUEFnUU13TXpOck5FM0w5WVVDVENQUXUzZHZDSUtBZmZ2Mm9WdTNia2hPVGdZQWNkNnIxTlJVY2RTS3p0YXRXd0g4MjZ4V3NZK2xZdi9LdzRjUDlkSVVGeGNiMUtPa3BBVDc5KytIcTZzcmNuSnk0T0xpZ280ZE84TFYxUlVxbFFwQlFVRzRlZk1tVHA0OENWZFgxNXEvOGFjbk5vVlZITVo5Ky9idEJxbFFVMmRyYTJzSlFDL0FNTWFLT1k0N0pRakNBYlZhZlNBbEpVWGVRTldydDZVVi91ZC8vZ2Z2dmx2Mk1iUnMyUklBTUg3OGVDeGF0QWh5dVJ6VHAwL0hqei8rQ0FENDVwdHZBTURvRkVIYnRtMkRuWjBkM04zZHNXalJJaXhhdEtqbUgwSVRSQUdtbmdtQ2dPdlhyd01vRzJPZms1T0RMVnUyWU9QR2piaCsvVG8yYnR3b2pySDM4L1BEbDE5K2lSVXJWaGdFRE1ZWVFrSkNFQndjREY5Zlg3aTZ1bFo1KzkyclY2L0hMcHFWbHBhR3JLd3NKQ1ltd3RyYUdwR1JrZEJvTklpTGk0T0hod2Q2OXV5SlZhdFdZZG15WmVqYnR5OFlZelJ5cHZsNUNPQUVZMnpmMzMvLy9mUHQyN2VWRFYwaG9QNldWcWc0STRDdWlkakZ4UVYzNzk2RlFxSEEyTEZqeFd0dHo1NDltRGh4b3RHbHNRVkJNTmovL2ZmZjZ5MXUxOXhSZ0tsbjRlSGhTRWxKd1pJbFMyQm5aNGNYWG5nQmE5ZXVSVXhNREZhc1dJR0JBd2VDTVFhMVdvMkNnZ0xFeHNiQ3pNeE16QzhJQXM2ZE80ZlEwRkFvRkFySVpESWNPblFJdTNmdnhxUkprK0RzN0d5MG4rUnh3UVVBamh3NWdoa3paaUFnSUFCS3BSSVpHUmxJVDAvSDBhTkg0ZVBqSTdaVkJ3VUZZZGV1WFZBcWxVYWZ6U0ZOMGpsQkVKelVhdld2S1NrcHhoK0piMEM2cFJVMmJ0eUlnSUFBV0ZoWUlEVTFGYjE3OThiS2xTdkZwUldXTFZ1R2h3OGZQblZUVk1Wckp6SXlFb3d4SERseUJJR0JnVmk2ZENsaVltSXdmLzU4dmFheTZPaG9nN0xzN095TTduK1dVSUNwWjVNblR4WmZaMlptWXZUbzBlalpzeWZDdzhQUnZYdDNBR1ZEaWtlT0hBbEJFREIyN0ZqazUrY2pKaVlHeWNuSk9IdjJMQ3d0TGVIbTVnWkhSMGVZbUpqQXdjRUI2ZW5wQ0EwTlJWaFlHRHc4UEF3ZXZxeW91TGdZTFZ1MnhLMWJ0OFNMS2kwdERUS1pEQjRlSG9pSWlJQy92ejl5YzNPaFVxbHcrZkpsYUxWYXZaK3FaaEFtVFV0U1V0S0JocTVEWmVwemFZWHk3dDI3aC8zNzl5TTJOaGF2dlBLS3VEWlB6NTQ5c1dUSkVyUnQyeFlUSjA0VUJ4SlVaT3dPQmlqcll6VzJuelJqRW9tRVNTUVNWdDl1M3J6NTJEUkZSVVZzd1lJRkxDd3NqTjI0Y2FQS3RPbnA2U3drSklReHh0aVFJVU1xVGVmbzZNajY5ZXZIQmcwYXhFSkRReGxqalAzenp6L1ZyM2c5MHYxdUd2ci9DREZVWDlkTmJHd3NVeXFWQnZzVEV4T1pJQWg2Kys3ZHU4ZEtTMHNOMGpvN096TTdPenMyYU5BZ3RtWExsaXJQdDMvL2ZpYVh5OW1oUTRkWVhsNmV3WEZCRUZoaVlpTEx6ODkvd25kU2Z4ckRkVU1ONkkvUXRPT05WMk9ZZHB3WVI5ZE40OVVZcmh1YVRaa1FRa2lkb0FCRENDR2tUbENBSVlRUVVpY293QkJDQ0trVE5FeTVndkxUUFJCQ3FvZXVHMklNM2NFOHdoajdvNkhyUUtyMGJLMDEyMFRRZGRQbzBYVkRhcDlFSXBIMjZkTm5XRVBYZzVDbXBERThPOUtjMEIxTU04VVljK1I1Zm1KRDE0TVE4dXlpUHBobWl1TzRTWXd4QzVROVRFdmZ5QWdoOVk3dVlKb2hpVVR5Rm9EdUhNZDFmdnZ0dHdjK05nTWhoTlFCQ2pETjA4ZTZGOVJNUmdocEtCUmdtcWRKdWhlTXNROGJzaUtFa0djWEJaaG1SaUtSdkE3Z2RkMDJ4M0V2MjlyYTltM0FLaEZDbmxFVVlKb1pRUkErcXJpUDQ3aEp4dElTUWtoZG9nRFR6QmdMSnRSTVJnaHBDQlJnbWhHcFZOcWQ0N2kzSys3bk9LNm5WQ3A5c3lIcVJBaDVkbEdBYVVhTU5ZK1ZPMGJOWklTUWVrVUJwaG5oT0s2cUljbTBDRGdocEY0MStTZjVHV1AwbERxQTNyMTcyd0RvWDlseGp1UGU2Tk9uVDgvazVPUy82ckZhaEpCbkdOM0JOQk10V3JRWStiZzBQTTlUTXhraHBONXdEVjJCbXFJN21ESWN4K245TG5VendsNjhlTEhKLzQ0SnFTOTAzZFF1dW9NaGhCQlNKeWpBRUVJSXFSTVVZQWdoaE5RSkNqQ0VFRUxxQkFVWVFnZ2hkWUlDekNPaG9hRlFLQlIxVXZiZXZYdFJWRlJVSjJVVFFraGoxZVFmdEt3TmFXbHArUG5ubnpGOSt2UXEweVVrSkdET25EblZLdk8zMzM1RHk1WXRrWkdSZ1UyYk51SG5uMzhHQU1oa01seTdkZzJCZ1lISXpjMUZodzRkQUFDNXViazRmLzQ4ZUo1aVBpR2tlWGdtQTh5VksxZncyV2VmaWRzS2hRSVdGaFlZT25Sb3BYbGlZMk5oWjJlSGhJUUVjWjhnQ09qWHJ4OSsrKzAzUFBmY2N3WjVCRUZBU0VnSURoMDZoSXlNREFRSEI2Tmp4NDU0NmFXWE1HREFBTGk3dStPWFgzNEJZd3dmZlBBQkJSZENTTFB5VEFhWU45OThFN0d4c1FDQWl4Y3ZRaWFUWWVmT25UQTNOMytpY29xS2ltQm1abVkwdUFCQWNIQXdFaE1UTVhmdVhHUm5aK09GRjE3QTRzV0xFUkFRZ0owN2Q2Si8vLzVJVGs1RzI3WnQ4ZUtMTDliNGZSRkNTR1B5VEFZWW5aeWNIQ3hldkJncWxRcWpSNDgybXVidzRjT1YzbGxrWldXaGMrZk9sWmJ2N095TUkwZU9JRHc4SEM0dUxvaU1qSVNMaXd0V3JseUoxTlJVYk42OEdjN096akF6TThQQ2hRdHI1VDBSUWtoajhjd0dtT3pzYkhoN2V5TS9QeCtKaVlsRzAwaWxVdWhtb2tsT1RzYU1HVE1NMGdpQ0FEczdPNlA1RXhJU1VHRUdGd0RBckZtemNQNzhlYVNrcEVDcjFlTFVxVk0xZUNlRUVOSTRQWk1CSmlrcENiNit2dkQyOXNhcVZhc3dhdFRqWjdMdjA2ZVBYdjhMQVBqNCtHRHc0TUY0NVpWWDBLZFBINlBCUksxV3c5M2RIZG5aMlhCM2Q0ZGFyVWFIRGgwUUhSMk56TXhNS0JRSzhlNXAyclJwR0RObVRPMjhTVUlJSVRYRG5zS2xTNWRZYUdnb1k0d3hpVVJTYVRxSlJNSTBHbzNSWTFsWldXemd3SUdzb0tDQVNTUVNWbHBhYWpTZG82TWpZNHl4OGVQSGkvL2V1bldMVFo0OG1USEcySkFoUTU3bUxSaW8rTGxJSkJLbW03aVBFRkk5ZE4zVXJtZHkyRktmUG4wZU95UzVLb3d4ckYyN0ZzN096bmpoaFJlTXBqbDU4aVRVYWpWVUtwWEJIWXlKaVFsbXo1NzkxT2NuaEpDbTRKbHNJcXVvc2c3K3ltemF0QWs1T1RtUXlXU1Zwdkh6ODhQaHc0ZGhhbW9xZHZMci9vMkppY0hldlhzQkFNWEZ4WHBOZE5IUjBVLzNKZ2docEpHaEFBT0lEMEZXSkpWSzliWkxTa3J3elRmZjRQejU4OWkyYlpzNFBMbEZpeGJJemMxRmx5NWRBQUNabVprd016T0RTcVV5T3Z6WTNkMGQ3dTd1QUFCN2Uzc0tLblhNV0JNaWVYSVYxeHdpNUhFb3dGUncvLzU5cU5WcTVPVGt3TnpjWEJ5aW5KMmRqVGx6NXNEYTJobzdkKzVFKy9idHhUd2VIaDZZUEhreUxDd3NBSlIxN0UrYk5nMm5UNS9HNE1HREFRQ2JOMjlHVVZHUjBZRUFoQkRTSEZHQXFlRE1tVFBZdlhzM3pNM040ZVhsSlFhRUxsMjY0SXN2dnNEQWdRTU5nb1NucHljOFBUME55b3FPam9ham95T0FzdWRwamgwN2h2SGp4K3VsZWRMbU9VSkk3YkcxdGYwUEFJUGx4bTF0YmRlWDJ6eVhsSlIwb1A1cTFYdzArYS9UMVB4UmhwWk1yaHo5SDZrZHpiR0p6TmJXMXA3anVKaXEwbWkxV3VmazVPU0Q5VlNsWnVXWkhFVkdDQ0VBa0pTVUZNOFl5NjhpeVVPTlJuTzQzaXJVekZDQUlZUTh5elFBSXFvNGZpSWxKVVZWWDVWcGJpakFFRUtlZFZHVkhXQ003YXZQaWpRM0ZHQUlJYyswb3FLaU9BQVBLKzVuakJVWEZCVDgxQUJWYWpZb3dCQmlCR01NS3BVS0NvVUNEeDQ4d00yYk41R1ptZm5ZZlBuNStWQ3BhdDZpOHV1dnZ4cnNVeWdVT0hQbURBUkJlS0t5MHRQVHNYejVjdEJZQitOdTNMaFJ5aGpiWDNFL3gzR25idDI2VmRJUWRXb3Vtdnd3NWVZNHNvVTBQRjlmWCtUbDVhRkZpeGI0ODg4LzhlNjc3NkpIang3SXljbEJRa0lDYkd4c1VGSlNndHpjWE5qWTJDQXdNQkFBRUJRVWhMeThQTWhrTW16ZnZoMTc5KzZGVnF2Vm0xSklxOVhpM3IxN3VIRGhRcVhuMzdScEV6Nzg4RU85ZlRLWkRDZE9uTURLbFN2MUZzZTdkdTBhRmkxYUJBQlFLcFVZTVdLRXVQeURJQWhZdTNZdGJ0KytqYmk0T0F3Wk1xUzJQcUptaFRGMmdPTTR2Zm1qQkVHZ29jbUVHRU9UOXYzcmFTWVA5ZmYzWjBlT0hHR01NVFpod2dTV2xaWEYvUHo4eE9PNnlVc3J2bFlxbGN6TnpZMTk4ODAzakRIR2J0eTR3VWFQSHMza2NybVladDI2ZFd6Tm1qVlZubi9FaUJGNjIvdjI3V01USjA1a2FXbHA3T09QUDJaMzc5N1ZPMzd0MmpWMjc5NDlGaFVWeGJadDJ5YnUzN0psQy9QMjltYloyZG5NeWNtSjVlZm5WL2NqTU5EUXY4ZTZaRzF0L1p4RUlwSHJyaHVKUktKNDQ0MDNXalYwdlpvNmFpSWp4SWlwVTZjaUtTbEpiSTY2ZXZVcVpzK2VqWjkrK2tuY0Z4NGVqdExTVXIxOEZoWVdrTWxrK09pamp3QUEzYnQzeDhjZmZ3d2ZIeC9rNStmRDM5OGZOMjdjZ0srdnI5SHp1cmk0d01uSkNYbDVlWEJ4Y2NIeDQ4Y1JGUldGSFR0MjROdHZ2OFdycjc2S3VYUG5ZczZjT2JoejU0NlliKy9ldmNqT3prWkJRWUY0dC9URER6L2crUEhqV0xWcUZWNTY2U1hNbWpVTDgrYk5RMUZSVWExL1hrMWRUazZPQWtENS9wYllsSlFVZVVQVnA3bWdBRU9JRVd2V3JNR2ZmLzRKQndjSFpHVmxZZS9ldlZpeVpBbHUzNzZObEpRVUFJQkdvOEdsUzVjTThuYnUzQm05ZXZVU3R6MDhQQUFBSTBhTVFHSmlJdGF2WDEvcDh0eVJrWkh3OVBSRXUzYnRFQkVSZ1FzWExpQTRPQmpmZi84OU9uVG9BQUFZUG53NFB2MzBVMHlkT2xXc3k0TUhEMkJwYVluQ3drSllXRmhnNWNxVk9IandJSUtEZzlHbVRSdngvTys5OXg0bVQ1Nk1lL2Z1MWQ2SDFVd0lnbEMrSDRZNjkydEJrKytESWFRdXlHUXk3Tml4QTkyN2Q4ZlpzMmZSb1VNSHpKbzFDMy8vL2JmWWQvTDY2NjhqT1RsWnpMTjE2MVpFUlVWQnFWVGk5T25UQ0E4UHgrWExsNUdkblkzKy9mdkR6YzBOQ1FrSm1EcDFLdHEzYjQ4K2ZmckF5OHZMNE56SGpoMURhV2twZHUzYWhYZmVlUWVEQncvR25EbHpETkp0M3J3WjNicDFBd0RrNWVYQnlzb0tCUVVGc0xLeVF2djI3YkY0OFdKTW16Yk5JTitpUll1TVRzTDZyRk1xbFNlZmYvNzVFc1lZcjlGb0lodTZQb1EwV3RRSDg2OG43V3NvTEN4a00yZk9aS2RQbjJhTWxmWEI1T1Rrc0huejVyRS8vL3lUWldabXN2SGp4ek9OUnNQeTgvUDErbUFZWSt6ZGQ5OWxqREYyN3R3NWR1dldMWVA5akRGMjkrNWRkdVBHRFlOeloyUmtzUG56NTdNUkkwYXdoUXNYc29zWEw3Szh2RHpHR0dQSGp4OW4xNjlmWjR3eGR2MzZkWGJ2M2oweDMvRGh3OW1ISDM3SUJnNGN5TjUvLzMzR0dCTVh3VHQyN0JqNzg4OC9HV09NcGFhbXNxeXNyQ2Y5U0Joanpic1BSc2ZXMW5hZlJDSTUyZEQxYUM2b2lZeVFDdHEyYlF1ZTU3RjkrM2E0dTd1anNMQVFDeGN1UkVsSkNWNTU1UlhzMkxFREFGQlFVSUF2dnZpaTBuTDY5ZXVIdVhQbll2VG8wUmc5ZWpSS1NrckUxNTkrK3FuUjVyWHZ2dnRPbkJCMTJiSmxzTEd4d2NjZmY0emk0bUxrNWVYaCtQSGpBTXJ1bHJLeXNzUjh4NDhmeCtIRGh4RWZIdzhURXhNQXdLUkprM0QxNmxYY3YzOWZ6TGRyMXk2OXZodWlqekVXeVJpajVyRmFRazFranp6NjF1TFEwUFdvYmMzbExvWXg5a2RTVWxMLytqcmZQLy84Z3g5Ly9CRUFNSDM2ZE96WXNRTVRKa3pBNTU5L0RnY0hCMXk3ZGcweW1RdytQajc0NzMvL2E3UU1udWYxMWhvYU5HaFFwV3NQQVlCS3BZS0ppUWtHREJnQUFHTGZTWjgrZlhEMjdGblkydHBpelpvMVVLbFUrT3V2dnlDUlNBQUFmLy85TnhJVEUzSDE2bFZ4alNLZ3JLL20yTEZqR0QxNk5GYXNXSUhaczJjak9Ua1pLMWFzcU5GblUxNHp2bTRDRzdvT3RhRytyNXVLS01EOHE5bGRKTTBKeDNIOTZ2dWNVNlpNQVFCa1pHUmd5cFFwNERnT3ExYXRncFdWRlNJakk3RjI3ZHBLMS9jcExTMUZZR0FnenB3NUkrN1QzY0dVVno3Z21KdWJZOTI2ZFFabDJkdmI0K3pac3hnMmJCZzBHZzNPbmoyTGZ2MzZpWGNxbHk5Znh0V3JWeUdWU3ZIV1cyK0pDOWk5Ly83NzhQYjJ4cng1ODJCcGFZbVltQmhJSkJLWW10YnFaVS9YVFNQV0VOY05NVUxYWjBFYW41cjJKejNOT1NkTW1DQytualp0bXNHK3lwNkQwV3ExckgvLy9zek56VTNzOTlBcDN3ZnpPT1dmZ3lrb0tORHJyMW02ZENtTGk0c3ptdS9telp2TXpjMU4zRTVMU3hOZmYvNzU1K3pzMmJQVnJrTkZkTjAwTFkyaEg1YnVZQWlwaEc1WjY4ek1USmp4U280QUFCYzRTVVJCVlBGMVFVRUJCRUdBbVprWkNnc0xvVmFyOWU0SUxsNjhDTFZhallFREI2SkhqeDQxcnNONzc3MW5zSyt3c0JEbno1OEh4M0hZdm4wN2JHeHNFQjRlamg5KytBRXFsUXJ6NXMzRDNMbHprWkdSb1pjdk56Y1hmLzMxRjNpZXAyVzZTYjJnQUVPSUVhMWJ0OGEyYmR2MDlzMmFOUXRCUVVHNGRPa1NKazJhaElDQUFQejExMStZTkdtU21LWlhyMTVZdTNhdDBjRHdOSFNkODQvajd1Nk9TWk1taVUxMnRGSXFhUXhvSHE5SGRMZVNpWW1KRFYwVlVvRlVLZ1h3OUt0ek12WnNETEd0YThibS9hUHJwdkdxNlhWVEcyaVlNaUdFa0RwQkFZWVFRa2lkb0FCRENHbldTa3BvU1plR1FnR21DWWlMaTBOd2NIQ2x4M056Y3lHVHlhQldxK3U4TG52MzdxWFplRW1qa3B1Yks4NU9ZRzl2RDZCc2tiVUhEeDVBb1ZCZzZOQ2hsUzRDZC9yMGFTaVZTZ0NBWEM3SGdnVUw4UERodjR0Yi92YmJiN2h5NVlwZUhyb0dxbzlHa2RVUjNjU0g1ZVhuNTZOVks4TWxKdVJ5ZVpXZHBEWTJOdkR6ODhQSWtTUFJ0V3RYZytPV2xwYTRldlVxRmk1Y2lBa1RKbURCZ2dWR3kxRXFsVWhNVEVSaFlTRWNIUjN4Mm11dkFRQlNVbElRSHg4UEZ4Y1hBR1d6QkJjWEY2TnQyN1lBZ0RsejVtRG8wS0hJeU1qQXBrMmJ4SWNEWlRJWnJsMjdoc0RBUU9UbTVvcXovZWJtNXVMOCtmUGcrWWI5L3RLN2QrOHU1dWJtSHo0K0pXbks0dUxpY1B6NGNmRkxHR01NcTFldmhwZVhGelFhRGJwMjdWcnA3TlVYTGx4QVpHUWtObTNhaEZhdFdzSEt5Z3IrL3Y3dzkvZEhWbFlXdnZ6eVMweWJOZzF2dnZrbUFEUzVhNkNoVVlDcEk1NmVudkQwOUlSVUtoV0RoMVFxUld4c0xJQ3lJYSs2WWJDNjBSNEFZR2RucHpmZGh3NWpUSnoyWFVlaFVDQWhJUUhtNXVZSUNBakEwcVZMMGF0WEw3Mm54OHV6czdQVEswK2hVQUNBdUw1SlpHVFpCTEpIang3RmlSTW5zSDc5ZWpHOUlBZ0lDUW5Cb1VPSGtKR1JnZURnWUhUczJCRXZ2ZlFTQmd3WUFIZDNkL3p5eXk5Z2pPR0REejVvc0F0TEtwVjJGd1RoSTQ3akpnTG9EOUNxcDgyZHM3TXpZbUppY1BmdVhRQmxLM3gyNjlZTlVxa1VBUUVCZU91dHR5ck5xNXZxNTg2ZE83Q3hzWUdQancvQ3dzS2cxV3B4NHNRSmVIbDVZY0tFQ1FDYXpqWFFtRkNBYVNCSlNVbEc5d3VDZ0ZPblRpRXJLd3NLaFFKdnZQRUdnTEtwUjdadTNZcDU4K1lCS0Z0MnQxKy9zbGtnN096c2tKQ1FZUERjUmxWNjlPZ2hUdHFvdTNPWlBYczI4dlB6VVZSVUJNWVlYRnhjWUdWbGhhQ2dJQVFIQnlNeE1SRno1ODVGZG5ZMlhuamhCU3hldkJnQkFRSFl1WE1uK3ZmdmorVGtaTFJ0MjdiZXA0S1hTQ1N2QzRJd2l1TzRpWXl4dHltZVBGdkdqUnNIQVBEeThvSkNvWUNmbng4QTRPelpzL2oxMTE5aGJtNk9VYU5Hb2JpNEdHcTFHcjYrdm5CeWNvSzl2YjA0M2M3dnYvK3VWK2ErZmZ2RTE5dTJiWU5XcThXRUNSTWE3VFhRV0ZHQWFXUTJiTmdBbnVlUm01c0xmMzkvZE9uU0JaOTk5aGs2ZGVxRVBYdjJpQUdHNTNsczJMREJJTCt1RGJvODNWMVRlV2xwYWVMVDZkbloyUUNBKy9mdmk4MTZTNVlzZ2IrL1A1eWRuUUdVZlVzOGN1UUl3c1BENGVMaWdzaklTTGk0dUdEbHlwVklUVTNGNXMyYjRlenNERE16TTNFOStMb2trVWplQXZBeGdFa0FYcWR2aTgrdXFLZ29aR1ptWXZYcTFjakp5Y0dJRVNQZzd1Nk9nd2NQb3JDd0VFZVBIc1dMTDc2SWtKQVF5T1Z5T0RrNUFTaHJtdjdqanovRUlGTVZxVlRhNks2QnBvQUNUQjJKaUlqQTl1M2JBWlJOOTZGYkdBb29telZYMXl4VjBlREJneEVmSDQrT0hUdml3SUVEMkw5L1A3S3lzbUJwYVlrV0xWcUk2VGlPdytEQmd3M3ltNWlZNE5TcFUrSzJnNFBoWElROHo2Ti8vLzVpRTVpbnA2ZEJtdlQwZEwzdERoMDZHSjNZY2Rhc1dUaC8vanhTVWxLZzFXcjF6bDNiSkJLSmxESG15SEhjSkFEZG55RGZDc1lZQjRCampQRTh6M09NTWI3aTlxT21OUEVZeDNHODduVzViUTRBenhqak9JN1RwUlAzQWVBcjJTNS9EcjdjT2ZUT1orVDhYR1hISHRWTC9MZDhuWXljVDZ5THNmZFVXZm5HdHN1L0g4WllwUk4rMWdlVlNvWGc0R0JjdW5RSnk1Y3ZoNGVIQjNyMDZJSFpzMmVqVDU4KzZOdTNMOUxUMC9IaWl5OGlQVDBkQXdjT0ZQT09HalVLR28ybXlsa1g1czZkaXpGanhtRFVxRkdONGhwb2FpakExQkZYVjFlNHVycENLcFdLMDMzbytscDBiY1dWdVh2M0xsYXZYbzN1M2J2RDI5c2JQWHYyUkdwcXF0anBYbFBMbGkzRHZYdjN4S1l4QUhxdkZRb0ZMQ3dzRFBLcDFXcTR1N3NqT3pzYjd1N3VVS3ZWNk5DaEE2S2pvNUdabVFtRlFpRk9VVEp0MmpTTUdUT21WdXFybzlWcTIvQThiODBZczNqQ1AyckxkZWtmOTI5VnJ5dEwvN2kwanl1M3V1a3FPMjk5bnEvY05udjAwNkRNek16dyt1dXZ3OHZMQ3dFQkFmRHo4OE93WWNQUXQyOWZ0RzdkR2hFUkVZaUxpNE9kblIwdVhMZ0FiMjl2TWU5WFgzMEZBQVlCUVM2WFkvUG16Y2pJeUJDWFR0Q2xiZWhyb0ttaEFOTUFMbCsrREtDc3p5TW9LTWpnK0xoeDQrRG82SWlvcUNoeDlFdDZlanFzcmExcjVmeUJnWUdJaUlpQXE2c3JuSjJkeFdZeFhYTllTa29LT25YcVpKRFB6TXhNYkI3US9adVptWW5TMGxMODMvLzlIK3p0N2F0Yzc2U21rcE9UVHdNNERZQ1RTcVhyQlVGb0EyQTR4M0V2VjVXUE1lYkhjWndnQ0FMak9FN2dPSTZWM3hZRWdRRVFqd21DSUtZQndNcmxxN2l0bDFhcjFUS2U1d1ZkV2JweWVaNFh0RnF0M3JuTHB5MVhoaTZmcmd6Rzg3eWcwV2dZei9NQ3gzRk1xOVdLYVhtZUY5UnFOVE14TVJFNGptTWFqVWJnT0k2Wm1KZ0lLcFdLOFR3djhEelBURXhNaE5MU1VtWmlZaUx3UE05NG5tZWxwYVVDei9Pc3BLUkU0SG1lbVptWkNTWW1Ka3d1bHdzbUppYk0xTlNVV1ZoWUNMbTV1Y3pDd2tKbzI3YXQwTHAxYXhZVEU4TUFDSGdVWEJwNnRsNk80N0JseXhaczNyd1oyZG5aT0hmdUhMWnMyUUlBMkxGakI0WU5Hd1kzTnpkMDZkSUYxdGJXNk55NWM1WGxhVFFhT0RzN1k4cVVLVmkwYUpGQlIzMURYd05ORFFXWWV0UzdkMjhJZ29COSsvYWhXN2R1NG5ydXVtODVxYW1wbURWcmxsNmVyVnUzQXZpM1dhMWlIMHZGL3BXSER4L3FwU2t1TGphb1IwbEpDZmJ2M3c5WFYxZms1T1RBeGNVRkhUdDJoS3VySzFRcUZZS0NnbkR6NWsyY1BIa1NycTZ1WWo2VlNtWHc3YzNFeEFTelo4K3V3YWZ5VkZoaVlxS3Zic1BXMXJZdngzR1RHR01mY2h6WHMyTGlwS1NrVmZWYlBWS2Z3c0xDTUhIaVJFUkZSY0hHeGdiWHIxL0g4dVhMMGFaTkcvQThqMEdEQmtFbWsrRzc3NzRUOHh3OGVOQm9IeVpRZGdlemJkczJnMEV6c2JHeGpla2FhQklvd05RUlFSQncvZnAxQUlDdnJ5OXljbkt3WmNzV2JOeTRFZGV2WDhmR2pSdmg2MXYyTjlMUHp3OWZmdmtsVnF4WVlSQXdHR01JQ1FsQmNIQXdmSDE5NGVycVdtV25aSzlldmJCcjE2NHE2NWFXbG9hc3JDd2tKaWJDMnRvYWtaR1IwR2cwaUl1TGc0ZUhCM3IyN0lsVnExWmgyYkpsNk51M0wzVHQ3S2FtcGdiZjNtSmlZckIzNzE0QVpjRnMxS2hSNG5ucWEwcjRwS1NrQ3dBdUFQQ1JTcVZ2Q29Jd0NjQW9qdVBlcUpjS2tBWWxsOHZSdTNkdkxGKytIR1BHak1IT25UdXhmUGx5OER3UFFSQWdsOHNCUU85aFN5Y25KN0d6dnp5VlNvVjMzbm5INk1BWUFJMzJHbWlzS01EVWtmRHdjS1NrcEdESmtpV3dzN1BEQ3krOGdMVnIxeUltSmdZclZxekF3SUVEd1JpRFdxMUdRVUVCWW1OallXWm1KdVlYQkFIbnpwMURhR2dvRkFvRlpESVpEaDA2aE4yN2QyUFNwRWx3ZG5ZMjJrL3l1T0FDQUVlT0hNR01HVE1RRUJBQXBWS0pqSXdNcEtlbjQralJvL0R4OFJIYm5ZT0NnckJyMXk0b2xVb1VGUlVaSFhycDd1NHVqa2F6dDdkdjhBc3FNVEh4Q29BdkFIelJwMCtmbmp6UFQzcGNIdEswV1Z0YjQrdXZ2OGJHalJzUkVCQUFDd3NMcEthbW9uZnYzbGk1Y2lVS0N3c1JFQkNBWmN1VzRlSERoMkpUOEpQS3pjMXRFdGRBWTBJQnBvNU1uanhaZkoyWm1ZblJvMGVqWjgrZUNBOFBSL2Z1WlFPZzdPM3RNWExrU0FpQ2dMRmp4eUkvUHg4eE1URklUazdHMmJObllXbHBDVGMzTnpnNk9zTEV4QVFPRGc1SVQwOUhhR2dvd3NMQzRPSGhZZkR3WlVYRnhjVm8yYklsYnQyNkpRYWt0TFEweUdReWVIaDRJQ0lpQXY3Ky9zak56WVZLcGNMbHk1ZWgxV3IxZmxxMGFBRlRVMU54MU5ybXpadFJWRlRVb0tPSHFpTTVPZmt2QU10cHV2N2EwUmdmV0pYTDVaREpaRWhNVEJUN1B3b0tDaEFmSDQ4NWMrYWdaY3VXMkxScEU1NTc3am1zWDc4ZWl4Y3ZCcy96QnAzdnVsazI3dDY5YS9TTEcxQTJyVXhUdXdZYUdnV1llbUJqWTRPd3NEQzgvUExMZXZzcnJyOHVsOHR4N3R3NTlPN2RHNU1uVHhZRFVYbmR1M2ZIbWpWcmtKR1JJWTUrTWZia3Y4N0VpUk54Nzk0OW1KdWJZOXEwYVFDQWdJQUF0R25UQmtEWnV2TzZ0ZWVyRWgwZERVZEhSd0RBNGNPSGNlellNWXdmUDE0dkRTMXlSZXBicTFhdDhKLy8vQWRMbGl3UkE0T1ZsUlc2ZCsrTzNyMTd3OWJXVmd3Q0F3WU1RR1JrSkN3dExRM0ttVGx6SnJLenM5R2lSUXZ4YnNUWXVlZ2FlRElVZmgraGhaTWFyMmRwd2JHOHZEeG9OQnB4VGl1ZzdDNVVMcGZyN1dzSXRPQlkwMElMamhGQzlQajYraUloSVVGdlgxaFlHRTZlUEZtdC9JSWdJRGs1R1gvLy9YZGRWSStRSjBKTlpJUlVVOSsrZlN0OWp1TE9uVHU0Y09HQ3VHMXNCZ1c1WEE1emMzT0RtWDJkbkp6ZzdlMk5xMWV2NHNxVks3aC8vNzc0Zk5RSEgzeUFJMGVPUUtQUllNK2VQV0tldDk5K0c2dFdHWTYrRGd3TXhPN2R1K0htNW9iNTgrYy8xZnNrcExaUWdDR2ttc3pNekNwOWlPNmRkOTdSMjY3NGRIaFVWQlIyNzk2TmtKQVFXRmxaR2VSbmpDRXdNQkNiTm0xQ1ZsWVdXclpzaWRHalIrUFlzV09ReStVWU1tUUlybCsvamhrelpsUmF2KzNidCtQRWlST0lpSWlBbjU4ZnRtL2ZYbVY2UXVvYUJSaENxa210VnV0TnFWUHhtREdscGFYNDl0dHZjZVhLRmR5NmRRdUhEaDFDU2tvS1pzeVlnWjQ5LzMwbWRNK2VQZUI1SGdNSERvUzV1VG1XTEZrQ0J3Y0hoSVNFWU4yNmRXalRwZzJXTGwyS3ZuMzc0dTIzMzlZN2gxS3B4THAxNjNENThtV0VoSVNnVTZkTzJMSmxDN3k5dlpHWm1Za3Z2dmdDenovL2ZPMTlFSVJVRXdXWUNzcXZ6VUpJZVdabVp1S2FPUlZWdklNQmdQUG56MlBkdW5WNDQ0MDNFQm9haWtHREJzSE56UTNSMGRINC9QUFA4ZFpiYjhITHl3dGR1M2JGeFlzWDRlZm5oenQzN2lBNk9ocGVYbDU0OE9BQmV2WHFoVmRlZVFWQTJkRDNYcjE2R1p6RDM5OGZyNzc2S25idTNJbldyVnNEQU5xMmJZdnQyN2RqM2JwMUdEdDJMRDc3N0RPTUhEbXlXak1IUHcyNmJvZ3hOSXJzRVZ0YjIvTWN4L1ZyNkhxUVNsMjllUEhpbTArVHNiWkdrVlczRCtibXpadVF5V1JJVDAvSGdnVUx4Tmw2cFZLcE9EMThTVWtKUWtORDhlT1BQMkxzMkxINC9QUFB3Zk04Zkh4ODBLNWRPeXhidGd4QVdhZTliajZzOG92WEFXV3JLZXFlemFocUJ0OUpreWJoNTU5L2hrUWlFZGRLZVJyR1JwSFJkZFBvUGZWMVF3aXBCbFpMenB3NVU2MWplWGw1TENRa2hCVVhGK3VsbVQ5L1B0TnF0WHI3YnQyNnhRNGNPTUFZWXl3Nk9wcEpKQkttMFdqWThPSEREWDRrRW9uNDJ0ZlhsOTIvZjUrVmxwWldxKzVhclpZcGxjcnF2bFdqR3ZyM1NKb2V1b01oelY1Ti9qaW1wYVZoN3R5NVJvL2R2MzhmLysvLy9UK0QvVWVPSEFGUXR0S29yc25LbUtLaUlzVEh4OFBjM0J5cHFhbnc4dkpDUVVFQkVoTVR4WlZOaHc4ZkxxYXZlQWVqWTJ6RVdrVzFzVVpKWTN5U254QkNHbFNOdnJhWGMvRGdRUlliRzhzWVkweWowVENKUkZKbGVvbEVVdVVkUnZuampvNk83UERodzJLWldxMldUWmd3Z2NYRnhlbWxyNndjalVaajlGaDE2bGxkRGYxN0pFMFBQV2hKU0RYazUrZGowNlpOQnAza28wZVAxdnZadlh2M1U1Vy9idDA2ZlBqaGgrSzJyajhtTURDd1J2VW1wQ0hSS0RKQ0h1UGh3NGZ3OWZXRm5aMGR2dnZ1TytUbDVXSFFvRUVBVUd1TFM3MzIybXNHKy9yMTY0YzFhOWJVU3ZtRU5BUUtNSVJVSVNVbEJZc1dMY0tnUVlPd2VQRmlaR2RuWS92MjdRZ0tDb0twcVNrY0hCekE4endZWXhBRUFScU5CZ2NQSGtUNzl1MEIxSHp5dzVkZmZoa0toUUtscGFWNnl6bFVOR0xFaUJxZGh4QkN5Rk9vU2I5RGNYR3hYajlJUllJZ01LMVd5OVJxTlZPcjFYcDlJZlBuejJkcXRiclN2Rjk4OFlYQjhZcjlKWGZ1M0dHREJnMWlnd2NQWm12V3JERmF6dXpac3cxR3ArbG90VnJtNWVWVmFSMmVSRVAvSGtuVFE2TkNTTFBYbFA0NHFsUXFnN25LR2dzYVJVYWVGUDJISWMxZVV3b3dqUmtGR1BLa2FCUVpJWVNRT2tFQmhwQ25FQmNYaCtEZzRGb3RNemMzRnpLWnJOS0pNd2xwYXVpV2x6UjdkZEZFbHBXVmhjbVRKMlBYcmwzbzJyV3J3WEdwVklwV3JWcEJxOVdpYjkrK3lNcktRbDVlbnRHeVltTmpBWlQxdjh5Y09ST1dscGFZTUdFQ0ZpeFlZRFM5VXFsRVltSWlDZ3NMNGVqb0tBNXhUa2xKUVh4OHZEampzMGFqUVhGeE1kcTJiUXNBbURObkRvWU9IZnJVNzVtYXlNaVRvbUhLaER5R25aMGRubnZ1T1lQOWpERjRlSGpvN1ZNb0ZFaElTSUM1dVRsaVkyTVJGaFlHcFZLSkRSczJQUFk4NXVibUNBZ0l3TktsUzlHclZ5K2NPWE9tMHZxVXI0TkNvUUJRTmpFbUFISEc1Nk5IaitMRWlSTll2MzU5OWQ0b0lZU1FKMVBUNGJtNnFWZ3lNakxZMWF0WHhmMGxKU1hzdSsrK0U3ZkxUOHN5WU1BQXhoaGo0OGFOWTMvOTlWZTF6dE8zYjk4blNsZFFVTUNtVFpzbTdoOC9manhqakxGUFAvMlVqUjgvbm8wWU1ZSjk4TUVIYlB6NDhlelRUeit0VnRsVmFlamZJMmw2NkE2R2tNZllzR0VEZUo1SGJtNHUvUDM5MGFWTEYzejIyV2ZvMUtrVDl1elpnM256NWdFb205NmwvSjFLU2tvS2xFb2xIajU4Q0h0Nyt5clBvV3NtMHpHV3ZtSWFvR3d5VG5kM2R3QkFkblkyZ0xKSk9LT2lvZ0FBUzVZc2diKy9QNXlkblovZ0hSTlNPeWpBRVBJWWd3Y1BSbng4UERwMjdJZ0RCdzVnLy83OXlNcktncVdsSlZxMGFDR200emdPZ3djUEZyZTdkdTBLbFVxRlZxMWE2UVVIT3pzN0pDUWtWSGxPRXhNVHZSbVFqYzJZelBNOCt2ZnZMemFCZVhwNkdxUkpUMCt2L2hzbHBKYlJLREpDcXVIdTNidnc5dmFHajQ4UEpCSUozbi8vZlJRV0Zvb2Q2TWEwYnQwYUV5ZE94QTgvL0FER0dQNzQ0dys5NDlldlgwZE5XcDZXTFZ1R3JLd3N1TGk0d01YRkJYbDVlWHBMT2lzVUNsaFlXRHgxK1lUVUZBVVlRcXBoM0xoeCtPbW5uL0R1dSsrS1Q5cW5wNmZEMnRxNnluenZ2dnN1TGw2OGlHdlhyaGwwOUM5YnRzeG9zMWQxQlFZR1l1ellzWWlNaklSR28wRmtaS1Rla3M0cEtTbm8xS25UVTVkUFNFMVJFeGtoVlVoTlRjV3NXYlAwOW0zZHVoVkEyYkJpUVJBTStrdktCNDAyYmRxZ3FLZ0laOCtlMVp1T0h3QmNYRnl3YmRzMm8wT0hLL2JiRkJjWEc2UXBLU25CL3YzNzRlcnFpcHljSExpNHVLQmp4NDV3ZFhXRlNxVkNVRkFRYnQ2OGlaTW5UOExWMWZXSjN6c2hoSkRIcVBId3FRb0VRV0RCd2NGTUlwR3czYnQzRzEzc2E4Q0FBZXpnd1lQTXo4K1BUWjgrbmJtN3U3TUhEeDR3eHY0ZEJTYVh5OW1nUVlQWWI3LzlwcmVmTWNZOFBEd3FQYjh1M2VYTGwxbS9mdjNZaFFzWG1KT1RFMk9NTWJWYXpVNmRPc1ZjWEZ6WXNtWExXRTVPRHBzK2ZUcmJzbVVMRXdTaFJ1KzdvWCtQcE9taEpqSkNxa2tRQk1USHgrT1RUejdCcVZPbklKUEprSkNRQUVkSFIrelpzd2NsSlNWNjZjM056ZEcxYTFkODhza242TkNoQTlxMWE2ZDMvUG5ubjhlSUVTTVFHaHBxY0s1ZHUzWTl0ajVIamh6QmpCa3pFQkFRQUtWU2lZeU1ESncrZlJyUjBkSHc4ZkhCeXBVcjBhbFRKd1FGQmNIYzNCeEtwYkptSHdBaFQ0aWF5QWlwUW41K1BtSmlZcENjbkl5elo4L0MwdElTYm01dWNIUjBoSW1KQ1J3Y0hKQ2VubzdRMEZDRWhZWEJ3OE5EZlBoUzF5UjI3dHc1akI4L1hoeXlYSDVkbDNIanh1SElrU05RcVZSVjFxTzR1Qmd0VzdiRXJWdTN4STc3dExRMHlHUXllSGg0SUNJaUF2Nysvc2pOellWS3BjTGx5NWVoMVdyMWZscTBhQ0VPYVNhRUVGSUxhdElzVkZSVXhCWXNXTURDd3NMWWpSczNxa3libnA3T1FrSkNHR1BNNE1IRy9QeDgxcjkvZnpaZ3dBRDI3YmZmR3MwL1pNaVFTc3QyZEhSay9mcjFZNE1HRFdLaG9hR01NY2IrK2VlZkoza3JOZGJRdjBmUzlORGNRcVRab3orT3RZUG1JaU5QaXZwZ0NDR0VFRUlJSVlRUVFnZ2hoQkJDQ0NHRUVFSUlJWVFRUWdnaGhCQkNDQ0dFRUVJSUlZUVFRZ2doaEJCQ0NDR0VFRUlJSVlRUVFnZ2hoQkJDQ0NHRUVFSUlJWVFRUWdnaGhCQkNDQ0dFRUVJSUlZUVFRZ2doaEJCQ0NDR0VFRUlJSVlRUVFnZ2hoQkJDQ0NHRUVFSUlJWVFRUWdnaGhCQkNDQ0dFRUVJSUlZUVEwdXo5Zjd6RjIwei9tL2ZoQUFBQUFFbEZUa1N1UW1DQyIsCgkiVGhlbWUiIDogIiIsCgkiVHlwZSIgOiAiZmxvdyIsCgkiVmVyc2lvbiIgOiAiMTIiCn0K"/>
    </extobj>
  </extobjs>
</s:customData>
</file>

<file path=customXml/itemProps5.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9137</Words>
  <Application>WPS 演示</Application>
  <PresentationFormat/>
  <Paragraphs>474</Paragraphs>
  <Slides>65</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10</vt:i4>
      </vt:variant>
      <vt:variant>
        <vt:lpstr>幻灯片标题</vt:lpstr>
      </vt:variant>
      <vt:variant>
        <vt:i4>65</vt:i4>
      </vt:variant>
    </vt:vector>
  </HeadingPairs>
  <TitlesOfParts>
    <vt:vector size="85" baseType="lpstr">
      <vt:lpstr>Arial</vt:lpstr>
      <vt:lpstr>宋体</vt:lpstr>
      <vt:lpstr>Wingdings</vt:lpstr>
      <vt:lpstr>微软雅黑</vt:lpstr>
      <vt:lpstr>汉仪雅酷黑简</vt:lpstr>
      <vt:lpstr>Arial Unicode MS</vt:lpstr>
      <vt:lpstr>Franklin Gothic Medium</vt:lpstr>
      <vt:lpstr>Calibri</vt:lpstr>
      <vt:lpstr>华文楷体</vt:lpstr>
      <vt:lpstr>清风素材 https://12sc.taobao.com/</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www.microsoft.com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简洁实用毕业论文答辩PPT模板2</dc:title>
  <dc:creator>清风素材;User</dc:creator>
  <cp:lastModifiedBy>Administrator</cp:lastModifiedBy>
  <cp:revision>87</cp:revision>
  <dcterms:created xsi:type="dcterms:W3CDTF">2022-06-29T11:04:00Z</dcterms:created>
  <dcterms:modified xsi:type="dcterms:W3CDTF">2023-09-06T07:50:26Z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KSOTemplateUUID">
    <vt:lpwstr>v1.0_mb_tCjPF5xAqZnar2zP1jjDMg==</vt:lpwstr>
  </property>
  <property fmtid="{D5CDD505-2E9C-101B-9397-08002B2CF9AE}" pid="4" name="ICV">
    <vt:lpwstr>BB40E256C4814221A6F6B52D28B8739F</vt:lpwstr>
  </property>
</Properties>
</file>