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354" r:id="rId12"/>
    <p:sldId id="265" r:id="rId13"/>
    <p:sldId id="266" r:id="rId14"/>
    <p:sldId id="267" r:id="rId15"/>
    <p:sldId id="268" r:id="rId16"/>
    <p:sldId id="269" r:id="rId17"/>
    <p:sldId id="270" r:id="rId18"/>
    <p:sldId id="271" r:id="rId19"/>
    <p:sldId id="272" r:id="rId20"/>
    <p:sldId id="273" r:id="rId21"/>
    <p:sldId id="274" r:id="rId22"/>
    <p:sldId id="275" r:id="rId23"/>
    <p:sldId id="300" r:id="rId24"/>
    <p:sldId id="326"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355" r:id="rId38"/>
    <p:sldId id="356" r:id="rId39"/>
    <p:sldId id="357" r:id="rId40"/>
    <p:sldId id="358" r:id="rId41"/>
    <p:sldId id="400" r:id="rId42"/>
    <p:sldId id="401" r:id="rId43"/>
    <p:sldId id="288" r:id="rId44"/>
    <p:sldId id="289" r:id="rId45"/>
    <p:sldId id="290" r:id="rId46"/>
    <p:sldId id="329" r:id="rId47"/>
    <p:sldId id="328" r:id="rId48"/>
    <p:sldId id="291" r:id="rId49"/>
    <p:sldId id="292" r:id="rId50"/>
    <p:sldId id="293" r:id="rId51"/>
    <p:sldId id="294" r:id="rId52"/>
    <p:sldId id="295" r:id="rId53"/>
    <p:sldId id="296" r:id="rId54"/>
    <p:sldId id="297" r:id="rId55"/>
    <p:sldId id="359" r:id="rId56"/>
    <p:sldId id="298" r:id="rId57"/>
    <p:sldId id="299" r:id="rId5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14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1" Type="http://schemas.openxmlformats.org/officeDocument/2006/relationships/tableStyles" Target="tableStyles.xml"/><Relationship Id="rId60" Type="http://schemas.openxmlformats.org/officeDocument/2006/relationships/viewProps" Target="viewProps.xml"/><Relationship Id="rId6" Type="http://schemas.openxmlformats.org/officeDocument/2006/relationships/slide" Target="slides/slide4.xml"/><Relationship Id="rId59" Type="http://schemas.openxmlformats.org/officeDocument/2006/relationships/presProps" Target="presProps.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E7967AC7-5D89-4052-B819-433509CE639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4A4E204-69F5-461B-969E-A974C58D2645}"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967AC7-5D89-4052-B819-433509CE6392}" type="datetimeFigureOut">
              <a:rPr lang="zh-CN" altLang="en-US" smtClean="0"/>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A4E204-69F5-461B-969E-A974C58D2645}"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png"/><Relationship Id="rId1" Type="http://schemas.openxmlformats.org/officeDocument/2006/relationships/tags" Target="../tags/tag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a:t>第二</a:t>
            </a:r>
            <a:r>
              <a:rPr lang="zh-CN" altLang="en-US" dirty="0"/>
              <a:t>章 教师专业发展的内容</a:t>
            </a:r>
            <a:endParaRPr lang="zh-CN" altLang="en-US" dirty="0"/>
          </a:p>
        </p:txBody>
      </p:sp>
      <p:sp>
        <p:nvSpPr>
          <p:cNvPr id="3" name="副标题 2"/>
          <p:cNvSpPr>
            <a:spLocks noGrp="1"/>
          </p:cNvSpPr>
          <p:nvPr>
            <p:ph type="subTitle" idx="1"/>
          </p:nvPr>
        </p:nvSpPr>
        <p:spPr/>
        <p:txBody>
          <a:bodyPr/>
          <a:lstStyle/>
          <a:p>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（Diana Baumrind，1927-）的研究成果是该领域最权威的研究成果之一。 </a:t>
            </a:r>
            <a:endParaRPr lang="zh-CN" altLang="en-US"/>
          </a:p>
          <a:p>
            <a:r>
              <a:rPr lang="zh-CN" altLang="en-US"/>
              <a:t>鲍姆林德从20世纪60年代开始，研究了一百多个家庭，发现不同的父母教养方式主要的差别就在于爱和要求这两个维度上。</a:t>
            </a:r>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1.权威型：充满爱，高要求</a:t>
            </a:r>
            <a:endParaRPr lang="zh-CN" altLang="en-US"/>
          </a:p>
          <a:p>
            <a:r>
              <a:rPr lang="zh-CN" altLang="en-US"/>
              <a:t>2.专断型：缺少爱，高要求</a:t>
            </a:r>
            <a:endParaRPr lang="zh-CN" altLang="en-US"/>
          </a:p>
          <a:p>
            <a:r>
              <a:rPr lang="zh-CN" altLang="en-US"/>
              <a:t>3.溺爱型：充满爱，低要求</a:t>
            </a:r>
            <a:endParaRPr lang="zh-CN" altLang="en-US"/>
          </a:p>
          <a:p>
            <a:r>
              <a:rPr lang="zh-CN" altLang="en-US"/>
              <a:t>4.忽视型：缺少爱，低要求</a:t>
            </a:r>
            <a:endParaRPr lang="zh-CN"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20000"/>
          </a:bodyPr>
          <a:p>
            <a:r>
              <a:rPr lang="zh-CN" altLang="en-US"/>
              <a:t>权威型家庭教养方式：</a:t>
            </a:r>
            <a:endParaRPr lang="zh-CN" altLang="en-US"/>
          </a:p>
          <a:p>
            <a:r>
              <a:rPr lang="zh-CN" altLang="en-US"/>
              <a:t>主要特点是充满爱，高要求。这是一种理性而且民主的教养方式。权威型的父母认为，自己在孩子心目中应该有权威，这种权威来自父母对孩子的理解与尊重，来自父母与孩子的经常交流和对孩子的帮助。父母以积极肯定的态度对待孩子，及时热情地对孩子的需要和行为做出反应，尊重并鼓励孩子表达自己的意见和观点。同时他们对孩子有较高的要求，对孩子不同的行为表现奖惩分明。</a:t>
            </a:r>
            <a:endParaRPr lang="zh-CN"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在权威型家庭教养方式下，儿童的发展特点是：这种高控制且在情感上偏于接纳和温暖的教育方式，对儿童的心理发展有许多积极的影响。这种教养方式下的儿童独立性强，善于自我控制和解决问题，自尊感和自信心较强，喜欢与人交往，对人友好。</a:t>
            </a:r>
            <a:endParaRPr lang="zh-CN"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20000"/>
          </a:bodyPr>
          <a:p>
            <a:r>
              <a:rPr lang="zh-CN" altLang="en-US"/>
              <a:t>专断型家庭教养方式</a:t>
            </a:r>
            <a:endParaRPr lang="zh-CN" altLang="en-US"/>
          </a:p>
          <a:p>
            <a:r>
              <a:rPr lang="zh-CN" altLang="en-US"/>
              <a:t>主要特点是缺少爱，高要求。专断型父母要求孩子绝对服从自己，希望孩子按照他们为其设计的发展蓝图去成长，希望对孩子的所有行为都加以保护监督。这一类也属于高控制型教养方式，但在情感方面与权威型父母有显著的差异。这类父母常以冷漠、忽视的态度对待孩子，他们很少考虑孩子的要求与意愿。对孩子违反规则的行为表示愤怒，甚至采用严厉的惩罚措施。</a:t>
            </a:r>
            <a:endParaRPr lang="zh-CN"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在专断型家庭教养方式下，儿童的发展特点是：这种教养方式下的学前期儿童常常表现出焦虑、退缩和不快乐。他们在与同伴交往中遇到挫折时，易产生敌对反应。在青少年时期，这些儿童的自我调节能力和适应性都比较差。但他们在校的学习表现相对较好，而且在校期间的反社会行为也相对较少。</a:t>
            </a:r>
            <a:endParaRPr lang="zh-CN"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20000"/>
          </a:bodyPr>
          <a:p>
            <a:r>
              <a:rPr lang="zh-CN" altLang="en-US"/>
              <a:t>溺爱型家庭教养方式</a:t>
            </a:r>
            <a:endParaRPr lang="zh-CN" altLang="en-US"/>
          </a:p>
          <a:p>
            <a:r>
              <a:rPr lang="zh-CN" altLang="en-US"/>
              <a:t>主要特点是充满爱，低要求。这类父母和权威型父母一样对孩子抱以积极肯定的情感，但缺乏控制。父母放任孩子自己做决定，即使他们还不具有这种能力，例如，任由孩子自己安排饮食起居，纵容孩子贪玩、看电视。父母很少向孩子提出要求，如不要求他们做家务事，也不要求他们学习良好的行为举止；对孩子违反规则的行为采取忽视或接受的态度，很少发怒或者训斥孩子。</a:t>
            </a:r>
            <a:endParaRPr lang="zh-CN"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在溺爱型家庭教养方式下，儿童的发展特点是：这种教养方式下的儿童大多很不成熟，他们随意发挥自己，往往具有较强的冲动性和攻击性，缺乏责任感，合作性差，很少为别人考虑，自信心不足。</a:t>
            </a:r>
            <a:endParaRPr lang="zh-CN"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90000" lnSpcReduction="20000"/>
          </a:bodyPr>
          <a:p>
            <a:r>
              <a:rPr lang="zh-CN" altLang="en-US"/>
              <a:t>忽视型家庭教养</a:t>
            </a:r>
            <a:endParaRPr lang="zh-CN" altLang="en-US"/>
          </a:p>
          <a:p>
            <a:r>
              <a:rPr lang="zh-CN" altLang="en-US"/>
              <a:t>主要特点是缺少爱，低要求。这类父母对孩子既缺乏爱的情感和积极反应，又缺少行为方面的要求和控制，因此亲子间的互动很少。他们对孩子缺乏最基本的关注，对孩子的行为缺乏反馈，且容易流露出厌烦、不愿搭理的态度。如果孩子提出诸如物质等方面易于满足的要求，父母可能会对此做出应答；然而对于那些耗费时间和精力的长期目标，如培养孩子良好的学习习惯、恰当的社会行为等，这些父母很少去完成。</a:t>
            </a:r>
            <a:endParaRPr lang="zh-CN"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在忽视型教养方式下，儿童的发展特点是：这种教养方式下的儿童与溺爱型教养方式下的儿童一样，具有较强的攻击性，很少替别人考虑，对他人缺乏热情与关心，这类孩子在青少年时期更有可能出现行为不良问题。 </a:t>
            </a:r>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80000"/>
          </a:bodyPr>
          <a:lstStyle/>
          <a:p>
            <a:r>
              <a:rPr lang="en-US" altLang="zh-CN" dirty="0"/>
              <a:t> 教师专业发展的内容是指教师专业发展所包含的有关教师专业素质的构成部分。</a:t>
            </a:r>
            <a:endParaRPr lang="en-US" altLang="zh-CN" dirty="0"/>
          </a:p>
          <a:p>
            <a:r>
              <a:rPr lang="en-US" altLang="zh-CN" dirty="0"/>
              <a:t>教育学以及教育心理学对教师专业发展的内容有多种不同的观点</a:t>
            </a:r>
            <a:r>
              <a:rPr lang="zh-CN" altLang="en-US" dirty="0"/>
              <a:t>。</a:t>
            </a:r>
            <a:endParaRPr lang="zh-CN" altLang="en-US" dirty="0"/>
          </a:p>
          <a:p>
            <a:endParaRPr lang="zh-CN" altLang="en-US" dirty="0"/>
          </a:p>
          <a:p>
            <a:r>
              <a:rPr lang="zh-CN" altLang="en-US" dirty="0"/>
              <a:t>教育效能感：个人教育效能感；一般教育效能感。</a:t>
            </a:r>
            <a:endParaRPr lang="zh-CN" altLang="en-US" dirty="0"/>
          </a:p>
          <a:p>
            <a:r>
              <a:rPr lang="zh-CN" altLang="en-US" dirty="0"/>
              <a:t>个人教育效能感：是指教师对自己是否有能力完成教育教学任务、教好学生的信念。</a:t>
            </a:r>
            <a:endParaRPr lang="zh-CN" altLang="en-US" dirty="0"/>
          </a:p>
          <a:p>
            <a:r>
              <a:rPr lang="zh-CN" altLang="en-US" dirty="0"/>
              <a:t>一般教育效能感反映了教师对教与学的关系、对教育在学生发展中的作用等问题的一般看法和判断。</a:t>
            </a:r>
            <a:endParaRPr lang="zh-CN" altLang="en-US" dirty="0"/>
          </a:p>
          <a:p>
            <a:endParaRPr lang="en-US" altLang="zh-CN" dirty="0"/>
          </a:p>
          <a:p>
            <a:endParaRPr lang="zh-CN"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三、对待同事的专业道德：团结合作</a:t>
            </a:r>
            <a:endParaRPr lang="zh-CN" altLang="en-US"/>
          </a:p>
          <a:p>
            <a:r>
              <a:rPr lang="zh-CN" altLang="en-US"/>
              <a:t>为什么？</a:t>
            </a:r>
            <a:endParaRPr lang="zh-CN" altLang="en-US"/>
          </a:p>
          <a:p>
            <a:endParaRPr lang="zh-CN"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20000"/>
          </a:bodyPr>
          <a:p>
            <a:r>
              <a:rPr lang="zh-CN" altLang="en-US"/>
              <a:t>教育社会学之父、法国社会学家涂尔干在《教育与社会学》一书中认为，教育在本质上是一种权威性活动。</a:t>
            </a:r>
            <a:endParaRPr lang="zh-CN" altLang="en-US"/>
          </a:p>
          <a:p>
            <a:r>
              <a:rPr lang="zh-CN" altLang="en-US"/>
              <a:t>社会学家贝克尔研究发现，教师认为，如果他们要维护在学生面前有能力、有权威的形象，校长在处理教师与学生的矛盾，以及教师与家长的矛盾时，就必须站在教师的立场上；教师不应该在学生面前否决其他教师的意见，否则，学生就会立即对该教师产生轻视。</a:t>
            </a:r>
            <a:endParaRPr lang="zh-CN"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10000"/>
          </a:bodyPr>
          <a:p>
            <a:r>
              <a:rPr lang="zh-CN" altLang="en-US"/>
              <a:t>四、对于自己的专业道德：为人师表</a:t>
            </a:r>
            <a:endParaRPr lang="zh-CN" altLang="en-US"/>
          </a:p>
          <a:p>
            <a:r>
              <a:rPr lang="zh-CN" altLang="en-US"/>
              <a:t>中华人民共和国教育部和中国教科文卫体工会全国委员会于2008年修订的《中小学教师职业道德规范》把“为人师表”作为六条职业道德规范之一，要求教师应“坚守高尚情操，知荣明耻，严于律己，以身作则。衣着得体，语言规范，举止文明。</a:t>
            </a:r>
            <a:r>
              <a:rPr lang="en-US" altLang="zh-CN"/>
              <a:t>……</a:t>
            </a:r>
            <a:r>
              <a:rPr lang="zh-CN" altLang="en-US">
                <a:sym typeface="+mn-ea"/>
              </a:rPr>
              <a:t>”</a:t>
            </a:r>
            <a:endParaRPr lang="zh-CN" altLang="en-US">
              <a:sym typeface="+mn-ea"/>
            </a:endParaRPr>
          </a:p>
          <a:p>
            <a:r>
              <a:rPr lang="zh-CN" altLang="en-US">
                <a:sym typeface="+mn-ea"/>
              </a:rPr>
              <a:t>为什么？</a:t>
            </a:r>
            <a:endParaRPr lang="zh-CN" altLang="en-US">
              <a:sym typeface="+mn-ea"/>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榜样的</a:t>
            </a:r>
            <a:r>
              <a:rPr lang="zh-CN" altLang="en-US"/>
              <a:t>教育作用。</a:t>
            </a:r>
            <a:endParaRPr lang="zh-CN" altLang="en-US"/>
          </a:p>
          <a:p>
            <a:endParaRPr lang="zh-CN" altLang="en-US"/>
          </a:p>
          <a:p>
            <a:r>
              <a:rPr lang="zh-CN" altLang="en-US"/>
              <a:t>孔子：其身正 ，不令而行；其身不正，虽令不从。</a:t>
            </a:r>
            <a:endParaRPr lang="zh-CN" altLang="en-US"/>
          </a:p>
          <a:p>
            <a:r>
              <a:rPr lang="zh-CN" altLang="en-US"/>
              <a:t>美国教育史学家孟禄提出教育的心理起源说，认为教育起源于儿童对成人的无意识的模仿，儿童对成人的模仿是教育的基础。</a:t>
            </a:r>
            <a:endParaRPr lang="zh-CN"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第二节 教师专业知识</a:t>
            </a:r>
            <a:endParaRPr lang="zh-CN" altLang="en-US"/>
          </a:p>
          <a:p>
            <a:endParaRPr lang="zh-CN" altLang="en-US"/>
          </a:p>
          <a:p>
            <a:r>
              <a:rPr lang="zh-CN" altLang="en-US"/>
              <a:t>在教育学界和教师教育理论界对教师专业发展内容的研究中，成果最为丰富、研究最为成熟的部分就是教师专业知识这一维度，这与专业知识往往被认为</a:t>
            </a:r>
            <a:r>
              <a:rPr lang="zh-CN" altLang="en-US"/>
              <a:t>是专业最为核心的特征有重要关系。</a:t>
            </a:r>
            <a:endParaRPr lang="zh-CN" altLang="en-US"/>
          </a:p>
          <a:p>
            <a:r>
              <a:rPr lang="zh-CN" altLang="en-US"/>
              <a:t>苏格拉底提出“知识即道德”“智慧即德行”命题，认为道德不是天生的，正确的行为基于正确的判断，做坏事的人按照错误的判断行事，没有人会明知故犯。</a:t>
            </a:r>
            <a:r>
              <a:rPr lang="en-US" altLang="zh-CN"/>
              <a:t>“</a:t>
            </a:r>
            <a:r>
              <a:rPr lang="zh-CN" altLang="en-US"/>
              <a:t>正义的事和一切道德行为都是美而好的；凡认识这些事的人决不会愿意选择别的事情；凡不认识这些事的人也决不可能把它们付诸实践。</a:t>
            </a:r>
            <a:r>
              <a:rPr lang="en-US" altLang="zh-CN"/>
              <a:t>”</a:t>
            </a:r>
            <a:endParaRPr lang="zh-CN" altLang="en-US"/>
          </a:p>
          <a:p>
            <a:endParaRPr lang="zh-CN"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教师专业知识结构观</a:t>
            </a:r>
            <a:endParaRPr lang="zh-CN"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“三要素观”。</a:t>
            </a:r>
            <a:endParaRPr lang="zh-CN" altLang="en-US"/>
          </a:p>
          <a:p>
            <a:r>
              <a:rPr lang="zh-CN" altLang="en-US"/>
              <a:t>该观点认为，教师专业知识包括通识性知识、学科专业知识和教育专业知识。这是当前我国教育理论界和教育行政管理部门最</a:t>
            </a:r>
            <a:r>
              <a:rPr lang="zh-CN" altLang="en-US"/>
              <a:t>为认可的教师专业知识观。国外教师教育机构在设置理论性课程时也大多依据该观点。</a:t>
            </a:r>
            <a:endParaRPr lang="zh-CN"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60000"/>
          </a:bodyPr>
          <a:p>
            <a:r>
              <a:rPr lang="zh-CN" altLang="en-US"/>
              <a:t>“七要素观”。</a:t>
            </a:r>
            <a:endParaRPr lang="zh-CN" altLang="en-US"/>
          </a:p>
          <a:p>
            <a:r>
              <a:rPr lang="zh-CN" altLang="en-US"/>
              <a:t>该观点由美国当代教育家舒尔曼提出，当前</a:t>
            </a:r>
            <a:r>
              <a:rPr lang="zh-CN" altLang="en-US">
                <a:sym typeface="+mn-ea"/>
              </a:rPr>
              <a:t>是有关教师专业知识研究中影响最为广泛的观点之一。</a:t>
            </a:r>
            <a:endParaRPr lang="zh-CN" altLang="en-US"/>
          </a:p>
          <a:p>
            <a:r>
              <a:rPr lang="zh-CN" altLang="en-US"/>
              <a:t>他认为，教师专业知识主要包括：（1）学科内容知识；（2）一般教学法知识，特指超出学科内容之外的有关教室组织和管理的主要原则与策略；（3）课程知识，特指掌握适用于教师作为“职业工具”的材料和程序；（4）学科教学法知识，指学科内容知识与教育专业知识的混合物；（5）有关学生及其特性的知识；（6）有关教育脉络的知识，包括班级或小组的运转、学区的管理与财政、社区与文化的特征等；（7）有关教育的目的目标、价值、哲学与历史渊源的知识。[ 教育部师范教育司：《教师专业化的理论与实践》，55页，北京，人民教育出版社，2003。]在上述知识中，舒尔曼认为，教师最重要的知识是学科教学法知识（</a:t>
            </a:r>
            <a:r>
              <a:rPr lang="en-US" altLang="zh-CN"/>
              <a:t>PCK</a:t>
            </a:r>
            <a:r>
              <a:rPr lang="zh-CN" altLang="en-US"/>
              <a:t>，</a:t>
            </a:r>
            <a:r>
              <a:rPr lang="en-US" altLang="zh-CN"/>
              <a:t>Pedagogical Content Knowledge</a:t>
            </a:r>
            <a:r>
              <a:rPr lang="zh-CN" altLang="en-US"/>
              <a:t>），它最能区分教师与学科专家的不同。</a:t>
            </a:r>
            <a:endParaRPr lang="zh-CN"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二要素观。</a:t>
            </a:r>
            <a:endParaRPr lang="zh-CN" altLang="en-US"/>
          </a:p>
          <a:p>
            <a:r>
              <a:rPr lang="zh-CN" altLang="en-US"/>
              <a:t>该观点认为，教师专业知识包括理论性知识和实践性知识两类。在我国，该观点的主要代表人是陈向明教授，她认为，教师既拥有理论性知识，又拥有实践性知识；直接指导教师教育教学行为的知识不是教师的理论性知识，而是其实践性知识。因此</a:t>
            </a:r>
            <a:r>
              <a:rPr lang="zh-CN" altLang="en-US"/>
              <a:t>，实践性知识是教师专业发展的知识基础。[ 陈向明：《实践性知识：教师专业发展的知识基础》，载《北京大学教育评论》，2003（1）。]该观点更具有前沿性。</a:t>
            </a:r>
            <a:endParaRPr lang="zh-CN" altLang="en-US"/>
          </a:p>
          <a:p>
            <a:r>
              <a:rPr lang="zh-CN" altLang="en-US"/>
              <a:t>实践性知识具有综合性，内隐性，个人性等特征。属于笼统的</a:t>
            </a:r>
            <a:r>
              <a:rPr lang="zh-CN" altLang="en-US"/>
              <a:t>经验。</a:t>
            </a:r>
            <a:endParaRPr lang="zh-CN" altLang="en-US"/>
          </a:p>
          <a:p>
            <a:r>
              <a:rPr lang="zh-CN" altLang="en-US"/>
              <a:t>理论性知识具有分科性，外显性，公共性等特征。属于抽象的</a:t>
            </a:r>
            <a:r>
              <a:rPr lang="zh-CN" altLang="en-US"/>
              <a:t>理论。</a:t>
            </a:r>
            <a:endParaRPr lang="zh-CN"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第三节 教师专业能力</a:t>
            </a:r>
            <a:endParaRPr lang="zh-CN" altLang="en-US"/>
          </a:p>
          <a:p>
            <a:endParaRPr lang="zh-CN" altLang="en-US"/>
          </a:p>
          <a:p>
            <a:r>
              <a:rPr lang="zh-CN" altLang="en-US"/>
              <a:t>教师专业能力是指教师所拥有的直接影响其教育工作效率，并使教育工作顺利完成的专门的个性心理特征。</a:t>
            </a:r>
            <a:endParaRPr lang="zh-CN" altLang="en-US"/>
          </a:p>
          <a:p>
            <a:r>
              <a:rPr lang="zh-CN" altLang="en-US"/>
              <a:t>教师专业能力与专业知识的主要区别如下：教师专业知识主要涉及的是教师“知不知”或“会不会”，而教师专业能力主要涉及的是教师“能不能”或“善于或不善于”。</a:t>
            </a:r>
            <a:endParaRPr lang="zh-CN" altLang="en-US"/>
          </a:p>
          <a:p>
            <a:r>
              <a:rPr lang="zh-CN" altLang="en-US"/>
              <a:t>有知识，未必有能力；有能力，往往必须有知识。</a:t>
            </a:r>
            <a:endParaRPr lang="zh-CN" altLang="en-US"/>
          </a:p>
          <a:p>
            <a:r>
              <a:rPr lang="zh-CN" altLang="en-US">
                <a:sym typeface="+mn-ea"/>
              </a:rPr>
              <a:t>知识</a:t>
            </a:r>
            <a:r>
              <a:rPr lang="zh-CN" altLang="en-US"/>
              <a:t>通过大量的</a:t>
            </a:r>
            <a:r>
              <a:rPr lang="zh-CN" altLang="en-US"/>
              <a:t>综合</a:t>
            </a:r>
            <a:r>
              <a:rPr lang="zh-CN" altLang="en-US"/>
              <a:t>运用，形成技能，进而形成技巧，最终内化为能力</a:t>
            </a:r>
            <a:r>
              <a:rPr lang="zh-CN" altLang="en-US"/>
              <a:t>。</a:t>
            </a:r>
            <a:endParaRPr lang="zh-CN" altLang="en-US"/>
          </a:p>
          <a:p>
            <a:endParaRPr lang="zh-C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我国教师专业素质结构与我国传统的人才观有密切关系。</a:t>
            </a:r>
            <a:endParaRPr lang="zh-CN" altLang="en-US"/>
          </a:p>
          <a:p>
            <a:endParaRPr lang="zh-CN"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10000"/>
          </a:bodyPr>
          <a:p>
            <a:r>
              <a:rPr lang="zh-CN" altLang="en-US"/>
              <a:t>学校的工作、教师的工作以教学工作为中心。</a:t>
            </a:r>
            <a:endParaRPr lang="zh-CN" altLang="en-US"/>
          </a:p>
          <a:p>
            <a:r>
              <a:rPr lang="zh-CN" altLang="en-US"/>
              <a:t>教学的基本组织形式：班级授课制，</a:t>
            </a:r>
            <a:r>
              <a:rPr lang="en-US" altLang="zh-CN"/>
              <a:t>它是把学生按年龄和文化程度分成固定人数的班级，教师根据课程计划和规定的时间表进行教学的一种组织形式。</a:t>
            </a:r>
            <a:endParaRPr lang="en-US" altLang="zh-CN"/>
          </a:p>
          <a:p>
            <a:endParaRPr lang="en-US" altLang="zh-CN"/>
          </a:p>
          <a:p>
            <a:r>
              <a:rPr lang="en-US" altLang="zh-CN"/>
              <a:t>从教学专业能力角度，根据教学流程，教师专业能力主要包括以下方面：</a:t>
            </a:r>
            <a:endParaRPr lang="en-US" altLang="zh-CN"/>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10000"/>
          </a:bodyPr>
          <a:p>
            <a:r>
              <a:rPr lang="zh-CN" altLang="en-US"/>
              <a:t>一、教学设计能力</a:t>
            </a:r>
            <a:endParaRPr lang="zh-CN" altLang="en-US"/>
          </a:p>
          <a:p>
            <a:r>
              <a:rPr lang="zh-CN" altLang="en-US"/>
              <a:t>教学目标设计能力</a:t>
            </a:r>
            <a:endParaRPr lang="zh-CN" altLang="en-US"/>
          </a:p>
          <a:p>
            <a:r>
              <a:rPr lang="zh-CN" altLang="en-US"/>
              <a:t>教学内容设计能力</a:t>
            </a:r>
            <a:endParaRPr lang="zh-CN" altLang="en-US"/>
          </a:p>
          <a:p>
            <a:r>
              <a:rPr lang="zh-CN" altLang="en-US"/>
              <a:t>教学方法设计能力</a:t>
            </a:r>
            <a:endParaRPr lang="zh-CN" altLang="en-US"/>
          </a:p>
          <a:p>
            <a:endParaRPr lang="zh-CN" altLang="en-US"/>
          </a:p>
          <a:p>
            <a:r>
              <a:rPr lang="zh-CN" altLang="en-US"/>
              <a:t>考虑的因素。</a:t>
            </a:r>
            <a:endParaRPr lang="zh-CN"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10000"/>
          </a:bodyPr>
          <a:p>
            <a:r>
              <a:rPr lang="zh-CN" altLang="en-US">
                <a:sym typeface="+mn-ea"/>
              </a:rPr>
              <a:t>学生发展状况</a:t>
            </a:r>
            <a:endParaRPr lang="zh-CN" altLang="en-US"/>
          </a:p>
          <a:p>
            <a:r>
              <a:rPr lang="zh-CN" altLang="en-US"/>
              <a:t>社会发展状况</a:t>
            </a:r>
            <a:endParaRPr lang="zh-CN" altLang="en-US"/>
          </a:p>
          <a:p>
            <a:r>
              <a:rPr lang="zh-CN" altLang="en-US"/>
              <a:t>学科发展</a:t>
            </a:r>
            <a:r>
              <a:rPr lang="zh-CN" altLang="en-US"/>
              <a:t>情况</a:t>
            </a:r>
            <a:endParaRPr lang="zh-CN" altLang="en-US"/>
          </a:p>
          <a:p>
            <a:r>
              <a:rPr lang="zh-CN" altLang="en-US"/>
              <a:t>教育理论或经验</a:t>
            </a:r>
            <a:endParaRPr lang="zh-CN" altLang="en-US"/>
          </a:p>
          <a:p>
            <a:endParaRPr lang="zh-CN" altLang="en-US"/>
          </a:p>
          <a:p>
            <a:r>
              <a:rPr lang="zh-CN" altLang="en-US"/>
              <a:t>高质量、创新性的教学设计常常需要将先进的教育理论、教育经验应用于其中。</a:t>
            </a:r>
            <a:endParaRPr lang="zh-CN" alt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二、教学实施能力</a:t>
            </a:r>
            <a:endParaRPr lang="zh-CN" altLang="en-US"/>
          </a:p>
          <a:p>
            <a:endParaRPr lang="zh-CN" altLang="en-US"/>
          </a:p>
          <a:p>
            <a:r>
              <a:rPr lang="zh-CN" altLang="en-US"/>
              <a:t>教学实施能力是指教师将通过教学设计制定的教学方案付诸行动的能力。</a:t>
            </a:r>
            <a:endParaRPr lang="zh-CN" alt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90000" lnSpcReduction="10000"/>
          </a:bodyPr>
          <a:p>
            <a:r>
              <a:rPr lang="zh-CN" altLang="en-US"/>
              <a:t>1.传导能力</a:t>
            </a:r>
            <a:endParaRPr lang="zh-CN" altLang="en-US"/>
          </a:p>
          <a:p>
            <a:r>
              <a:rPr lang="zh-CN" altLang="en-US"/>
              <a:t>根据手段不同，教师的传导能力包括四种：</a:t>
            </a:r>
            <a:endParaRPr lang="zh-CN" altLang="en-US"/>
          </a:p>
          <a:p>
            <a:r>
              <a:rPr lang="zh-CN" altLang="en-US"/>
              <a:t>（1）口头语言传导能力</a:t>
            </a:r>
            <a:endParaRPr lang="zh-CN" altLang="en-US"/>
          </a:p>
          <a:p>
            <a:r>
              <a:rPr lang="zh-CN" altLang="en-US"/>
              <a:t>（2）书面语言传导能力</a:t>
            </a:r>
            <a:endParaRPr lang="zh-CN" altLang="en-US"/>
          </a:p>
          <a:p>
            <a:r>
              <a:rPr lang="zh-CN" altLang="en-US"/>
              <a:t>（3）肢体语言传导能力</a:t>
            </a:r>
            <a:endParaRPr lang="zh-CN" altLang="en-US"/>
          </a:p>
          <a:p>
            <a:r>
              <a:rPr lang="zh-CN" altLang="en-US"/>
              <a:t>（4）媒体传导能力</a:t>
            </a:r>
            <a:endParaRPr lang="zh-CN" altLang="en-US"/>
          </a:p>
          <a:p>
            <a:r>
              <a:rPr lang="zh-CN" altLang="en-US"/>
              <a:t>美国</a:t>
            </a:r>
            <a:r>
              <a:rPr lang="zh-CN" altLang="en-US">
                <a:sym typeface="+mn-ea"/>
              </a:rPr>
              <a:t>传播学家</a:t>
            </a:r>
            <a:r>
              <a:rPr lang="zh-CN" altLang="en-US">
                <a:sym typeface="+mn-ea"/>
              </a:rPr>
              <a:t>爱伯特</a:t>
            </a:r>
            <a:r>
              <a:rPr lang="en-US" altLang="zh-CN">
                <a:sym typeface="+mn-ea"/>
              </a:rPr>
              <a:t>·</a:t>
            </a:r>
            <a:r>
              <a:rPr lang="zh-CN" altLang="en-US">
                <a:sym typeface="+mn-ea"/>
              </a:rPr>
              <a:t>梅热比</a:t>
            </a:r>
            <a:endParaRPr lang="zh-CN" altLang="en-US">
              <a:sym typeface="+mn-ea"/>
            </a:endParaRPr>
          </a:p>
          <a:p>
            <a:r>
              <a:rPr lang="zh-CN" altLang="en-US">
                <a:sym typeface="+mn-ea"/>
              </a:rPr>
              <a:t>爱伯特</a:t>
            </a:r>
            <a:r>
              <a:rPr lang="en-US" altLang="zh-CN">
                <a:sym typeface="+mn-ea"/>
              </a:rPr>
              <a:t>·</a:t>
            </a:r>
            <a:r>
              <a:rPr lang="zh-CN" altLang="en-US">
                <a:sym typeface="+mn-ea"/>
              </a:rPr>
              <a:t>梅热比</a:t>
            </a:r>
            <a:r>
              <a:rPr lang="zh-CN" altLang="en-US"/>
              <a:t>公式：交谈</a:t>
            </a:r>
            <a:r>
              <a:rPr lang="zh-CN" altLang="en-US"/>
              <a:t>双方相互理解</a:t>
            </a:r>
            <a:r>
              <a:rPr lang="en-US" altLang="zh-CN"/>
              <a:t>=</a:t>
            </a:r>
            <a:r>
              <a:rPr lang="zh-CN" altLang="en-US"/>
              <a:t>38%语调</a:t>
            </a:r>
            <a:r>
              <a:rPr lang="en-US" altLang="zh-CN"/>
              <a:t>+</a:t>
            </a:r>
            <a:r>
              <a:rPr lang="zh-CN" altLang="en-US"/>
              <a:t>55%表情</a:t>
            </a:r>
            <a:r>
              <a:rPr lang="en-US" altLang="zh-CN"/>
              <a:t>+</a:t>
            </a:r>
            <a:r>
              <a:rPr lang="zh-CN" altLang="en-US"/>
              <a:t>7%语言。</a:t>
            </a:r>
            <a:endParaRPr lang="zh-CN" altLang="en-US"/>
          </a:p>
          <a:p>
            <a:endParaRPr lang="zh-CN" alt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a:bodyPr>
          <a:p>
            <a:r>
              <a:rPr lang="zh-CN" altLang="en-US"/>
              <a:t>2.组织管理能力</a:t>
            </a:r>
            <a:endParaRPr lang="zh-CN" altLang="en-US"/>
          </a:p>
          <a:p>
            <a:endParaRPr lang="zh-CN" altLang="en-US"/>
          </a:p>
          <a:p>
            <a:r>
              <a:rPr lang="zh-CN" altLang="en-US"/>
              <a:t> 要求教师要具有权威。</a:t>
            </a:r>
            <a:endParaRPr lang="zh-CN" alt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法国教育社会学家</a:t>
            </a:r>
            <a:r>
              <a:rPr lang="zh-CN" altLang="en-US"/>
              <a:t>涂尔干认为，教师要想在学生面前有权威，有两个重要条件：</a:t>
            </a:r>
            <a:endParaRPr lang="zh-CN" altLang="en-US"/>
          </a:p>
          <a:p>
            <a:r>
              <a:rPr lang="zh-CN" altLang="en-US"/>
              <a:t>一是教师必须意志坚强。</a:t>
            </a:r>
            <a:endParaRPr lang="zh-CN" altLang="en-US"/>
          </a:p>
          <a:p>
            <a:r>
              <a:rPr lang="zh-CN" altLang="en-US"/>
              <a:t>他说，权威涉及信任，而学生很难信任那些犹豫不决、迟疑不定和轻易改变自己决定的人。</a:t>
            </a:r>
            <a:endParaRPr lang="zh-CN" alt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当代著名教育家魏书生1984年就被评为“全国优秀班主任”。</a:t>
            </a:r>
            <a:endParaRPr lang="zh-CN" altLang="en-US"/>
          </a:p>
          <a:p>
            <a:r>
              <a:rPr lang="zh-CN" altLang="en-US"/>
              <a:t>一条班级管理经验：“说了算，定了干；一不做，二不休。”</a:t>
            </a:r>
            <a:endParaRPr lang="zh-CN" alt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90000" lnSpcReduction="20000"/>
          </a:bodyPr>
          <a:p>
            <a:r>
              <a:rPr lang="zh-CN" altLang="en-US"/>
              <a:t>二是教师应该有权威感。</a:t>
            </a:r>
            <a:endParaRPr lang="zh-CN" altLang="en-US"/>
          </a:p>
          <a:p>
            <a:r>
              <a:rPr lang="zh-CN" altLang="en-US"/>
              <a:t>权威感是指一个人内心由衷地感到自己有权威。涂尔干认为，这个条件更为重要。</a:t>
            </a:r>
            <a:endParaRPr lang="zh-CN" altLang="en-US"/>
          </a:p>
          <a:p>
            <a:r>
              <a:rPr lang="zh-CN" altLang="en-US"/>
              <a:t>涂尔干指出，只有出自内心的坚信才能使教师有权威感。然而，教师应当坚信的并不是自己，不是他的智力或品质过人，而是他肩负的使命。他举例说，传教士的布道之所以很容易带有权威色彩，就是因为传教士有强烈的使命感，传教士坚信自己是上帝的代言人。因此，教师要有权威感，就必须坚信自己是正义和理性社会的代言人。</a:t>
            </a:r>
            <a:endParaRPr lang="zh-CN" alt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60000"/>
          </a:bodyPr>
          <a:p>
            <a:pPr algn="ctr"/>
            <a:r>
              <a:rPr lang="zh-CN" altLang="en-US"/>
              <a:t>上帝的儿子</a:t>
            </a:r>
            <a:endParaRPr lang="zh-CN" altLang="en-US"/>
          </a:p>
          <a:p>
            <a:pPr algn="ctr"/>
            <a:r>
              <a:rPr lang="zh-CN" altLang="en-US"/>
              <a:t>作者：</a:t>
            </a:r>
            <a:r>
              <a:rPr lang="zh-CN" altLang="en-US"/>
              <a:t>寇士奇</a:t>
            </a:r>
            <a:endParaRPr lang="zh-CN" altLang="en-US"/>
          </a:p>
          <a:p>
            <a:r>
              <a:rPr lang="zh-CN" altLang="en-US"/>
              <a:t>公元30年，一个来自伯利恒的男人，见到一位学者和一位先知，说道：“我和耶稣一起长大，小时候几乎一样，后来差别越来越大。他对别人的爱如同奔流的河水，永不停歇，我对别人的爱则像干涸的枯井，没有一滴；他的个性如同阳光那样灿烂夺目，我的个性像萤光般微弱昏暗；他的勇敢如同松柏到处矗立，我的怯懦像野草随处生长；他一直都是喜悦的，我从来只有悲伤。”</a:t>
            </a:r>
            <a:endParaRPr lang="zh-CN" altLang="en-US"/>
          </a:p>
          <a:p>
            <a:r>
              <a:rPr lang="zh-CN" altLang="en-US"/>
              <a:t>他问学者：“请您告诉我，这是为什么呢？”</a:t>
            </a:r>
            <a:endParaRPr lang="zh-CN" altLang="en-US"/>
          </a:p>
          <a:p>
            <a:r>
              <a:rPr lang="zh-CN" altLang="en-US"/>
              <a:t>学者答：“这是因为耶稣是上帝的儿子，你不是上帝的儿了。”</a:t>
            </a:r>
            <a:endParaRPr lang="zh-CN" altLang="en-US"/>
          </a:p>
          <a:p>
            <a:r>
              <a:rPr lang="zh-CN" altLang="en-US"/>
              <a:t>他又问先知：“请您告诉我，这是为什么呢？”</a:t>
            </a:r>
            <a:endParaRPr lang="zh-CN" altLang="en-US"/>
          </a:p>
          <a:p>
            <a:r>
              <a:rPr lang="zh-CN" altLang="en-US"/>
              <a:t>先知答：“这是因为耶酥知道自己是上帝的儿子，你不知道自己是上帝的儿子。”</a:t>
            </a:r>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第一节 教师专业道德（也称</a:t>
            </a:r>
            <a:r>
              <a:rPr lang="zh-CN" altLang="en-US"/>
              <a:t>职业道德）</a:t>
            </a:r>
            <a:endParaRPr lang="zh-CN" altLang="en-US"/>
          </a:p>
          <a:p>
            <a:r>
              <a:rPr lang="zh-CN" altLang="en-US"/>
              <a:t>根据所涉及到的对象不同，教师专业道德大致包括以下方面：</a:t>
            </a:r>
            <a:endParaRPr lang="zh-CN" altLang="en-US"/>
          </a:p>
          <a:p>
            <a:endParaRPr lang="zh-CN" alt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克利夫顿(Clifton)和罗伯茨(Roberts)的教师权威结构观(1990)</a:t>
            </a:r>
            <a:endParaRPr lang="zh-CN" altLang="en-US"/>
          </a:p>
          <a:p>
            <a:r>
              <a:rPr lang="zh-CN" altLang="en-US"/>
              <a:t>教师权威包括制度权威和个人权威两大方面。</a:t>
            </a:r>
            <a:endParaRPr lang="zh-CN" altLang="en-US"/>
          </a:p>
          <a:p>
            <a:r>
              <a:rPr lang="zh-CN" altLang="en-US"/>
              <a:t>教师的制度权威又分为传统权威和法定权威。</a:t>
            </a:r>
            <a:endParaRPr lang="zh-CN" altLang="en-US"/>
          </a:p>
          <a:p>
            <a:r>
              <a:rPr lang="zh-CN" altLang="en-US"/>
              <a:t>教师的个人权威又分为感召权威和专业权威。</a:t>
            </a:r>
            <a:endParaRPr lang="zh-CN" alt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传统权威是指由历史进程中曾经存在的社会制度而产生的教师权威。</a:t>
            </a:r>
            <a:endParaRPr lang="zh-CN" altLang="en-US"/>
          </a:p>
          <a:p>
            <a:r>
              <a:rPr lang="zh-CN" altLang="en-US"/>
              <a:t>法定权威是当前的社会制度赋予教师的权威。</a:t>
            </a:r>
            <a:endParaRPr lang="zh-CN" altLang="en-US"/>
          </a:p>
          <a:p>
            <a:r>
              <a:rPr lang="zh-CN" altLang="en-US"/>
              <a:t>感召权威是指教师由于个人的道德品质而产生的权威。 </a:t>
            </a:r>
            <a:endParaRPr lang="zh-CN" altLang="en-US"/>
          </a:p>
          <a:p>
            <a:r>
              <a:rPr lang="zh-CN" altLang="en-US"/>
              <a:t>专业权威是指教师由于个人的专业知识和专业能力而产生的权威。</a:t>
            </a:r>
            <a:endParaRPr lang="zh-CN" alt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80000"/>
          </a:bodyPr>
          <a:p>
            <a:r>
              <a:rPr lang="zh-CN" altLang="en-US"/>
              <a:t>3.灵活应变能力</a:t>
            </a:r>
            <a:endParaRPr lang="zh-CN" altLang="en-US"/>
          </a:p>
          <a:p>
            <a:endParaRPr lang="zh-CN" altLang="en-US"/>
          </a:p>
          <a:p>
            <a:r>
              <a:rPr lang="zh-CN" altLang="en-US"/>
              <a:t>教学过程既具有预设性，又具有生成性；既具有科学性，又具有艺术性。</a:t>
            </a:r>
            <a:endParaRPr lang="zh-CN" altLang="en-US"/>
          </a:p>
          <a:p>
            <a:r>
              <a:rPr lang="zh-CN" altLang="en-US"/>
              <a:t>赫拉克利特：“一个人不可能两次踏进同一条河流”。</a:t>
            </a:r>
            <a:endParaRPr lang="zh-CN" altLang="en-US"/>
          </a:p>
          <a:p>
            <a:r>
              <a:rPr lang="zh-CN" altLang="en-US"/>
              <a:t>一位教师同样不可能上两节完全相同的课。</a:t>
            </a:r>
            <a:endParaRPr lang="zh-CN" altLang="en-US"/>
          </a:p>
          <a:p>
            <a:r>
              <a:rPr lang="zh-CN" altLang="en-US"/>
              <a:t>这就要求教师必须具有灵活应变能力，善于运用教育机智，灵活调整和执行教学方案。</a:t>
            </a:r>
            <a:endParaRPr lang="zh-CN" altLang="en-US"/>
          </a:p>
          <a:p>
            <a:r>
              <a:rPr lang="zh-CN" altLang="en-US"/>
              <a:t>哪个更重要？</a:t>
            </a:r>
            <a:endParaRPr lang="zh-CN" alt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90000"/>
          </a:bodyPr>
          <a:p>
            <a:r>
              <a:rPr lang="zh-CN" altLang="en-US"/>
              <a:t>三、教学评价能力</a:t>
            </a:r>
            <a:endParaRPr lang="zh-CN" altLang="en-US"/>
          </a:p>
          <a:p>
            <a:r>
              <a:rPr lang="zh-CN" altLang="en-US"/>
              <a:t>教师的教学评价能力是指教师对学生的学习状况进行评判的专业能力。</a:t>
            </a:r>
            <a:endParaRPr lang="zh-CN" altLang="en-US"/>
          </a:p>
          <a:p>
            <a:endParaRPr lang="zh-CN" altLang="en-US"/>
          </a:p>
          <a:p>
            <a:r>
              <a:rPr lang="zh-CN" altLang="en-US"/>
              <a:t>有研究者指出，“从工作性质与内容来分析，教师大概有四分之一到三分之一的专业工作时间从事与评估有关的工作。”[ 易凌云：《“五唯”问题：实质与出路》，载《教育研究》，2021（1）。]</a:t>
            </a:r>
            <a:endParaRPr lang="zh-CN" altLang="en-US"/>
          </a:p>
          <a:p>
            <a:endParaRPr lang="zh-CN" alt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10000"/>
          </a:bodyPr>
          <a:p>
            <a:r>
              <a:rPr lang="zh-CN" altLang="en-US"/>
              <a:t>教师的教学评价能力主要表现在以下两个方面：</a:t>
            </a:r>
            <a:endParaRPr lang="zh-CN" altLang="en-US"/>
          </a:p>
          <a:p>
            <a:r>
              <a:rPr lang="zh-CN" altLang="en-US"/>
              <a:t>一方面，教师善于运用多种教学评价方式。</a:t>
            </a:r>
            <a:endParaRPr lang="zh-CN" altLang="en-US"/>
          </a:p>
          <a:p>
            <a:endParaRPr lang="zh-CN" altLang="en-US"/>
          </a:p>
          <a:p>
            <a:r>
              <a:rPr lang="zh-CN" altLang="en-US"/>
              <a:t>评价</a:t>
            </a:r>
            <a:r>
              <a:rPr lang="zh-CN" altLang="en-US"/>
              <a:t>主体角度</a:t>
            </a:r>
            <a:endParaRPr lang="zh-CN" altLang="en-US"/>
          </a:p>
          <a:p>
            <a:r>
              <a:rPr lang="zh-CN" altLang="en-US"/>
              <a:t>评价标准角度</a:t>
            </a:r>
            <a:endParaRPr lang="zh-CN" altLang="en-US"/>
          </a:p>
          <a:p>
            <a:r>
              <a:rPr lang="zh-CN" altLang="en-US"/>
              <a:t>评价作用角度</a:t>
            </a:r>
            <a:endParaRPr lang="zh-CN" altLang="en-US"/>
          </a:p>
          <a:p>
            <a:r>
              <a:rPr lang="zh-CN" altLang="en-US"/>
              <a:t>评价工具角度</a:t>
            </a:r>
            <a:endParaRPr lang="zh-CN" altLang="en-US"/>
          </a:p>
          <a:p>
            <a:endParaRPr lang="zh-CN" altLang="en-US"/>
          </a:p>
          <a:p>
            <a:endParaRPr lang="zh-CN" alt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pPr marL="0" indent="0">
              <a:buNone/>
            </a:pPr>
            <a:r>
              <a:rPr lang="zh-CN" altLang="en-US"/>
              <a:t>评价工具：</a:t>
            </a:r>
            <a:endParaRPr lang="zh-CN" altLang="en-US"/>
          </a:p>
          <a:p>
            <a:r>
              <a:rPr lang="zh-CN" altLang="en-US"/>
              <a:t>测验性评价和表现性评价。</a:t>
            </a:r>
            <a:endParaRPr lang="zh-CN" altLang="en-US"/>
          </a:p>
          <a:p>
            <a:r>
              <a:rPr lang="zh-CN" altLang="en-US"/>
              <a:t>测验性评价主要是指教师通过纸笔测验对学生的学习情况进行的评价，它具有量化评价性质。</a:t>
            </a:r>
            <a:endParaRPr lang="zh-CN" altLang="en-US"/>
          </a:p>
          <a:p>
            <a:r>
              <a:rPr lang="zh-CN" altLang="en-US"/>
              <a:t>表现性评价是指教师通过学生在活动中的行为表现对学生进行的评价，它具有质性评价性质。</a:t>
            </a:r>
            <a:endParaRPr lang="zh-CN" alt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90000" lnSpcReduction="10000"/>
          </a:bodyPr>
          <a:p>
            <a:r>
              <a:rPr lang="zh-CN" altLang="en-US"/>
              <a:t>另一方面，教师善于发挥教学评价的改进功能。</a:t>
            </a:r>
            <a:endParaRPr lang="zh-CN" altLang="en-US"/>
          </a:p>
          <a:p>
            <a:r>
              <a:rPr lang="zh-CN" altLang="en-US"/>
              <a:t>美国当代课程论专家斯塔弗尔比姆认为，评价是为决策提供有用信息的过程，它应有助于更好地执行和改进我们的方案，评价最重要的意图不是为了证明，而是为了改进。[ 王琰春：《西方教育评价观的演进及对我国的启示》，载《教育与现代化》，2003（1）。]</a:t>
            </a:r>
            <a:endParaRPr lang="zh-CN" altLang="en-US"/>
          </a:p>
          <a:p>
            <a:r>
              <a:rPr lang="zh-CN" altLang="en-US"/>
              <a:t>斯塔弗尔比姆反对目标评价模式，创立</a:t>
            </a:r>
            <a:r>
              <a:rPr lang="zh-CN" altLang="en-US"/>
              <a:t>课程评价的</a:t>
            </a:r>
            <a:r>
              <a:rPr lang="en-US" altLang="zh-CN"/>
              <a:t>CIPP</a:t>
            </a:r>
            <a:r>
              <a:rPr lang="zh-CN" altLang="en-US"/>
              <a:t>模式。</a:t>
            </a:r>
            <a:endParaRPr lang="zh-CN" altLang="en-US"/>
          </a:p>
          <a:p>
            <a:r>
              <a:rPr lang="zh-CN" altLang="en-US"/>
              <a:t>（背景、输入、过程、结果）</a:t>
            </a:r>
            <a:endParaRPr lang="zh-CN" altLang="en-US"/>
          </a:p>
          <a:p>
            <a:endParaRPr lang="zh-CN" alt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四、沟通能力</a:t>
            </a:r>
            <a:endParaRPr lang="zh-CN" altLang="en-US"/>
          </a:p>
          <a:p>
            <a:r>
              <a:rPr lang="zh-CN" altLang="en-US"/>
              <a:t>教师的沟通能力是指教师在教育过程中，与其他参与教育的主体有效进行思想与感情的传递和反馈，从而达到思想一致、感情通畅的能力。</a:t>
            </a:r>
            <a:endParaRPr lang="zh-CN" alt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10000"/>
          </a:bodyPr>
          <a:p>
            <a:r>
              <a:rPr lang="zh-CN" altLang="en-US"/>
              <a:t>教师的沟通能力主要表现在以下三个方面：</a:t>
            </a:r>
            <a:endParaRPr lang="zh-CN" altLang="en-US"/>
          </a:p>
          <a:p>
            <a:r>
              <a:rPr lang="zh-CN" altLang="en-US"/>
              <a:t>首先，教师善于表达自我。</a:t>
            </a:r>
            <a:endParaRPr lang="zh-CN" altLang="en-US"/>
          </a:p>
          <a:p>
            <a:r>
              <a:rPr lang="zh-CN" altLang="en-US"/>
              <a:t>（爱伯特·梅热比公式）</a:t>
            </a:r>
            <a:endParaRPr lang="zh-CN" altLang="en-US"/>
          </a:p>
          <a:p>
            <a:r>
              <a:rPr lang="zh-CN" altLang="en-US"/>
              <a:t>其次，教师善于倾听他人。</a:t>
            </a:r>
            <a:endParaRPr lang="zh-CN" altLang="en-US"/>
          </a:p>
          <a:p>
            <a:r>
              <a:rPr lang="zh-CN" altLang="en-US"/>
              <a:t>最后，教师善于妥协让步。</a:t>
            </a:r>
            <a:endParaRPr lang="zh-CN" altLang="en-US"/>
          </a:p>
          <a:p>
            <a:endParaRPr lang="zh-CN" altLang="en-US"/>
          </a:p>
          <a:p>
            <a:r>
              <a:rPr lang="zh-CN" altLang="en-US"/>
              <a:t>培养沟通能力的基本观念</a:t>
            </a:r>
            <a:r>
              <a:rPr lang="zh-CN" altLang="en-US"/>
              <a:t>前提：</a:t>
            </a:r>
            <a:endParaRPr lang="zh-CN" altLang="en-US"/>
          </a:p>
          <a:p>
            <a:r>
              <a:rPr lang="zh-CN" altLang="en-US"/>
              <a:t>合作共赢观念</a:t>
            </a:r>
            <a:endParaRPr lang="zh-CN" altLang="en-US"/>
          </a:p>
          <a:p>
            <a:endParaRPr lang="zh-CN" altLang="en-US"/>
          </a:p>
          <a:p>
            <a:endParaRPr lang="zh-CN" alt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五、发展能力</a:t>
            </a:r>
            <a:endParaRPr lang="zh-CN" altLang="en-US"/>
          </a:p>
          <a:p>
            <a:r>
              <a:rPr lang="zh-CN" altLang="en-US"/>
              <a:t>在这里，教师的发展能力是指教师通过各种路径不断提高自身专业素质的能力。</a:t>
            </a:r>
            <a:endParaRPr lang="zh-CN" altLang="en-US"/>
          </a:p>
          <a:p>
            <a:r>
              <a:rPr lang="zh-CN" altLang="en-US"/>
              <a:t>为什么说教师的专业</a:t>
            </a:r>
            <a:r>
              <a:rPr lang="zh-CN" altLang="en-US"/>
              <a:t>发展能力很重要？</a:t>
            </a:r>
            <a:endParaRPr lang="zh-CN"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90000" lnSpcReduction="10000"/>
          </a:bodyPr>
          <a:p>
            <a:r>
              <a:rPr lang="zh-CN" altLang="en-US"/>
              <a:t>一、对待教育工作的专业道德：爱岗敬业</a:t>
            </a:r>
            <a:endParaRPr lang="zh-CN" altLang="en-US"/>
          </a:p>
          <a:p>
            <a:endParaRPr lang="zh-CN" altLang="en-US"/>
          </a:p>
          <a:p>
            <a:r>
              <a:rPr lang="zh-CN" altLang="en-US"/>
              <a:t>中华人民共和国教育部和中国教科文卫体工会全国委员会于2008年修订的《中小学教师职业道德规范》把“爱岗敬业”作为六条职业道德规范之一，要求教师应“忠诚于人民教育事业，志存高远，勤恳敬业，甘为人梯，乐于奉献。对工作高度负责，认真备课上课，认真批改作业，认真辅导学生。不得敷衍塞责”。</a:t>
            </a:r>
            <a:endParaRPr lang="zh-CN" altLang="en-US"/>
          </a:p>
          <a:p>
            <a:r>
              <a:rPr lang="zh-CN" altLang="en-US"/>
              <a:t>为什么？</a:t>
            </a:r>
            <a:endParaRPr lang="zh-CN" alt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80000"/>
          </a:bodyPr>
          <a:p>
            <a:r>
              <a:rPr lang="zh-CN" altLang="en-US"/>
              <a:t>一方面，从教师专业发展过程角度说，教师的发展能力很重要。</a:t>
            </a:r>
            <a:endParaRPr lang="zh-CN" altLang="en-US"/>
          </a:p>
          <a:p>
            <a:r>
              <a:rPr lang="zh-CN" altLang="en-US"/>
              <a:t>具有持续性，终身性</a:t>
            </a:r>
            <a:r>
              <a:rPr lang="zh-CN" altLang="en-US"/>
              <a:t>。</a:t>
            </a:r>
            <a:endParaRPr lang="zh-CN" altLang="en-US"/>
          </a:p>
          <a:p>
            <a:r>
              <a:rPr lang="en-US" altLang="zh-CN"/>
              <a:t>2019</a:t>
            </a:r>
            <a:r>
              <a:rPr lang="zh-CN" altLang="en-US"/>
              <a:t>年9 月 29 日上午，在</a:t>
            </a:r>
            <a:r>
              <a:rPr lang="zh-CN" altLang="en-US"/>
              <a:t>北京人民大会堂，中共中央总书记、国家主席、中央军委主席习近平给上海市杨浦高级中学名誉校长于漪佩戴上金色的“人民教育家”奖章。</a:t>
            </a:r>
            <a:endParaRPr lang="zh-CN" altLang="en-US"/>
          </a:p>
          <a:p>
            <a:r>
              <a:rPr lang="zh-CN" altLang="en-US"/>
              <a:t>这是共和国首次颁发“人民教育家”这一国家最高水平的荣誉称号，于漪作为基础教育界的唯一代表获此殊荣。</a:t>
            </a:r>
            <a:endParaRPr lang="zh-CN" altLang="en-US"/>
          </a:p>
          <a:p>
            <a:endParaRPr lang="zh-CN" alt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pic>
        <p:nvPicPr>
          <p:cNvPr id="4" name="内容占位符 3"/>
          <p:cNvPicPr>
            <a:picLocks noChangeAspect="1"/>
          </p:cNvPicPr>
          <p:nvPr>
            <p:ph idx="1"/>
            <p:custDataLst>
              <p:tags r:id="rId1"/>
            </p:custDataLst>
          </p:nvPr>
        </p:nvPicPr>
        <p:blipFill>
          <a:blip r:embed="rId2"/>
          <a:stretch>
            <a:fillRect/>
          </a:stretch>
        </p:blipFill>
        <p:spPr>
          <a:xfrm>
            <a:off x="2797810" y="1600200"/>
            <a:ext cx="3547110" cy="4526280"/>
          </a:xfrm>
          <a:prstGeom prst="rect">
            <a:avLst/>
          </a:prstGeom>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90000"/>
          </a:bodyPr>
          <a:p>
            <a:r>
              <a:rPr lang="zh-CN" altLang="en-US"/>
              <a:t>于漪：“一辈子做教师，一辈子学做教师。”</a:t>
            </a:r>
            <a:endParaRPr lang="zh-CN" altLang="en-US"/>
          </a:p>
          <a:p>
            <a:endParaRPr lang="zh-CN" altLang="en-US"/>
          </a:p>
          <a:p>
            <a:r>
              <a:rPr lang="zh-CN" altLang="en-US"/>
              <a:t>即使到了七八十岁高龄，早已誉满全国的于漪，</a:t>
            </a:r>
            <a:endParaRPr lang="zh-CN" altLang="en-US"/>
          </a:p>
          <a:p>
            <a:r>
              <a:rPr lang="zh-CN" altLang="en-US"/>
              <a:t>仍然没有停止反思的步伐：</a:t>
            </a:r>
            <a:endParaRPr lang="zh-CN" altLang="en-US"/>
          </a:p>
          <a:p>
            <a:r>
              <a:rPr lang="zh-CN" altLang="en-US"/>
              <a:t>“我对自己，无论是学术水平、情操品位、业务底蕴、教学能力，都不满意，说实话，一辈子没有上过一节十全十美的课。”</a:t>
            </a:r>
            <a:endParaRPr lang="zh-CN" alt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a:xfrm>
            <a:off x="457200" y="1600200"/>
            <a:ext cx="8409940" cy="4526280"/>
          </a:xfrm>
        </p:spPr>
        <p:txBody>
          <a:bodyPr>
            <a:noAutofit/>
          </a:bodyPr>
          <a:p>
            <a:pPr marL="0" indent="0">
              <a:buNone/>
            </a:pPr>
            <a:r>
              <a:rPr lang="zh-CN" altLang="en-US" sz="2800"/>
              <a:t>另一方面，从时代背景来说，教师的发展能力很重要。</a:t>
            </a:r>
            <a:endParaRPr lang="zh-CN" altLang="en-US" sz="2800"/>
          </a:p>
          <a:p>
            <a:pPr marL="0" indent="0">
              <a:buNone/>
            </a:pPr>
            <a:endParaRPr lang="zh-CN" altLang="en-US" sz="2800"/>
          </a:p>
          <a:p>
            <a:pPr marL="0" indent="0">
              <a:buNone/>
            </a:pPr>
            <a:r>
              <a:rPr lang="zh-CN" altLang="en-US" sz="2800"/>
              <a:t>美国文化人类学家玛格丽特·米德的</a:t>
            </a:r>
            <a:r>
              <a:rPr lang="en-US" altLang="zh-CN" sz="2800"/>
              <a:t>“</a:t>
            </a:r>
            <a:r>
              <a:rPr lang="zh-CN" altLang="en-US" sz="2800"/>
              <a:t>三喻文化</a:t>
            </a:r>
            <a:r>
              <a:rPr lang="en-US" altLang="zh-CN" sz="2800"/>
              <a:t>”</a:t>
            </a:r>
            <a:r>
              <a:rPr lang="zh-CN" altLang="en-US" sz="2800"/>
              <a:t>理论</a:t>
            </a:r>
            <a:endParaRPr lang="zh-CN" altLang="en-US" sz="2800"/>
          </a:p>
          <a:p>
            <a:pPr marL="0" indent="0">
              <a:buNone/>
            </a:pPr>
            <a:endParaRPr lang="zh-CN" altLang="en-US" sz="280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60000"/>
          </a:bodyPr>
          <a:p>
            <a:r>
              <a:rPr lang="zh-CN" altLang="en-US"/>
              <a:t>美国文化人类学家玛格丽特·米德根据文化传递方式，将人类文化分为三类：前喻文化、同喻文化和后喻文化。</a:t>
            </a:r>
            <a:endParaRPr lang="zh-CN" altLang="en-US"/>
          </a:p>
          <a:p>
            <a:r>
              <a:rPr lang="zh-CN" altLang="en-US"/>
              <a:t>前喻文化是一种传统的文化传递方式，文化自年长一代传递到年轻一代。随着新兴科技的发展，很多长辈无法再以经验指导晚辈，年轻一代只能通过自己探索或向有经验的同伴学习，这就造就了同喻文化。信息技术的兴起与普及打开了数字化时代的大门，年轻一代置身于前所未有的迅猛发展的数字化社会中，文化传递方式发生了翻天覆地的变革，产生了一种与前喻文化截然相反的文化传递过程，即由年轻一代将知识文化传递给年长一代，这一过程被称为后喻文化。[ 姜宛彤、王翠萍、张艳婷：《后喻文化视域下师生代际数字鸿沟弥合策略研究》，载《开放教育研究》，2016（1）。]</a:t>
            </a:r>
            <a:endParaRPr lang="zh-CN" altLang="en-US"/>
          </a:p>
          <a:p>
            <a:r>
              <a:rPr lang="zh-CN" altLang="en-US"/>
              <a:t>前喻文化：前喻学习</a:t>
            </a:r>
            <a:endParaRPr lang="zh-CN" altLang="en-US"/>
          </a:p>
          <a:p>
            <a:r>
              <a:rPr lang="zh-CN" altLang="en-US"/>
              <a:t>同喻文化：同喻学习</a:t>
            </a:r>
            <a:endParaRPr lang="zh-CN" altLang="en-US"/>
          </a:p>
          <a:p>
            <a:r>
              <a:rPr lang="zh-CN" altLang="en-US"/>
              <a:t>后喻文化：后喻学习</a:t>
            </a:r>
            <a:endParaRPr lang="zh-CN" alt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于漪</a:t>
            </a:r>
            <a:r>
              <a:rPr lang="zh-CN" altLang="en-US"/>
              <a:t>：“我能不能做一名合格的教师，就看我一辈子怎么努力学做教师。我一辈子学做教师有两根支柱：第一根支柱是学习，勤于学习；第二根支柱是勇于实践。两根支柱的聚焦点就是反思，不断地反思。”</a:t>
            </a:r>
            <a:endParaRPr lang="zh-CN" altLang="en-US"/>
          </a:p>
          <a:p>
            <a:endParaRPr lang="zh-CN" altLang="en-US"/>
          </a:p>
          <a:p>
            <a:r>
              <a:rPr lang="zh-CN" altLang="en-US"/>
              <a:t>教师发展的路径有哪些</a:t>
            </a:r>
            <a:r>
              <a:rPr lang="zh-CN" altLang="en-US"/>
              <a:t>？</a:t>
            </a:r>
            <a:endParaRPr lang="zh-CN" alt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勤于学习。学习</a:t>
            </a:r>
            <a:r>
              <a:rPr lang="zh-CN" altLang="en-US"/>
              <a:t>理论或经验</a:t>
            </a:r>
            <a:endParaRPr lang="zh-CN" altLang="en-US"/>
          </a:p>
          <a:p>
            <a:r>
              <a:rPr lang="zh-CN" altLang="en-US"/>
              <a:t>勇于</a:t>
            </a:r>
            <a:r>
              <a:rPr lang="zh-CN" altLang="en-US"/>
              <a:t>实践。将先进的理论与经验用于实践</a:t>
            </a:r>
            <a:endParaRPr lang="zh-CN" altLang="en-US"/>
          </a:p>
          <a:p>
            <a:r>
              <a:rPr lang="zh-CN" altLang="en-US"/>
              <a:t>善于反思。不断积累经验</a:t>
            </a:r>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主要是基于教师的劳动价值所具有的多方面的鲜明特点。</a:t>
            </a:r>
            <a:endParaRPr lang="zh-CN" altLang="en-US"/>
          </a:p>
          <a:p>
            <a:r>
              <a:rPr lang="zh-CN" altLang="en-US"/>
              <a:t>模糊性</a:t>
            </a:r>
            <a:endParaRPr lang="zh-CN" altLang="en-US"/>
          </a:p>
          <a:p>
            <a:r>
              <a:rPr lang="zh-CN" altLang="en-US"/>
              <a:t>滞后性</a:t>
            </a:r>
            <a:endParaRPr lang="zh-CN" altLang="en-US"/>
          </a:p>
          <a:p>
            <a:r>
              <a:rPr lang="zh-CN" altLang="en-US"/>
              <a:t>隐蔽性</a:t>
            </a:r>
            <a:endParaRPr lang="zh-CN"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二、对待学生的专业道德：热爱学生</a:t>
            </a:r>
            <a:endParaRPr lang="zh-CN" altLang="en-US"/>
          </a:p>
          <a:p>
            <a:endParaRPr lang="zh-CN" altLang="en-US"/>
          </a:p>
          <a:p>
            <a:r>
              <a:rPr lang="zh-CN" altLang="en-US"/>
              <a:t>关爱：关爱学生身心健康</a:t>
            </a:r>
            <a:endParaRPr lang="zh-CN" altLang="en-US"/>
          </a:p>
          <a:p>
            <a:r>
              <a:rPr lang="zh-CN" altLang="en-US"/>
              <a:t>尊重：尊重学生人格尊严</a:t>
            </a:r>
            <a:endParaRPr lang="zh-CN" altLang="en-US"/>
          </a:p>
          <a:p>
            <a:r>
              <a:rPr lang="zh-CN" altLang="en-US"/>
              <a:t>信任：信任学生善良本性</a:t>
            </a:r>
            <a:endParaRPr lang="zh-CN" altLang="en-US"/>
          </a:p>
          <a:p>
            <a:r>
              <a:rPr lang="zh-CN" altLang="en-US">
                <a:sym typeface="+mn-ea"/>
              </a:rPr>
              <a:t>理解：理解学生悲喜愁苦</a:t>
            </a:r>
            <a:endParaRPr lang="zh-CN" altLang="en-US">
              <a:sym typeface="+mn-ea"/>
            </a:endParaRPr>
          </a:p>
          <a:p>
            <a:endParaRPr lang="zh-CN" altLang="en-US">
              <a:sym typeface="+mn-ea"/>
            </a:endParaRPr>
          </a:p>
          <a:p>
            <a:r>
              <a:rPr lang="zh-CN" altLang="en-US">
                <a:sym typeface="+mn-ea"/>
              </a:rPr>
              <a:t>热爱学生一般被认为是教师最重要的专业道德。许许多多的教育家都认同“没有爱，就没有教育”这一命题。</a:t>
            </a:r>
            <a:endParaRPr lang="zh-CN" altLang="en-US">
              <a:sym typeface="+mn-ea"/>
            </a:endParaRPr>
          </a:p>
          <a:p>
            <a:r>
              <a:rPr lang="zh-CN" altLang="en-US">
                <a:sym typeface="+mn-ea"/>
              </a:rPr>
              <a:t>为什么？</a:t>
            </a:r>
            <a:endParaRPr lang="zh-CN" altLang="en-US">
              <a:sym typeface="+mn-ea"/>
            </a:endParaRPr>
          </a:p>
          <a:p>
            <a:endParaRPr lang="zh-CN" altLang="en-US">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lnSpcReduction="10000"/>
          </a:bodyPr>
          <a:p>
            <a:r>
              <a:rPr lang="zh-CN" altLang="en-US"/>
              <a:t>教师对待学生的热爱不是无原则的溺爱，它与其对学生的严格要求分不开。</a:t>
            </a:r>
            <a:endParaRPr lang="zh-CN" altLang="en-US"/>
          </a:p>
          <a:p>
            <a:endParaRPr lang="zh-CN"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关于不同家庭教养方式对儿童发展的影响，美国发展心理学家戴安娜•鲍姆林德</a:t>
            </a:r>
            <a:endParaRPr lang="zh-CN" altLang="en-US"/>
          </a:p>
          <a:p>
            <a:endParaRPr lang="zh-CN" altLang="en-US"/>
          </a:p>
        </p:txBody>
      </p:sp>
    </p:spTree>
  </p:cSld>
  <p:clrMapOvr>
    <a:masterClrMapping/>
  </p:clrMapOvr>
</p:sld>
</file>

<file path=ppt/tags/tag1.xml><?xml version="1.0" encoding="utf-8"?>
<p:tagLst xmlns:p="http://schemas.openxmlformats.org/presentationml/2006/main">
  <p:tag name="KSO_WM_UNIT_PLACING_PICTURE_USER_VIEWPORT" val="{&quot;height&quot;:7128,&quot;width&quot;:5586}"/>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6317</Words>
  <Application>WPS 演示</Application>
  <PresentationFormat>全屏显示(4:3)</PresentationFormat>
  <Paragraphs>267</Paragraphs>
  <Slides>56</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56</vt:i4>
      </vt:variant>
    </vt:vector>
  </HeadingPairs>
  <TitlesOfParts>
    <vt:vector size="63" baseType="lpstr">
      <vt:lpstr>Arial</vt:lpstr>
      <vt:lpstr>宋体</vt:lpstr>
      <vt:lpstr>Wingdings</vt:lpstr>
      <vt:lpstr>Calibri</vt:lpstr>
      <vt:lpstr>微软雅黑</vt:lpstr>
      <vt:lpstr>Arial Unicode MS</vt:lpstr>
      <vt:lpstr>Office 主题​​</vt:lpstr>
      <vt:lpstr>第二章 教师专业发展的内容</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课程作业</dc:title>
  <dc:creator>macbook</dc:creator>
  <cp:lastModifiedBy>macbook</cp:lastModifiedBy>
  <cp:revision>10</cp:revision>
  <dcterms:created xsi:type="dcterms:W3CDTF">2019-05-09T09:43:00Z</dcterms:created>
  <dcterms:modified xsi:type="dcterms:W3CDTF">2023-03-12T07:46:33Z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2052-11.1.0.10314</vt:lpwstr>
  </property>
</Properties>
</file>