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7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326" r:id="rId26"/>
    <p:sldId id="279" r:id="rId27"/>
    <p:sldId id="280" r:id="rId28"/>
    <p:sldId id="281" r:id="rId29"/>
    <p:sldId id="329" r:id="rId30"/>
    <p:sldId id="282" r:id="rId31"/>
    <p:sldId id="283" r:id="rId32"/>
    <p:sldId id="284" r:id="rId33"/>
    <p:sldId id="285" r:id="rId34"/>
    <p:sldId id="286" r:id="rId35"/>
    <p:sldId id="287" r:id="rId36"/>
    <p:sldId id="288" r:id="rId37"/>
    <p:sldId id="32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23" r:id="rId53"/>
    <p:sldId id="324" r:id="rId54"/>
    <p:sldId id="325" r:id="rId5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第六章 教师专业发展的</a:t>
            </a:r>
            <a:br>
              <a:rPr lang="zh-CN" altLang="en-US" dirty="0"/>
            </a:br>
            <a:r>
              <a:rPr lang="zh-CN" altLang="en-US" dirty="0"/>
              <a:t>实践反思路径</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四、教师实践反思的对象以课堂教学为主兼顾其他实践</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五、教师实践反思是实践后对实践的反思</a:t>
            </a:r>
            <a:endParaRPr lang="zh-CN" altLang="en-US"/>
          </a:p>
          <a:p>
            <a:endParaRPr lang="zh-CN" altLang="en-US"/>
          </a:p>
          <a:p>
            <a:r>
              <a:rPr lang="zh-CN" altLang="en-US"/>
              <a:t>根据时间维度，</a:t>
            </a:r>
            <a:endParaRPr lang="zh-CN" altLang="en-US"/>
          </a:p>
          <a:p>
            <a:r>
              <a:rPr lang="zh-CN" altLang="en-US"/>
              <a:t>教学前反思（教学设计）</a:t>
            </a:r>
            <a:endParaRPr lang="zh-CN" altLang="en-US"/>
          </a:p>
          <a:p>
            <a:r>
              <a:rPr lang="zh-CN" altLang="en-US"/>
              <a:t>教学中反思（教学机智）</a:t>
            </a:r>
            <a:endParaRPr lang="zh-CN" altLang="en-US"/>
          </a:p>
          <a:p>
            <a:r>
              <a:rPr lang="zh-CN" altLang="en-US"/>
              <a:t>教学后反思</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第二节  实践反思促进教师专业发展的机制</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一、教师专业发展结果的主要表现在教师的课堂教学行为上</a:t>
            </a:r>
            <a:endParaRPr lang="zh-CN" altLang="en-US"/>
          </a:p>
          <a:p>
            <a:endParaRPr lang="zh-CN" altLang="en-US"/>
          </a:p>
          <a:p>
            <a:r>
              <a:rPr lang="zh-CN" altLang="en-US"/>
              <a:t>教师专业发展的结果表现在多个方面，如教师的课堂教学行为、学生的发展结果、教师专业素质提升</a:t>
            </a:r>
            <a:r>
              <a:rPr lang="zh-CN" altLang="en-US"/>
              <a:t>、教师职务晋升、获得荣誉称号等。</a:t>
            </a:r>
            <a:endParaRPr lang="zh-CN" altLang="en-US"/>
          </a:p>
          <a:p>
            <a:r>
              <a:rPr lang="zh-CN" altLang="en-US"/>
              <a:t>教师专业发展结果主要表现在课堂教学行为上。</a:t>
            </a:r>
            <a:endParaRPr lang="zh-CN" altLang="en-US"/>
          </a:p>
          <a:p>
            <a:r>
              <a:rPr lang="zh-CN" altLang="en-US"/>
              <a:t>教师的课堂教学行为具有更强的可观察性，它能够使教师专业发展结果得到及时而客观的评价。教师的根本职责是教书育人，促进学生全面发展。理论上说，学生的发展结果</a:t>
            </a:r>
            <a:r>
              <a:rPr lang="zh-CN" altLang="en-US"/>
              <a:t>应该是评价教师劳动的根本标准，进而是评价教师专业发展结果的根本标准。然而，评价学生的发展是一件非常复杂的事情。教育学告诉我们，教师的劳动价值具有模糊性、滞后性和隐蔽性，所有这些特点都与学生的发展有直接关系。</a:t>
            </a:r>
            <a:endParaRPr lang="zh-CN" altLang="en-US"/>
          </a:p>
          <a:p>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二、直接指导教师课堂教学行为的知识是教师的实践性知识</a:t>
            </a:r>
            <a:endParaRPr lang="zh-CN" altLang="en-US"/>
          </a:p>
          <a:p>
            <a:endParaRPr lang="zh-CN" altLang="en-US"/>
          </a:p>
          <a:p>
            <a:r>
              <a:rPr lang="zh-CN" altLang="en-US"/>
              <a:t>从抽象程度和来源角度说，教师所拥有的知识大致分为两类：一类是理论性知识，另一类是实践性知识。</a:t>
            </a:r>
            <a:endParaRPr lang="zh-CN" altLang="en-US"/>
          </a:p>
          <a:p>
            <a:r>
              <a:rPr lang="zh-CN" altLang="en-US"/>
              <a:t>所谓理论性知识，是指教师所拥有的分门别类的抽象性知识，这些知识着重反映教育的本质和规律。虽然教师可能在一定程度上自己构建理论性知识，但是，教师主要通过学习，从外部的理论工作者那里获得理论性知识。</a:t>
            </a:r>
            <a:endParaRPr lang="zh-CN" altLang="en-US"/>
          </a:p>
          <a:p>
            <a:r>
              <a:rPr lang="zh-CN" altLang="en-US"/>
              <a:t>所谓实践性知识，是指教师所拥有的综合的具体性知识，这些知识着重反映教育实践的特殊性，它主要来自教师自己的经验，是教师经验的积淀。</a:t>
            </a:r>
            <a:endParaRPr lang="zh-CN" altLang="en-US"/>
          </a:p>
          <a:p>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关于实践性</a:t>
            </a:r>
            <a:r>
              <a:rPr lang="zh-CN" altLang="en-US"/>
              <a:t>知识的本质，用前苏联心理学家维果茨基遇到的一个故事说明。</a:t>
            </a:r>
            <a:endParaRPr lang="zh-CN" altLang="en-US"/>
          </a:p>
          <a:p>
            <a:r>
              <a:rPr lang="zh-CN" altLang="en-US"/>
              <a:t>维果茨基请一位农夫对锤子、锯子、斧子、圆木四种物品进行分类。</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教师实践性</a:t>
            </a:r>
            <a:r>
              <a:rPr lang="zh-CN" altLang="en-US"/>
              <a:t>知识具有以下特点：</a:t>
            </a:r>
            <a:endParaRPr lang="zh-CN" altLang="en-US"/>
          </a:p>
          <a:p>
            <a:r>
              <a:rPr lang="zh-CN" altLang="en-US"/>
              <a:t>（1）个人性（于永正：学习的秘诀）</a:t>
            </a:r>
            <a:endParaRPr lang="zh-CN" altLang="en-US"/>
          </a:p>
          <a:p>
            <a:r>
              <a:rPr lang="zh-CN" altLang="en-US"/>
              <a:t>（2）综合性</a:t>
            </a:r>
            <a:endParaRPr lang="zh-CN" altLang="en-US"/>
          </a:p>
          <a:p>
            <a:r>
              <a:rPr lang="zh-CN" altLang="en-US"/>
              <a:t>（3）情境性</a:t>
            </a:r>
            <a:endParaRPr lang="zh-CN" altLang="en-US"/>
          </a:p>
          <a:p>
            <a:r>
              <a:rPr lang="zh-CN" altLang="en-US"/>
              <a:t>（4）默会性（多具有缄默性，可以显性化）</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j</a:t>
            </a:r>
            <a:endParaRPr lang="en-US" altLang="zh-CN"/>
          </a:p>
        </p:txBody>
      </p:sp>
      <p:sp>
        <p:nvSpPr>
          <p:cNvPr id="3" name="内容占位符 2"/>
          <p:cNvSpPr>
            <a:spLocks noGrp="1"/>
          </p:cNvSpPr>
          <p:nvPr>
            <p:ph idx="1"/>
          </p:nvPr>
        </p:nvSpPr>
        <p:spPr/>
        <p:txBody>
          <a:bodyPr>
            <a:normAutofit lnSpcReduction="10000"/>
          </a:bodyPr>
          <a:p>
            <a:r>
              <a:rPr lang="zh-CN" altLang="en-US"/>
              <a:t>最早提出教师实践性知识概念的学者是英国的</a:t>
            </a:r>
            <a:r>
              <a:rPr lang="zh-CN" altLang="en-US"/>
              <a:t>艾尔贝兹。1981年，她通过课堂观察研究发现，教师拥有一种不清晰的、广泛的、能够引导其工作的知识，在面临工作任务时，教师会利用各种知识资源加以解决，这种知识既不是抽象的，也不是理论取向的，她将这种具有一定模糊性的知识称为实践性知识。[ 陈静静：《教师实践性知识研究：中日比较研究》，第34页，北京，北京师范大学出版社，2011。]</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陈向明教授认为，教师的实践性知识影响着教师对理论性知识的学习和运用，它具有强大的价值导向和行为规范功能，指导甚至决定着教师的日常教育教学行为，由此，她提出实践性知识是教师专业发展的知识基础。</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三、实践反思是教师丰富和完善实践性知识的基本途径</a:t>
            </a:r>
            <a:endParaRPr lang="zh-CN" altLang="en-US"/>
          </a:p>
          <a:p>
            <a:endParaRPr lang="zh-CN" altLang="en-US"/>
          </a:p>
          <a:p>
            <a:r>
              <a:rPr lang="zh-CN" altLang="en-US"/>
              <a:t>一方面，实践反思有助于教师将课堂教学行为与其结果连接起来。</a:t>
            </a:r>
            <a:endParaRPr lang="zh-CN" altLang="en-US"/>
          </a:p>
          <a:p>
            <a:r>
              <a:rPr lang="zh-CN" altLang="en-US"/>
              <a:t>教师的实践性知识在本质上指的就是教师的经验，而真正的经验必然是行为与其结果的联结。</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实践反思常被称为自我反思、教学反思，作为教师专业发展的一条重要路径，它在教育管理、教育理论和教育实践领域已经达成比较明确的共识。</a:t>
            </a:r>
            <a:endParaRPr lang="zh-CN" altLang="en-US" dirty="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杜威认为，经验包含一个主动的因素和一个被动的因素，这两个因素以特有的形式结合着。只有注意这一点，才能了解经验的性质。在主动的方面，经验就是尝试。在被动的方面，经验就是承受结果。我们对事物有所作为，然后它回过来对我们有所影响，这就是一种特殊的结合。</a:t>
            </a:r>
            <a:endParaRPr lang="zh-CN" altLang="en-US"/>
          </a:p>
          <a:p>
            <a:r>
              <a:rPr lang="zh-CN" altLang="en-US"/>
              <a:t>杜威举例说，一个孩子仅仅把手指伸进火焰，这还不是经验；当这个行动和他遭受的疼痛联系起来的时候，才是经验。从此以后，他知道手指伸进火焰意味着灼伤。一个人被灼伤，如果没有觉察到是另一行动的结果，就只是物质的变化，像一根木头燃烧一样。[ 【美】约翰·杜威：《民主主义与教育》，第153页，王承绪译，北京，人民教育出版社，2001。]</a:t>
            </a:r>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另一方面，实践反思有助于教师将其实践性知识显性化。</a:t>
            </a:r>
            <a:endParaRPr lang="zh-CN" altLang="en-US"/>
          </a:p>
          <a:p>
            <a:endParaRPr lang="zh-CN" altLang="en-US"/>
          </a:p>
          <a:p>
            <a:r>
              <a:rPr lang="zh-CN" altLang="en-US"/>
              <a:t>虽然实践性知识直接支配教师的课堂教学行为，然而，并不是所有的教师实践性知识都是有教育意义的、有益的或对社会有价值的，实践性知识是否有益于师生发展，取决于“它是在何种背景下获得的，其目的是什么，以及教师对其进行考察、更新和反省的程度”。[ 【英】艾弗·F. 古德森：《教学中的职业精神：恪守原则的职业教师》，载《教育展望》，2001（2）。]</a:t>
            </a:r>
            <a:endParaRPr lang="zh-CN" altLang="en-US"/>
          </a:p>
          <a:p>
            <a:r>
              <a:rPr lang="zh-CN" altLang="en-US"/>
              <a:t>当教师的实践性知识处于默会状态时，教师就无法对其进行分析和评价，因而教师就无法有效地完善其实践性知识。</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第三节 教师实践反思的策略</a:t>
            </a:r>
            <a:endParaRPr lang="zh-CN"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一、恰当安排撰写实践反思的频度</a:t>
            </a:r>
            <a:endParaRPr lang="zh-CN" altLang="en-US"/>
          </a:p>
          <a:p>
            <a:endParaRPr lang="zh-CN" altLang="en-US"/>
          </a:p>
          <a:p>
            <a:r>
              <a:rPr lang="zh-CN" altLang="en-US"/>
              <a:t>叶澜教授认为，一个教师写一辈子教案不可能成为名师，如果一个教师写三年教学反思就有可能成为名师。</a:t>
            </a:r>
            <a:endParaRPr lang="zh-CN" altLang="en-US"/>
          </a:p>
          <a:p>
            <a:endParaRPr lang="zh-CN" altLang="en-US"/>
          </a:p>
          <a:p>
            <a:r>
              <a:rPr lang="zh-CN" altLang="en-US"/>
              <a:t>如何写？频度如何？</a:t>
            </a:r>
            <a:endParaRPr lang="zh-CN" altLang="en-US"/>
          </a:p>
          <a:p>
            <a:r>
              <a:rPr lang="zh-CN" altLang="en-US"/>
              <a:t>每节课都写教学反思？</a:t>
            </a:r>
            <a:r>
              <a:rPr lang="zh-CN" altLang="en-US">
                <a:sym typeface="+mn-ea"/>
              </a:rPr>
              <a:t>教后记？</a:t>
            </a:r>
            <a:endParaRPr lang="zh-CN" altLang="en-US">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朱永新成功保险公司开业启事</a:t>
            </a:r>
            <a:endParaRPr lang="zh-CN" altLang="en-US"/>
          </a:p>
        </p:txBody>
      </p:sp>
      <p:sp>
        <p:nvSpPr>
          <p:cNvPr id="3" name="内容占位符 2"/>
          <p:cNvSpPr>
            <a:spLocks noGrp="1"/>
          </p:cNvSpPr>
          <p:nvPr>
            <p:ph idx="1"/>
          </p:nvPr>
        </p:nvSpPr>
        <p:spPr/>
        <p:txBody>
          <a:bodyPr>
            <a:noAutofit/>
          </a:bodyPr>
          <a:p>
            <a:r>
              <a:rPr lang="zh-CN" altLang="en-US" sz="1700"/>
              <a:t>“朱永新成功保险公司”今天正式开业了！</a:t>
            </a:r>
            <a:endParaRPr lang="zh-CN" altLang="en-US" sz="1700"/>
          </a:p>
          <a:p>
            <a:r>
              <a:rPr lang="zh-CN" altLang="en-US" sz="1700"/>
              <a:t>现在保险业生意兴隆，什么人寿保险、财产保险、医疗保险、航空保险……可谓名目繁多，花样迭出。既然那么多的保险公司雨后春笋般冒出来，我今天也来凑个热闹，开一个成功保险公司。</a:t>
            </a:r>
            <a:endParaRPr lang="zh-CN" altLang="en-US" sz="1700"/>
          </a:p>
          <a:p>
            <a:r>
              <a:rPr lang="zh-CN" altLang="en-US" sz="1700"/>
              <a:t>本公司宗旨：确保客户利益，激励客户成功。</a:t>
            </a:r>
            <a:endParaRPr lang="zh-CN" altLang="en-US" sz="1700"/>
          </a:p>
          <a:p>
            <a:r>
              <a:rPr lang="zh-CN" altLang="en-US" sz="1700"/>
              <a:t>参保对象：不限。但尤其欢迎教育界人士，因为教育的成功是中华民族伟大复兴的基石。</a:t>
            </a:r>
            <a:endParaRPr lang="zh-CN" altLang="en-US" sz="1700"/>
          </a:p>
          <a:p>
            <a:r>
              <a:rPr lang="zh-CN" altLang="en-US" sz="1700"/>
              <a:t>投保金额：不限。数元到数千元任你自选。欢迎万元以上大客户。</a:t>
            </a:r>
            <a:endParaRPr lang="zh-CN" altLang="en-US" sz="1700"/>
          </a:p>
          <a:p>
            <a:r>
              <a:rPr lang="zh-CN" altLang="en-US" sz="1700"/>
              <a:t>保期：十年。</a:t>
            </a:r>
            <a:endParaRPr lang="zh-CN" altLang="en-US" sz="1700"/>
          </a:p>
          <a:p>
            <a:r>
              <a:rPr lang="zh-CN" altLang="en-US" sz="1700"/>
              <a:t>投保条件：每日三省自身，写千字文一篇。一天所见、所闻、所读、所思，无不可入文。十年后持3650篇千字文（计360万字）来本公司。</a:t>
            </a:r>
            <a:endParaRPr lang="zh-CN" altLang="en-US" sz="1700"/>
          </a:p>
          <a:p>
            <a:r>
              <a:rPr lang="zh-CN" altLang="en-US" sz="1700"/>
              <a:t>理赔办法：如投保方自感十年后未能跻身成功者之列，本公司愿以一赔百。即现投万元者可成百万富翁（或富婆）。本公司只求客户成功，不以赢利为目的。所有利润将全部捐赠希望工程。欢迎投保，欢迎垂询！</a:t>
            </a:r>
            <a:endParaRPr lang="zh-CN" altLang="en-US" sz="1700"/>
          </a:p>
          <a:p>
            <a:r>
              <a:rPr lang="zh-CN" altLang="en-US" sz="1700"/>
              <a:t>2002年6月22日</a:t>
            </a:r>
            <a:endParaRPr lang="zh-CN" altLang="en-US" sz="17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朱永新教授在2017年教师节写给新教育同仁的致辞中写道：许多新教育的老师也记得“朱永新成功保险公司”的故事。2002年，我曾经在教育在线网站发过“朱永新成功保险公司”的帖子，激励教师们坚持写作，记录自己的教育生活，每天1000字，坚持十年。事实证明，坚持的老师并不多，但凡是坚持下来的老师基本都已经成为佼佼者。[ 朱永新：《坚持是恒久的享受——2017年教师节致新教育同仁》，见http://blog.xxt.cn/showSingleArticle.action?artId=7466497，2018年9月10日。]</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曾三次获得世界成人教育文献奖的美国成人教育专家布鲁克菲尔德指出，教师每周写一次教学日志，每次大约花15至20分钟。内容主要包括：</a:t>
            </a:r>
            <a:endParaRPr lang="zh-CN" altLang="en-US"/>
          </a:p>
          <a:p>
            <a:r>
              <a:rPr lang="zh-CN" altLang="en-US"/>
              <a:t>（1）在这周里，我感到与学生联系最密切、最投入或最能确证自己的时刻是什么？</a:t>
            </a:r>
            <a:endParaRPr lang="zh-CN" altLang="en-US"/>
          </a:p>
          <a:p>
            <a:r>
              <a:rPr lang="zh-CN" altLang="en-US"/>
              <a:t>（2）在这周里，最让我感到和学生失去联系、最不投入或最令人厌烦的时刻是什么？</a:t>
            </a:r>
            <a:endParaRPr lang="zh-CN" altLang="en-US"/>
          </a:p>
          <a:p>
            <a:r>
              <a:rPr lang="zh-CN" altLang="en-US"/>
              <a:t>（3）在这周里，让我最感到焦虑或沮丧的情形是什么？</a:t>
            </a:r>
            <a:endParaRPr lang="zh-CN" altLang="en-US"/>
          </a:p>
          <a:p>
            <a:r>
              <a:rPr lang="zh-CN" altLang="en-US"/>
              <a:t>（4）在这周里，最让我惊奇的事情是什么？</a:t>
            </a:r>
            <a:endParaRPr lang="zh-CN" altLang="en-US"/>
          </a:p>
          <a:p>
            <a:r>
              <a:rPr lang="zh-CN" altLang="en-US"/>
              <a:t>（5）在这周里，我在教学中做的所有事情中，如果给我重试的机会，哪些我将会做得更好？</a:t>
            </a:r>
            <a:endParaRPr lang="zh-CN" altLang="en-US"/>
          </a:p>
          <a:p>
            <a:r>
              <a:rPr lang="zh-CN" altLang="en-US"/>
              <a:t>（6）在这周里，我感到最自豪的教学活动是什么？ 为什么？</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他建议教师不用担心对上述问题的回答会重复出现或已经在以前的回答中给出了答案；无论多么简短，教师都写出对每个问题的回答；即使在教学中没有什么让人感到惊奇、没有什么感情的跌宕，尽管这种事件没有告诉你关于自己的什么启示，也要记下它们。他建议教师要养成写教学日志的习惯，并认为当回头看自己数周、数月或一年的教学日志，教师就会发现在自己的回答中出现了某种模式，就会发现给自己带来欢乐和痛苦的主要情境是什么。[ 【美】斯蒂芬·D·布鲁克菲尔德：《批判反思型教师ABC》，第92-93页，张伟译，北京，中国轻工业出版社，2002。]</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批判反思型教师</a:t>
            </a:r>
            <a:endParaRPr lang="zh-CN" altLang="en-US"/>
          </a:p>
          <a:p>
            <a:endParaRPr lang="zh-CN" altLang="en-US"/>
          </a:p>
          <a:p>
            <a:r>
              <a:rPr lang="zh-CN" altLang="en-US"/>
              <a:t>批判性反思</a:t>
            </a:r>
            <a:endParaRPr lang="zh-CN" altLang="en-US"/>
          </a:p>
          <a:p>
            <a:endParaRPr lang="zh-CN" altLang="en-US"/>
          </a:p>
          <a:p>
            <a:r>
              <a:rPr lang="zh-CN" altLang="en-US"/>
              <a:t>批判教育学：</a:t>
            </a:r>
            <a:r>
              <a:rPr lang="zh-CN" altLang="en-US">
                <a:sym typeface="+mn-ea"/>
              </a:rPr>
              <a:t>兴起于</a:t>
            </a:r>
            <a:r>
              <a:rPr lang="en-US" altLang="zh-CN">
                <a:sym typeface="+mn-ea"/>
              </a:rPr>
              <a:t>20</a:t>
            </a:r>
            <a:r>
              <a:rPr lang="zh-CN" altLang="en-US">
                <a:sym typeface="+mn-ea"/>
              </a:rPr>
              <a:t>世纪</a:t>
            </a:r>
            <a:r>
              <a:rPr lang="en-US" altLang="zh-CN">
                <a:sym typeface="+mn-ea"/>
              </a:rPr>
              <a:t>70</a:t>
            </a:r>
            <a:r>
              <a:rPr lang="zh-CN" altLang="en-US">
                <a:sym typeface="+mn-ea"/>
              </a:rPr>
              <a:t>年代，是当前西方教育理论界占主导地位的教育思潮；</a:t>
            </a:r>
            <a:r>
              <a:rPr lang="zh-CN" altLang="en-US"/>
              <a:t>是</a:t>
            </a:r>
            <a:r>
              <a:rPr lang="zh-CN" altLang="en-US">
                <a:sym typeface="+mn-ea"/>
              </a:rPr>
              <a:t>一种</a:t>
            </a:r>
            <a:r>
              <a:rPr lang="zh-CN" altLang="en-US"/>
              <a:t>追求个人解放和社会公平正义的教育理论。</a:t>
            </a:r>
            <a:endParaRPr lang="zh-CN" altLang="en-US"/>
          </a:p>
          <a:p>
            <a:endParaRPr lang="zh-CN" altLang="en-US"/>
          </a:p>
          <a:p>
            <a:r>
              <a:rPr lang="zh-CN" altLang="en-US"/>
              <a:t>批判性反思是成为教育家的重要</a:t>
            </a:r>
            <a:r>
              <a:rPr lang="zh-CN" altLang="en-US"/>
              <a:t>条件。</a:t>
            </a:r>
            <a:endParaRPr lang="zh-CN" altLang="en-US"/>
          </a:p>
          <a:p>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二、采取多种实践反思的手段</a:t>
            </a:r>
            <a:endParaRPr lang="zh-CN" altLang="en-US"/>
          </a:p>
          <a:p>
            <a:endParaRPr lang="zh-CN" altLang="en-US"/>
          </a:p>
          <a:p>
            <a:r>
              <a:rPr lang="zh-CN" altLang="en-US"/>
              <a:t>写教学反思，采取的手段主要是记忆，</a:t>
            </a:r>
            <a:r>
              <a:rPr lang="zh-CN" altLang="en-US"/>
              <a:t>回忆。</a:t>
            </a:r>
            <a:endParaRPr lang="zh-CN" altLang="en-US"/>
          </a:p>
          <a:p>
            <a:endParaRPr lang="zh-CN" altLang="en-US"/>
          </a:p>
          <a:p>
            <a:r>
              <a:rPr lang="zh-CN" altLang="en-US"/>
              <a:t>选择性记忆；</a:t>
            </a:r>
            <a:endParaRPr lang="zh-CN" altLang="en-US"/>
          </a:p>
          <a:p>
            <a:r>
              <a:rPr lang="zh-CN" altLang="en-US"/>
              <a:t>传播学理论认为，选择性记忆是受众选择心理表现之一，是受众接受信息的基本倾向，即受众倾向于记忆那些与自己观念最一致的内容。受众在接受和处理传播内容时，并不是不加分析地全部接受，他们主动地、积极地、有选择地筛选并记忆那些与自己固有观念、兴趣、爱好相符合的部分，而把其余内容从自己的记忆中加以排除，从而满足自己的需要，达到心理平衡。</a:t>
            </a:r>
            <a:endParaRPr lang="zh-CN" altLang="en-US"/>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在教育管理领域，我国教育部于2012年颁布的《小学教师专业标准（试行）》指出，教师应“坚持实践、反思、再实践、再反思，不断提高专业能力”。</a:t>
            </a:r>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借助于自己的记忆会使教师实践反思产生盲点。在教学活动结束之后，教师借助于自己的记忆能够记起来的主要内容是自己的口头语言、自己的感受和学生的表现等，因为教师看不到自己的外表，所以教师几乎不可能记住自己的肢体表现。肢体表现又可称为肢体语言，它在人际交流中具有重要价值，正如传播学家施拉姆指出的那样，“传播不是全部（甚至大部分不是）通过言词进行的”。[ 罗影：《自媒体时代高校社会主义核心价值观的非语言符号化传播》，载《教育理论与实践》，2016（33）。]</a:t>
            </a:r>
            <a:endParaRPr lang="zh-CN"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人的记忆可能会出错；在记忆基础上，个人所进行的判断可能会出现错误。</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借助录像进行实践反思</a:t>
            </a:r>
            <a:endParaRPr lang="zh-CN" altLang="en-US"/>
          </a:p>
          <a:p>
            <a:endParaRPr lang="zh-CN" altLang="en-US"/>
          </a:p>
          <a:p>
            <a:r>
              <a:rPr lang="zh-CN" altLang="en-US"/>
              <a:t>布鲁克菲尔德认为，观看自己的教学录像，教师可以发现自己体态和言语上的许多不协调；可能会发现自己眼睛望着地板，身体部位不协调地乱动，眼睛偶尔注视学生或者一直注视着特定的一些人；可能会发现自己说话间伴有的犹豫、停顿和错误；可以了解自己的语调；可以看到自己的表情、手势和走动；可以判定是否经常对学生做出认可的反应；可以了解到自己是否不经意地从语言中表露出来对学生的傲视、贬低或屈尊俯就；可以帮助教师准确地做出各种教学活动的时间分配等等。[ 【美】斯蒂芬·D·布鲁克菲尔德：《批判反思型教师ABC》，第99-102页，张伟译，北京，中国轻工业出版社，2002。]</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通过调查学生进行实践反思</a:t>
            </a:r>
            <a:endParaRPr lang="zh-CN" altLang="en-US"/>
          </a:p>
          <a:p>
            <a:endParaRPr lang="zh-CN" altLang="en-US"/>
          </a:p>
          <a:p>
            <a:r>
              <a:rPr lang="zh-CN" altLang="en-US"/>
              <a:t>对教师的教学进行评价的主体包括教师自己、学生、同事、教育管理者、学生家长等，这些主体对教师教学的评价既可能一致，也可以不同。</a:t>
            </a:r>
            <a:endParaRPr lang="zh-CN" altLang="en-US"/>
          </a:p>
          <a:p>
            <a:r>
              <a:rPr lang="zh-CN" altLang="en-US"/>
              <a:t>当存在差异时，谁</a:t>
            </a:r>
            <a:r>
              <a:rPr lang="zh-CN" altLang="en-US"/>
              <a:t>的评价更为重要？</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布鲁克菲尔德指出，学生在教学中的感受可能与教师的感受相同，也可能会不同，甚至大相径庭。教师碰巧说出的没有特殊意义的评论，而学生却认为是必须遵循的训令。教师未经思考顺口说出的并不重要的问题，常常反过来被学生用以证明教师的自相矛盾。教师认为是令人充满信心的行为，有时被学生解释为对他们过于悉心的保护。教师以为是鼓舞人心、富有创造性的时刻，却被学生认为是言行不一或者让他们感到迷惑。教师出于善意的激励性的玩笑，却对学生造成了伤害。因此，没有对学生学习体验的了解，没有对学生学习体验的评价，任何方法的选择都有可能是不知情的、不适宜的或有害的。[ 【美】斯蒂芬·D·布鲁克菲尔德：《批判反思型教师ABC》，第42-44页，张伟译，北京，中国轻工业出版社，2002。]</a:t>
            </a:r>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匿名调查学生：</a:t>
            </a:r>
            <a:endParaRPr lang="zh-CN" altLang="en-US"/>
          </a:p>
          <a:p>
            <a:r>
              <a:rPr lang="zh-CN" altLang="en-US"/>
              <a:t>周末对学生进行调查，每次让学生花5-10分钟填写调查表。主要内容：在本周，</a:t>
            </a:r>
            <a:endParaRPr lang="zh-CN" altLang="en-US"/>
          </a:p>
          <a:p>
            <a:r>
              <a:rPr lang="zh-CN" altLang="en-US"/>
              <a:t>（１）什么时刻让你感到对当时发生的事情最投入？</a:t>
            </a:r>
            <a:endParaRPr lang="zh-CN" altLang="en-US"/>
          </a:p>
          <a:p>
            <a:r>
              <a:rPr lang="zh-CN" altLang="en-US"/>
              <a:t>（２）什么时刻让你感到对当时发生的事情最淡漠？</a:t>
            </a:r>
            <a:endParaRPr lang="zh-CN" altLang="en-US"/>
          </a:p>
          <a:p>
            <a:r>
              <a:rPr lang="zh-CN" altLang="en-US"/>
              <a:t>（３）你发现有人（教师或学生）采取的什么行动最能帮助自己？</a:t>
            </a:r>
            <a:endParaRPr lang="zh-CN" altLang="en-US"/>
          </a:p>
          <a:p>
            <a:r>
              <a:rPr lang="zh-CN" altLang="en-US"/>
              <a:t>（４）你发现有人（教师或学生）采取的什么行动让你感到最为费解和迷惑？</a:t>
            </a:r>
            <a:endParaRPr lang="zh-CN" altLang="en-US"/>
          </a:p>
          <a:p>
            <a:r>
              <a:rPr lang="zh-CN" altLang="en-US"/>
              <a:t>（５）最让你惊奇的是什么？</a:t>
            </a:r>
            <a:endParaRPr lang="zh-CN" altLang="en-US"/>
          </a:p>
          <a:p>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是</a:t>
            </a:r>
            <a:r>
              <a:rPr lang="zh-CN" altLang="en-US"/>
              <a:t>理论建议</a:t>
            </a:r>
            <a:endParaRPr lang="zh-CN" altLang="en-US"/>
          </a:p>
          <a:p>
            <a:endParaRPr lang="zh-CN" altLang="en-US"/>
          </a:p>
          <a:p>
            <a:r>
              <a:rPr lang="zh-CN" altLang="en-US"/>
              <a:t>我没做</a:t>
            </a:r>
            <a:endParaRPr lang="zh-CN" altLang="en-US"/>
          </a:p>
          <a:p>
            <a:endParaRPr lang="zh-CN" altLang="en-US"/>
          </a:p>
          <a:p>
            <a:r>
              <a:rPr lang="zh-CN" altLang="en-US"/>
              <a:t>大家</a:t>
            </a:r>
            <a:r>
              <a:rPr lang="zh-CN" altLang="en-US"/>
              <a:t>可能后来居上</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三、重视实践反思后的行为跟进</a:t>
            </a:r>
            <a:endParaRPr lang="zh-CN" altLang="en-US"/>
          </a:p>
          <a:p>
            <a:endParaRPr lang="zh-CN" altLang="en-US"/>
          </a:p>
          <a:p>
            <a:r>
              <a:rPr lang="zh-CN" altLang="en-US"/>
              <a:t>实践反思后将所得到的结果束之高阁。</a:t>
            </a:r>
            <a:endParaRPr lang="zh-CN" altLang="en-US"/>
          </a:p>
          <a:p>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一方面，重视实践反思后的行为跟进是实践认识论的必然要求。</a:t>
            </a:r>
            <a:endParaRPr lang="zh-CN" altLang="en-US"/>
          </a:p>
          <a:p>
            <a:endParaRPr lang="zh-CN" altLang="en-US"/>
          </a:p>
          <a:p>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另一方面，重视实践反思后的行为跟进有助于促进教师实践性知识的隐性化。</a:t>
            </a:r>
            <a:endParaRPr lang="zh-CN" altLang="en-US"/>
          </a:p>
          <a:p>
            <a:r>
              <a:rPr lang="zh-CN" altLang="en-US"/>
              <a:t>日本管理学家野中郁次郎与竹内弘高根据显性知识和隐性知识的相互转化而提出了SECI知识管理理论，该理论认为，组织中的知识管理分为四个阶段：一是社会化（socialization），在此阶段，隐性知识在组织内的个体之间传播，其状态从隐性知识到隐性知识；二是外部化（externalization），在此阶段，组织中的个体将隐性知识显性化，知识状态从隐性知识到显性知识；三是组合化（combination），在此阶段，组织将个体的显性知识进行整合，知识状态从显性知识到显性知识；四是内部化（internalization），在此阶段，组织中的个体将显性知识转变为隐性知识，知识状态从显性知识到隐性知识。[ 阮琳燕、施玉茹、朱志勇：《从“教师知识共享”到“优质教师资源均衡”——新手教师知识管理系统的个案研究》，载《教育科学研究》，2019（3）。]</a:t>
            </a:r>
            <a:endParaRPr lang="zh-CN" altLang="en-US"/>
          </a:p>
          <a:p>
            <a:endParaRPr lang="zh-CN" altLang="en-US"/>
          </a:p>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在教育理论领域，美国学者波斯纳提出了一个著名的教师成长公式，即教师成长=经验+反思，他指出，如果一个教师仅仅满足于获得经验而不对经验进行深入的思考，那么，即使有20年的教学经验，也许只是一年工作的20次重复；除非善于从经验反思中吸取教益，否则就不可能有什么改进。[ 张立昌：《试论教师的反思及其策略》，载《教育研究》，2001（12）。]</a:t>
            </a:r>
            <a:endParaRPr lang="zh-CN" altLang="en-US"/>
          </a:p>
          <a:p>
            <a:r>
              <a:rPr lang="zh-CN" altLang="en-US"/>
              <a:t>林崇德教授也提出了一个教师成长公式，即优秀教师=教育过程+反思，他认为，“教师的教育工作，多一分反思与监控，就多一分提高，就与优秀教师更接近了一程。”[ 林崇德：《教育的智慧——写给中小学教师》，第36页，北京，北京师范大学出版社，2005。]</a:t>
            </a:r>
            <a:endParaRPr lang="zh-CN" altLang="en-US"/>
          </a:p>
          <a:p>
            <a:r>
              <a:rPr lang="zh-CN" altLang="en-US"/>
              <a:t>叶澜教授认为</a:t>
            </a:r>
            <a:r>
              <a:rPr lang="zh-CN" altLang="en-US"/>
              <a:t>，一个教师写一辈子教案不可能成为名师，如果一个教师写三年教学反思就有可能成为名师。</a:t>
            </a:r>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四、借助理论应用提高实践反思的质量</a:t>
            </a:r>
            <a:endParaRPr lang="zh-CN" altLang="en-US"/>
          </a:p>
          <a:p>
            <a:endParaRPr lang="zh-CN" altLang="en-US"/>
          </a:p>
          <a:p>
            <a:r>
              <a:rPr lang="zh-CN" altLang="en-US"/>
              <a:t>美国学者波斯纳提出了一个著名的教师成长公式，即教师成长=经验+反思；林崇德教授也提出了一个教师成长公式，即优秀教师=教育过程+反思。</a:t>
            </a:r>
            <a:endParaRPr lang="zh-CN" altLang="en-US"/>
          </a:p>
          <a:p>
            <a:r>
              <a:rPr lang="zh-CN" altLang="en-US"/>
              <a:t>这两个公式强调了实践反思在教师专业发展中的重要作用。但是，在教育实践领域，教师容易对这两个公式产生误解。在一些教师看来，仿佛只要进行实践，并对实践进行反思，就能够有效促进自身专业发展；仿佛理论在自身实践反思中，进而在自身专业发展中无足轻重，可有可无。</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一方面，影响教师课堂教学行为质量的更为重要的因素是教师所拥有的实践性知识的质量。</a:t>
            </a:r>
            <a:endParaRPr lang="zh-CN" altLang="en-US"/>
          </a:p>
          <a:p>
            <a:r>
              <a:rPr lang="zh-CN" altLang="en-US"/>
              <a:t>不是实践性知识的数量。</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古德森指出，“并不是所有的教师实践性知识都是有教育意义的、有益的或对社会有价值的”，实践性知识是否有益于师生发展，取决于“它是在何种背景下获得的，其目的是什么，以及教师对其进行考察、更新和反省的程度”。[ 【英】艾弗·F. 古德森：《教学中的职业精神：恪守原则的职业教师》，载《教育展望（中文版）》，2001（2）。]</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另一方面，借助理论应用能够为教师实践反思提供高质量的经验。</a:t>
            </a:r>
            <a:endParaRPr lang="zh-CN" altLang="en-US"/>
          </a:p>
          <a:p>
            <a:endParaRPr lang="zh-CN" altLang="en-US"/>
          </a:p>
          <a:p>
            <a:r>
              <a:rPr lang="zh-CN" altLang="en-US"/>
              <a:t>在实践反思中，反思是工具，经验是材料。要提高实践反思的质量，既需要提高反思的质量，又</a:t>
            </a:r>
            <a:r>
              <a:rPr lang="zh-CN" altLang="en-US"/>
              <a:t>需要提高经验的质量。</a:t>
            </a:r>
            <a:endParaRPr lang="zh-CN" altLang="en-US"/>
          </a:p>
          <a:p>
            <a:endParaRPr lang="zh-CN" altLang="en-US"/>
          </a:p>
          <a:p>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杜威虽然非常重视经验，强调从做中学，但他并不忽视理论应用。他认为，系统知识是一种处于疑难情境时可以依靠的已知的、确定的、现成的、有把握的材料。它是心灵从疑难通往发现的一座桥梁。“个人的直接经验的范围是非常有限的。如果没有代表不再目前的、遥远的媒介物的介入，我们的经验几乎将停留在野蛮人的经验水平上。……所以我们依靠文字，借以获得有效的有代表性的经验或间接经验。”[ 吴式颖：《外国教育史教程》，第340页，北京，人民教育出版社，2008。]</a:t>
            </a:r>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借助理论应用能够为教师实践反思提供高质量的经验。</a:t>
            </a:r>
            <a:endParaRPr lang="zh-CN" altLang="en-US"/>
          </a:p>
          <a:p>
            <a:endParaRPr lang="zh-CN" altLang="en-US"/>
          </a:p>
          <a:p>
            <a:r>
              <a:rPr lang="zh-CN" altLang="en-US"/>
              <a:t>也可以借助理论来解释、证明实践反思的结论，从而提高实践反思的质量。</a:t>
            </a:r>
            <a:endParaRPr lang="zh-CN" altLang="en-US"/>
          </a:p>
          <a:p>
            <a:endParaRPr lang="zh-CN" altLang="en-US"/>
          </a:p>
          <a:p>
            <a:r>
              <a:rPr lang="zh-CN" altLang="en-US"/>
              <a:t>案例研究：案例</a:t>
            </a:r>
            <a:r>
              <a:rPr lang="zh-CN" altLang="en-US">
                <a:sym typeface="+mn-ea"/>
              </a:rPr>
              <a:t>描述</a:t>
            </a:r>
            <a:r>
              <a:rPr lang="zh-CN" altLang="en-US"/>
              <a:t>，案例</a:t>
            </a:r>
            <a:r>
              <a:rPr lang="zh-CN" altLang="en-US">
                <a:sym typeface="+mn-ea"/>
              </a:rPr>
              <a:t>分析（案例解释）。（高水平的</a:t>
            </a:r>
            <a:r>
              <a:rPr lang="zh-CN" altLang="en-US">
                <a:sym typeface="+mn-ea"/>
              </a:rPr>
              <a:t>案例文章）</a:t>
            </a:r>
            <a:endParaRPr lang="zh-CN" altLang="en-US">
              <a:sym typeface="+mn-ea"/>
            </a:endParaRPr>
          </a:p>
          <a:p>
            <a:endParaRPr lang="zh-CN" altLang="en-US">
              <a:sym typeface="+mn-ea"/>
            </a:endParaRPr>
          </a:p>
          <a:p>
            <a:endParaRPr lang="zh-CN" altLang="en-US"/>
          </a:p>
          <a:p>
            <a:endParaRPr lang="zh-CN" altLang="en-US"/>
          </a:p>
          <a:p>
            <a:endParaRPr lang="zh-CN" altLang="en-US"/>
          </a:p>
          <a:p>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五、具有实践反思的良好态度</a:t>
            </a:r>
            <a:endParaRPr lang="zh-CN" altLang="en-US"/>
          </a:p>
          <a:p>
            <a:endParaRPr lang="zh-CN" altLang="en-US"/>
          </a:p>
          <a:p>
            <a:endParaRPr lang="zh-CN" altLang="en-US"/>
          </a:p>
          <a:p>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为什么一些教师很少进行高质量的实践反思？</a:t>
            </a:r>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许多学者认为，杜威的反省思维理论是教师实践反思的重要理论基础。杜威认为，反省思维是指人对某个经验情境中的问题进行反复的、严肃的、持续不断的思考，其环节</a:t>
            </a:r>
            <a:r>
              <a:rPr lang="zh-CN" altLang="en-US"/>
              <a:t>包括：（1）疑难情境；（2）确定疑难所在；（3）提出解决问题的假设；（4）推断哪个假设能解决这个问题；（5）验证这个假设。</a:t>
            </a:r>
            <a:endParaRPr lang="zh-CN" altLang="en-US"/>
          </a:p>
          <a:p>
            <a:r>
              <a:rPr lang="zh-CN" altLang="en-US"/>
              <a:t>最能体现本章所说的</a:t>
            </a:r>
            <a:r>
              <a:rPr lang="zh-CN" altLang="en-US"/>
              <a:t>实践反思的环节？</a:t>
            </a:r>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杜威认为，反省思维要求人具有以下三种态度：</a:t>
            </a:r>
            <a:endParaRPr lang="zh-CN" altLang="en-US"/>
          </a:p>
          <a:p>
            <a:r>
              <a:rPr lang="zh-CN" altLang="en-US"/>
              <a:t>一是虚心。它包含一种愿望，去倾听多方面的意见；它留意来自多方面的事实；它充分注意各种可供选择的可能性；它使我们承认甚至在我们最喜爱的观念中也存在错误的可能性。与虚心相反的态度就是自满自负。</a:t>
            </a:r>
            <a:endParaRPr lang="zh-CN" altLang="en-US"/>
          </a:p>
          <a:p>
            <a:r>
              <a:rPr lang="zh-CN" altLang="en-US"/>
              <a:t>二是专心。当任何人沉溺于某些事物和事件时，他就会全身心投入，如此可以称之为“专心致志”。对于学生来说，不专心学习的重要表现是“他感到学习是出于被迫无奈，因为他要背诵、要通过考试、要升级，或者希望博得教师或家长的欢欣”。三是责任心。所谓责任心，是指人能够考虑到按预想的步骤行事所招致的后果，并且愿意承担这些随之而来的后果。</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在教育实践领域，许多优秀教师都有勤于反思的习惯。我国当代人民教育家、中学语文特级教师于漪说，一辈子做教师，一辈子学做教师。</a:t>
            </a:r>
            <a:endParaRPr lang="zh-CN" altLang="en-US"/>
          </a:p>
          <a:p>
            <a:r>
              <a:rPr lang="zh-CN" altLang="en-US"/>
              <a:t>她说：</a:t>
            </a:r>
            <a:r>
              <a:rPr lang="zh-CN" altLang="en-US"/>
              <a:t>“教师是国家给我的职务，我能不能做一名合格的教师，就看我一辈子怎么努力学做教师。我一辈子学做教师有两根支柱：第一根支柱是学习，勤于学习；第二根支柱是勇于实践。两根支柱的聚焦点就是反思，不断地反思。”</a:t>
            </a:r>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对于上述三种态度在反省思维中的重要性，杜威指出，假如要在“个人的态度”和“能巧妙处理问题的特殊的逻辑方法”之间必须作出选择的话，“我们将选择前者”。[ 【美】约翰·杜威：《我们怎样思维·经验与教育》，第34-37页，姜文闵译，北京，人民教育出版社，2005。]</a:t>
            </a:r>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教师专业发展的实践反思路径评价</a:t>
            </a:r>
            <a:endParaRPr lang="zh-CN" altLang="en-US"/>
          </a:p>
          <a:p>
            <a:endParaRPr lang="zh-CN" altLang="en-US"/>
          </a:p>
          <a:p>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优点：</a:t>
            </a:r>
            <a:endParaRPr lang="zh-CN" altLang="en-US"/>
          </a:p>
          <a:p>
            <a:r>
              <a:rPr lang="zh-CN" altLang="en-US"/>
              <a:t>其一，该路径</a:t>
            </a:r>
            <a:r>
              <a:rPr lang="zh-CN" altLang="en-US"/>
              <a:t>正确揭示了直接指导和支配教师行为的专业知识类型。</a:t>
            </a:r>
            <a:endParaRPr lang="zh-CN" altLang="en-US"/>
          </a:p>
          <a:p>
            <a:r>
              <a:rPr lang="zh-CN" altLang="en-US"/>
              <a:t>这种知识不是教师所拥有的理论知识，而其教师所积累的实践知识。</a:t>
            </a:r>
            <a:endParaRPr lang="zh-CN" altLang="en-US"/>
          </a:p>
          <a:p>
            <a:r>
              <a:rPr lang="zh-CN" altLang="en-US"/>
              <a:t>其二，该路径</a:t>
            </a:r>
            <a:r>
              <a:rPr lang="zh-CN" altLang="en-US"/>
              <a:t>比较准确地揭示了教师完善实践知识的基本途径。</a:t>
            </a:r>
            <a:endParaRPr lang="zh-CN" altLang="en-US"/>
          </a:p>
          <a:p>
            <a:r>
              <a:rPr lang="zh-CN" altLang="en-US"/>
              <a:t>实践反思。</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不足：</a:t>
            </a:r>
            <a:endParaRPr lang="zh-CN" altLang="en-US"/>
          </a:p>
          <a:p>
            <a:r>
              <a:rPr lang="zh-CN" altLang="en-US"/>
              <a:t>其一，较为</a:t>
            </a:r>
            <a:r>
              <a:rPr lang="zh-CN" altLang="en-US"/>
              <a:t>轻视理论知识在教师专业发展中的作用。</a:t>
            </a:r>
            <a:endParaRPr lang="zh-CN" altLang="en-US"/>
          </a:p>
          <a:p>
            <a:r>
              <a:rPr lang="zh-CN" altLang="en-US"/>
              <a:t>其二，过于强调教师个人进行实践反思。</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第一节 教师实践反思的内涵</a:t>
            </a:r>
            <a:endParaRPr lang="zh-CN" altLang="en-US"/>
          </a:p>
          <a:p>
            <a:endParaRPr lang="zh-CN" altLang="en-US"/>
          </a:p>
          <a:p>
            <a:r>
              <a:rPr lang="zh-CN" altLang="en-US"/>
              <a:t>教师实践反思是指教师以自己当前的教育实践为对象，对自己在教育实践中所采取的行为以及由此所产生的结果进行回顾性思考的活动。</a:t>
            </a:r>
            <a:endParaRPr lang="zh-CN" altLang="en-US"/>
          </a:p>
          <a:p>
            <a:r>
              <a:rPr lang="zh-CN" altLang="en-US"/>
              <a:t>在该定义中，教师实践反思的内涵主要包括以下方面。</a:t>
            </a:r>
            <a:endParaRPr lang="zh-CN" altLang="en-US"/>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一、教师实践反思的对象是自己的实践</a:t>
            </a:r>
            <a:endParaRPr lang="zh-CN" altLang="en-US"/>
          </a:p>
          <a:p>
            <a:endParaRPr lang="zh-CN" altLang="en-US"/>
          </a:p>
          <a:p>
            <a:r>
              <a:rPr lang="zh-CN" altLang="en-US"/>
              <a:t>班杜拉社会学习理论，观察学习，</a:t>
            </a:r>
            <a:endParaRPr lang="zh-CN" altLang="en-US"/>
          </a:p>
          <a:p>
            <a:r>
              <a:rPr lang="zh-CN" altLang="en-US"/>
              <a:t>属于同伴互助范畴。</a:t>
            </a:r>
            <a:endParaRPr lang="zh-CN"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二、教师实践反思的对象是自己当前的实践</a:t>
            </a:r>
            <a:endParaRPr lang="zh-CN" altLang="en-US"/>
          </a:p>
          <a:p>
            <a:endParaRPr lang="zh-CN" altLang="en-US"/>
          </a:p>
          <a:p>
            <a:endParaRPr lang="zh-CN" altLang="en-US"/>
          </a:p>
          <a:p>
            <a:r>
              <a:rPr lang="zh-CN" altLang="en-US"/>
              <a:t>个人成长史</a:t>
            </a:r>
            <a:endParaRPr lang="zh-CN" altLang="en-US"/>
          </a:p>
          <a:p>
            <a:endParaRPr lang="zh-CN" altLang="en-US"/>
          </a:p>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三、教师实践反思的对象包括成功实践和失败实践</a:t>
            </a:r>
            <a:endParaRPr lang="zh-CN" altLang="en-US"/>
          </a:p>
          <a:p>
            <a:endParaRPr lang="zh-CN" altLang="en-US"/>
          </a:p>
          <a:p>
            <a:endParaRPr lang="zh-CN" altLang="en-US"/>
          </a:p>
          <a:p>
            <a:r>
              <a:rPr lang="zh-CN" altLang="en-US"/>
              <a:t>失败是成功之母，</a:t>
            </a:r>
            <a:endParaRPr lang="zh-CN" altLang="en-US"/>
          </a:p>
          <a:p>
            <a:r>
              <a:rPr lang="zh-CN" altLang="en-US"/>
              <a:t>成功更能完善人生。</a:t>
            </a:r>
            <a:endParaRPr lang="zh-CN" altLang="en-US"/>
          </a:p>
          <a:p>
            <a:endParaRPr lang="zh-CN" altLang="en-US"/>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7202</Words>
  <Application>WPS 演示</Application>
  <PresentationFormat>全屏显示(4:3)</PresentationFormat>
  <Paragraphs>245</Paragraphs>
  <Slides>53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53</vt:i4>
      </vt:variant>
    </vt:vector>
  </HeadingPairs>
  <TitlesOfParts>
    <vt:vector size="60" baseType="lpstr">
      <vt:lpstr>Arial</vt:lpstr>
      <vt:lpstr>宋体</vt:lpstr>
      <vt:lpstr>Wingdings</vt:lpstr>
      <vt:lpstr>Calibri</vt:lpstr>
      <vt:lpstr>微软雅黑</vt:lpstr>
      <vt:lpstr>Arial Unicode MS</vt:lpstr>
      <vt:lpstr>Office 主题​​</vt:lpstr>
      <vt:lpstr>第六章 教师专业发展的 实践反思路径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j</vt:lpstr>
      <vt:lpstr>PowerPoint 演示文稿</vt:lpstr>
      <vt:lpstr>PowerPoint 演示文稿</vt:lpstr>
      <vt:lpstr>PowerPoint 演示文稿</vt:lpstr>
      <vt:lpstr>PowerPoint 演示文稿</vt:lpstr>
      <vt:lpstr>PowerPoint 演示文稿</vt:lpstr>
      <vt:lpstr>PowerPoint 演示文稿</vt:lpstr>
      <vt:lpstr>朱永新成功保险公司开业启事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8</cp:revision>
  <dcterms:created xsi:type="dcterms:W3CDTF">2019-05-09T09:43:00Z</dcterms:created>
  <dcterms:modified xsi:type="dcterms:W3CDTF">2023-05-14T07:30:43Z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