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329" r:id="rId5"/>
    <p:sldId id="271" r:id="rId6"/>
    <p:sldId id="260" r:id="rId7"/>
    <p:sldId id="261" r:id="rId8"/>
    <p:sldId id="262" r:id="rId9"/>
    <p:sldId id="263" r:id="rId10"/>
    <p:sldId id="300" r:id="rId11"/>
    <p:sldId id="301" r:id="rId12"/>
    <p:sldId id="303" r:id="rId13"/>
    <p:sldId id="302" r:id="rId14"/>
    <p:sldId id="332" r:id="rId15"/>
    <p:sldId id="264" r:id="rId16"/>
    <p:sldId id="265" r:id="rId17"/>
    <p:sldId id="266" r:id="rId18"/>
    <p:sldId id="267" r:id="rId19"/>
    <p:sldId id="268" r:id="rId20"/>
    <p:sldId id="333" r:id="rId21"/>
    <p:sldId id="269" r:id="rId22"/>
    <p:sldId id="270" r:id="rId23"/>
    <p:sldId id="283" r:id="rId24"/>
    <p:sldId id="284" r:id="rId25"/>
    <p:sldId id="285" r:id="rId26"/>
    <p:sldId id="286" r:id="rId27"/>
    <p:sldId id="287" r:id="rId28"/>
    <p:sldId id="288" r:id="rId29"/>
    <p:sldId id="289" r:id="rId30"/>
    <p:sldId id="290" r:id="rId31"/>
    <p:sldId id="291" r:id="rId32"/>
    <p:sldId id="330" r:id="rId33"/>
    <p:sldId id="331" r:id="rId34"/>
    <p:sldId id="334" r:id="rId35"/>
    <p:sldId id="335" r:id="rId36"/>
    <p:sldId id="292" r:id="rId37"/>
    <p:sldId id="293" r:id="rId38"/>
    <p:sldId id="369" r:id="rId39"/>
    <p:sldId id="376" r:id="rId40"/>
    <p:sldId id="377" r:id="rId41"/>
    <p:sldId id="294" r:id="rId42"/>
    <p:sldId id="378" r:id="rId43"/>
    <p:sldId id="295" r:id="rId44"/>
    <p:sldId id="379" r:id="rId45"/>
    <p:sldId id="296" r:id="rId46"/>
    <p:sldId id="380" r:id="rId47"/>
    <p:sldId id="297" r:id="rId48"/>
    <p:sldId id="298" r:id="rId49"/>
    <p:sldId id="299" r:id="rId5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第三</a:t>
            </a:r>
            <a:r>
              <a:rPr lang="zh-CN" altLang="en-US" dirty="0"/>
              <a:t>章  教师专业发展的意义</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其次，从专业知识角度说，教师专业素质对于学生发展具有重要意义。</a:t>
            </a:r>
            <a:endParaRPr lang="zh-CN" altLang="en-US"/>
          </a:p>
          <a:p>
            <a:endParaRPr lang="zh-CN" altLang="en-US"/>
          </a:p>
          <a:p>
            <a:r>
              <a:rPr lang="zh-CN" altLang="en-US"/>
              <a:t>为什么？</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美国心理学家斯腾伯格指出，专家与新手之间最基本的差异在于专家将更多的知识运用于专业范围内的问题解决中，并且比新手更有效。虽然这一差异似乎太明显不值得去评论，认知心理学的研究却已经为我们提供了有关专家知识的性质与其卓越的表现之间的关系。[ [美]R. J. 斯腾伯格、[美]J. A. 霍瓦斯：《专家型教师教学的原型观》，载《华东师范大学学报（教育科学版）》，1997（1）。]</a:t>
            </a:r>
            <a:endParaRPr lang="zh-CN" altLang="en-US"/>
          </a:p>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sym typeface="+mn-ea"/>
              </a:rPr>
              <a:t>最后，从专业能力角度说，教师专业素质对于学生发展具有重要意义。</a:t>
            </a:r>
            <a:endParaRPr lang="zh-CN" altLang="en-US">
              <a:sym typeface="+mn-ea"/>
            </a:endParaRPr>
          </a:p>
          <a:p>
            <a:endParaRPr lang="zh-CN" altLang="en-US">
              <a:sym typeface="+mn-ea"/>
            </a:endParaRPr>
          </a:p>
          <a:p>
            <a:r>
              <a:rPr lang="zh-CN" altLang="en-US">
                <a:sym typeface="+mn-ea"/>
              </a:rPr>
              <a:t>为什么？</a:t>
            </a:r>
            <a:endParaRPr lang="zh-CN" altLang="en-US">
              <a:sym typeface="+mn-ea"/>
            </a:endParaRPr>
          </a:p>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斯腾伯格指出，专家和新手间的第二个基本差异是，在专家专长的领域里，专家解决同题的效率比新手更高，即专家和新手相比，能在较短的时间内完成更多的工作，或者是明显只需要较少的努力。</a:t>
            </a:r>
            <a:endParaRPr lang="zh-CN" altLang="en-US"/>
          </a:p>
          <a:p>
            <a:endParaRPr lang="zh-CN" altLang="en-US"/>
          </a:p>
          <a:p>
            <a:r>
              <a:rPr lang="zh-CN" altLang="en-US"/>
              <a:t>能力影响活动效率。</a:t>
            </a:r>
            <a:endParaRPr lang="zh-CN" altLang="en-US"/>
          </a:p>
          <a:p>
            <a:r>
              <a:rPr lang="zh-CN" altLang="en-US"/>
              <a:t>教师专业能力是指教师所拥有的直接影响其教育工作效率，并使教育工作顺利完成的专门的个性心理特征。</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二、教师专业发展的过程对于学生发展具有重要意义</a:t>
            </a:r>
            <a:endParaRPr lang="zh-CN" altLang="en-US"/>
          </a:p>
          <a:p>
            <a:r>
              <a:rPr lang="zh-CN" altLang="en-US"/>
              <a:t>教师在专业发展过程中所付出的努力状况、教师为了自己的专业发展而勤奋学习的榜样，会对学生认真学习进而获得更好的发展产生潜移默化的促进作用。</a:t>
            </a:r>
            <a:endParaRPr lang="zh-CN" altLang="en-US"/>
          </a:p>
          <a:p>
            <a:endParaRPr lang="zh-CN" altLang="en-US"/>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关于榜样的作用，孔子指出，“其身正，不令而行；其身不正，虽令不从。”</a:t>
            </a:r>
            <a:endParaRPr lang="zh-CN" altLang="en-US"/>
          </a:p>
          <a:p>
            <a:r>
              <a:rPr lang="zh-CN" altLang="en-US"/>
              <a:t>美国心理学家班杜拉提出的社会学习理论认为，人总是生活在一定的社会环境中，人的行为不是独立学习的过程，而是在观察他人行为及其所获得的替代强化情况而进行学习的过程。因此，人的学习主要是观察学习，即社会学习，人所获得的强化主要是间接强化或替代性强化。个体主要是在通过观察他人行为，得到间接强化下获得新的行为。</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第二节 教师专业发展对于社会发展的意义</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一、教师专业发展通过提高自身职业群体的素质而促进社会发展</a:t>
            </a:r>
            <a:endParaRPr lang="zh-CN" altLang="en-US"/>
          </a:p>
          <a:p>
            <a:r>
              <a:rPr lang="zh-CN" altLang="en-US"/>
              <a:t>根据教育部网站2021年3月1日提供的信息，2020年，全国共有各级各类学校专任教师1792.18万人。[ 《教育部：2020年全国高等教育毛入学率54.4%》，https://www.thepaper.cn/newsDetail_forward_11504953，2022-03-02。]</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二、教师专业发展通过提高学生的素质而促进社会发展</a:t>
            </a:r>
            <a:endParaRPr lang="zh-CN" altLang="en-US"/>
          </a:p>
          <a:p>
            <a:r>
              <a:rPr lang="zh-CN" altLang="en-US"/>
              <a:t>根据教育部网站2021年3月1日提供的信息，2020年全国共有各级各类学校53.71万所，在校生2.89亿人。[ 同上。]</a:t>
            </a:r>
            <a:endParaRPr lang="zh-CN" altLang="en-US"/>
          </a:p>
          <a:p>
            <a:endParaRPr lang="zh-CN" altLang="en-US">
              <a:sym typeface="+mn-ea"/>
            </a:endParaRPr>
          </a:p>
          <a:p>
            <a:r>
              <a:rPr lang="zh-CN" altLang="en-US">
                <a:sym typeface="+mn-ea"/>
              </a:rPr>
              <a:t>梁启超：</a:t>
            </a:r>
            <a:r>
              <a:rPr lang="zh-CN" altLang="en-US"/>
              <a:t>《少年中国说》</a:t>
            </a:r>
            <a:endParaRPr lang="zh-CN" altLang="en-US"/>
          </a:p>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少年智则国智，少年富则国富；少年强则国强，少年独立则国独立；少年自由则国自由；少年进步则国进步；少年胜于欧洲，则国胜于欧洲；少年雄于地球，则国雄于地球。</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在一定程度上说，人是一种意义性的存在，人为意义而行动。不同的人对于同一事物所采取行动的积极性可能不同，重要原因在于不同的人对于该行动意义的认识存在差异。</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sz="3430"/>
              <a:t>三、教师专业发展通过影响其他国民的素质而促进社会发展</a:t>
            </a:r>
            <a:endParaRPr lang="zh-CN" altLang="en-US" sz="3430"/>
          </a:p>
          <a:p>
            <a:endParaRPr lang="zh-CN" altLang="en-US" sz="3430"/>
          </a:p>
          <a:p>
            <a:r>
              <a:rPr lang="zh-CN" altLang="en-US" sz="3430"/>
              <a:t>教师扮演诸多角色，教师生活在“角色丛”之中。除了学生之外，较为直接地受教师影响的人还有许多。</a:t>
            </a:r>
            <a:endParaRPr lang="zh-CN" altLang="en-US" sz="3430"/>
          </a:p>
          <a:p>
            <a:r>
              <a:rPr lang="zh-CN" altLang="en-US" sz="3430"/>
              <a:t>其一，教师生活在其家庭之中，教师专业发展状况会影响其家庭成员的素质；</a:t>
            </a:r>
            <a:endParaRPr lang="zh-CN" altLang="en-US" sz="3430"/>
          </a:p>
          <a:p>
            <a:r>
              <a:rPr lang="zh-CN" altLang="en-US" sz="3425">
                <a:sym typeface="+mn-ea"/>
              </a:rPr>
              <a:t>其二</a:t>
            </a:r>
            <a:r>
              <a:rPr lang="zh-CN" altLang="en-US" sz="3425">
                <a:sym typeface="+mn-ea"/>
              </a:rPr>
              <a:t>，教师经常与学生家长进行交流沟通，教师专业发展状况会对众多学生家长产生重要影响；</a:t>
            </a:r>
            <a:endParaRPr lang="zh-CN" altLang="en-US" sz="3425"/>
          </a:p>
          <a:p>
            <a:r>
              <a:rPr lang="zh-CN" altLang="en-US" sz="3430"/>
              <a:t>其二，教师生活在社区之中，教师专业发展状况会影响其周围社区成员的素质。</a:t>
            </a:r>
            <a:endParaRPr lang="zh-CN" altLang="en-US" sz="3430"/>
          </a:p>
          <a:p>
            <a:endParaRPr lang="zh-CN" altLang="en-US" sz="343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第三节 教师专业发展对于教师职业发展的意义</a:t>
            </a:r>
            <a:endParaRPr lang="zh-CN" altLang="en-US"/>
          </a:p>
          <a:p>
            <a:endParaRPr lang="zh-CN" altLang="en-US"/>
          </a:p>
          <a:p>
            <a:r>
              <a:rPr lang="zh-CN" altLang="en-US"/>
              <a:t>一、专业化是教师职业发展的历史趋势</a:t>
            </a:r>
            <a:endParaRPr lang="zh-CN" altLang="en-US"/>
          </a:p>
          <a:p>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教师职业发展的阶段：（不同发展</a:t>
            </a:r>
            <a:r>
              <a:rPr lang="zh-CN" altLang="en-US"/>
              <a:t>阶段对教师的知识素质提出不同要求）</a:t>
            </a:r>
            <a:endParaRPr lang="zh-CN" altLang="en-US"/>
          </a:p>
          <a:p>
            <a:r>
              <a:rPr lang="zh-CN" altLang="en-US"/>
              <a:t>（一）非职业化阶段</a:t>
            </a:r>
            <a:endParaRPr lang="zh-CN" altLang="en-US"/>
          </a:p>
          <a:p>
            <a:r>
              <a:rPr lang="zh-CN" altLang="en-US"/>
              <a:t>（二）职业化阶段</a:t>
            </a:r>
            <a:endParaRPr lang="zh-CN" altLang="en-US"/>
          </a:p>
          <a:p>
            <a:r>
              <a:rPr lang="zh-CN" altLang="en-US"/>
              <a:t>（三）专门化阶段</a:t>
            </a:r>
            <a:endParaRPr lang="zh-CN" altLang="en-US"/>
          </a:p>
          <a:p>
            <a:r>
              <a:rPr lang="zh-CN" altLang="en-US"/>
              <a:t>（四）专业化阶段</a:t>
            </a:r>
            <a:endParaRPr lang="zh-CN" altLang="en-US"/>
          </a:p>
          <a:p>
            <a:r>
              <a:rPr lang="zh-CN" altLang="en-US"/>
              <a:t>教师教育界一般认为，教师职业发展的专业化阶段处于现代社会，它正式开始于20世纪60年代，其标志是1966年国际劳工组织和联合国教科文组织联合颁布《关于教师地位的建议》文件。该文件提出，</a:t>
            </a:r>
            <a:r>
              <a:rPr lang="en-US" altLang="zh-CN"/>
              <a:t>“</a:t>
            </a:r>
            <a:r>
              <a:rPr lang="zh-CN" altLang="en-US"/>
              <a:t>教师职业应该被视为一种专业，它是一种要求教师具备经过严格而持续不断的研究才能获得并维持的专门知识及专门技能的公共业务。</a:t>
            </a:r>
            <a:r>
              <a:rPr lang="en-US" altLang="zh-CN"/>
              <a:t>”</a:t>
            </a:r>
            <a:endParaRPr lang="en-US" altLang="zh-C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二、教师专业发展是教师职业走向专业化的根本前提条件</a:t>
            </a:r>
            <a:endParaRPr lang="zh-CN" altLang="en-US"/>
          </a:p>
          <a:p>
            <a:r>
              <a:rPr lang="zh-CN" altLang="en-US"/>
              <a:t>我国学者刘捷认为，专业的特征主要有以下方面：（1）运用专门的知识和技能；（2）强调服务的理念和职业伦理；（3）经过长期的培养和训练；（4）需要不断的学习和进修；（5）享有有效的专业自治；（6）形成坚强的专业团体。</a:t>
            </a:r>
            <a:endParaRPr lang="zh-CN" altLang="en-US"/>
          </a:p>
          <a:p>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第四节 教师专业发展对于教育理论发展的意义</a:t>
            </a:r>
            <a:endParaRPr lang="zh-CN" altLang="en-US"/>
          </a:p>
          <a:p>
            <a:endParaRPr lang="zh-CN" altLang="en-US"/>
          </a:p>
          <a:p>
            <a:r>
              <a:rPr lang="zh-CN" altLang="en-US"/>
              <a:t>一、教师专业发展直接促进教育理论发展</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苏霍姆林斯基在从事中小学教育工作的同时，建立了个性全面和谐发展教育理论，成为闻名世界的教育家。据统计，苏霍姆林斯基总共撰写了50多部专著和小册子，发表</a:t>
            </a:r>
            <a:r>
              <a:rPr lang="zh-CN" altLang="en-US"/>
              <a:t>600多篇论文，还有大约1500多篇文艺作品——供孩子们阅读的故事和童话。他的许多著作被译成了30多种文字出版，在世界上产生了广泛的影响。[ 吴式颖、李明德：《外国教育史教程》，507页，北京，人民教育出版社，2015。]</a:t>
            </a:r>
            <a:endParaRPr lang="zh-CN" altLang="en-US"/>
          </a:p>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我国当代著名教育改革家魏书生先后获得“全国优秀班主任”“全国优秀教育工作者”“全国劳动模范”“全国中青年有突出贡献的专家”等荣誉称号，他在从事语文教学过程中创立了“六步课堂教学法”，该教学模式中的六步即“定向——自学——讨论——答疑——自测——自结”。[ 魏书生：《魏书生教育文选》（第1卷），2页，桂林，漓江出版社，2002。]他在从事班级管理的过程中创立了具有法治精神的“班级科学管理”模式，该模式由具有内在密切联系的“计划立法系统”“检查监督系统”和“反馈系统”三部分构成。[ 魏书生：《魏书生教育文选》（第2卷），120页，桂林，漓江出版社，2002。]魏书生的“六步课堂教学法”教学模式和“班级科学管理”模式虽然创建于20世纪80年代，但至今对广大一线教师的课堂教学和班级管理仍然具有重要指导意义。</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二、教师专业发展间接促进教育理论发展</a:t>
            </a:r>
            <a:endParaRPr lang="zh-CN" altLang="en-US"/>
          </a:p>
          <a:p>
            <a:endParaRPr lang="zh-CN" altLang="en-US"/>
          </a:p>
          <a:p>
            <a:r>
              <a:rPr lang="zh-CN" altLang="en-US"/>
              <a:t>一般来说，教育理论发展的路线有两条：一条是归纳，即从大量的教育经验中概括出教育理论；另一条是演绎，即从一般的教育公理出发推导出个别的教育理论。[ 叶澜：《教育研究及方法》，211页，北京，中国科学技术出版社，1990。]在这两条路线中，教师专业发展都能够为专业理论工作者提供重要支持，从而帮助其构建教育理论。</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在通过归纳发展教育理论的过程中，教师专业发展能够为专业理论工作者提供先进的教育实践经验。世界上第一部教育学文献《学记》是对先秦儒家教育经验的的高度概括；捷克教育家夸美纽斯的班级授课制理论是对欧洲一百多年的集体教育经验的理论概括。专业教育理论工作者进行归纳所需要的先进教育经验主要来自于那些专业发展水平高且不甘于机械重复落后教育行为的教师所进行的创造性实践探索。</a:t>
            </a: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在通过演绎发展教育理论的过程中，教师专业发展能够帮助专业理论工作者检验和完善教育理论。专业理论工作者所演绎出来的教育理论还只是一种逻辑假设，这些假设只有通过实践检验，才能得到根本的检验和修正，并不断得以完善。如果专业理论工作者演绎出的教育理论与教育实践“绝缘”，专业理论工作者在演绎教育理论过程中“自娱自乐”，如此教育理论终将成为无根之木，并自生自灭，而教师自觉学习和运用教育理论离不开其专业发展。</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美国社会学家布鲁默（Herbert Blumer，1900-1987）是互动论社会学重要代表人，他认为，互动论社会学的基本观点包括三个方面：</a:t>
            </a:r>
            <a:endParaRPr lang="zh-CN" altLang="en-US"/>
          </a:p>
          <a:p>
            <a:r>
              <a:rPr lang="zh-CN" altLang="en-US"/>
              <a:t>1.个人对事物的行动以事物对个人的意义为基础。</a:t>
            </a:r>
            <a:endParaRPr lang="zh-CN" altLang="en-US"/>
          </a:p>
          <a:p>
            <a:r>
              <a:rPr lang="zh-CN" altLang="en-US"/>
              <a:t>2.事物对于个人的意义来自他人。</a:t>
            </a:r>
            <a:endParaRPr lang="zh-CN" altLang="en-US"/>
          </a:p>
          <a:p>
            <a:r>
              <a:rPr lang="zh-CN" altLang="en-US"/>
              <a:t>3.个人对来自他人的意义进行解释和修饰。</a:t>
            </a:r>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第五节 教师专业发展对于自身的意义</a:t>
            </a:r>
            <a:endParaRPr lang="zh-CN" altLang="en-US"/>
          </a:p>
          <a:p>
            <a:endParaRPr lang="zh-CN" altLang="en-US"/>
          </a:p>
          <a:p>
            <a:r>
              <a:rPr lang="zh-CN" altLang="en-US"/>
              <a:t>我国当代著名哲学家赵汀阳指出，“假如把牺牲性的行为看成是只对别人有意义而对自己毫无意义的行为，这恰恰意味着自己只不过是一件工具而不是显示着人的价值的人，如果一个人自身是毫无价值的，那么他所做的牺牲也就成为无道德的价值的贡献。”[ 赵汀阳：《论可能生活》，76页，北京，生活·读书·新知三联书店，1994。]</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维克托·弗鲁姆（Victor H．Vroom），美国著名心理学家和行为科学家。1998年获美国工业与组织心理学会卓越科学贡献奖，2004年获美国管理学会卓越科学贡献奖，是国际管理学界最具影响力的科学家之一。</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pPr marL="0" indent="0">
              <a:buNone/>
            </a:pPr>
            <a:r>
              <a:rPr lang="zh-CN" altLang="en-US"/>
              <a:t>弗鲁姆的期望理论：</a:t>
            </a:r>
            <a:endParaRPr lang="zh-CN" altLang="en-US"/>
          </a:p>
          <a:p>
            <a:pPr marL="0" indent="0">
              <a:buNone/>
            </a:pPr>
            <a:r>
              <a:rPr lang="zh-CN" altLang="en-US"/>
              <a:t>人之所以能够从事某项工作并达成组织目标，是因为这些工作和组织目标会帮助他们达成自己的目标，满足自己某方面的需要。弗鲁姆认为，人们采取某项行动的动力或激励力取决于其对行动结果的价值评价和预期达成该结果可能性的估计。用公式可以表示为：M＝VxE。</a:t>
            </a:r>
            <a:endParaRPr lang="zh-CN" altLang="en-US"/>
          </a:p>
          <a:p>
            <a:pPr marL="0" indent="0">
              <a:buNone/>
            </a:pPr>
            <a:r>
              <a:rPr lang="zh-CN" altLang="en-US"/>
              <a:t>M：激励力量，是直接推动或使人们采取某一行动的内驱力。这是指调动一个人的积极性，激发出人的潜力的强度。</a:t>
            </a:r>
            <a:endParaRPr lang="zh-CN" altLang="en-US"/>
          </a:p>
          <a:p>
            <a:pPr marL="0" indent="0">
              <a:buNone/>
            </a:pPr>
            <a:r>
              <a:rPr lang="zh-CN" altLang="en-US"/>
              <a:t>V：目标效价，指达成目标后对于满足个人需要其价值的大小，它反映个人对某一成果或奖酬的重视与渴望程度；</a:t>
            </a:r>
            <a:endParaRPr lang="zh-CN" altLang="en-US"/>
          </a:p>
          <a:p>
            <a:pPr marL="0" indent="0">
              <a:buNone/>
            </a:pPr>
            <a:r>
              <a:rPr lang="zh-CN" altLang="en-US"/>
              <a:t>E：期望值，这是指根据以往的经验进行的主观判断，是个人对某一行为导致特定成果的可能性或概率的估计与判断。</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马斯洛需求层次理论主要观点</a:t>
            </a:r>
            <a:endParaRPr lang="zh-CN" altLang="en-US"/>
          </a:p>
          <a:p>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人均有五种需要。</a:t>
            </a:r>
            <a:endParaRPr lang="zh-CN" altLang="en-US"/>
          </a:p>
          <a:p>
            <a:r>
              <a:rPr lang="zh-CN" altLang="en-US"/>
              <a:t>低层次需要得到满足后，人</a:t>
            </a:r>
            <a:r>
              <a:rPr lang="zh-CN" altLang="en-US"/>
              <a:t>才会产生高层次需要。</a:t>
            </a:r>
            <a:endParaRPr lang="zh-CN" altLang="en-US"/>
          </a:p>
          <a:p>
            <a:r>
              <a:rPr lang="zh-CN" altLang="en-US"/>
              <a:t>未必满足的需要是人行为的主要动力。</a:t>
            </a:r>
            <a:endParaRPr lang="zh-CN" altLang="en-US"/>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2018 年习近平总书记在全国教育大会上指</a:t>
            </a:r>
            <a:endParaRPr lang="zh-CN" altLang="en-US"/>
          </a:p>
          <a:p>
            <a:r>
              <a:rPr lang="zh-CN" altLang="en-US"/>
              <a:t>出，建设社会主义现代化强国，对教师队伍建</a:t>
            </a:r>
            <a:endParaRPr lang="zh-CN" altLang="en-US"/>
          </a:p>
          <a:p>
            <a:r>
              <a:rPr lang="zh-CN" altLang="en-US"/>
              <a:t>设提出新的更高要求，也对全党全社会尊师</a:t>
            </a:r>
            <a:endParaRPr lang="zh-CN" altLang="en-US"/>
          </a:p>
          <a:p>
            <a:r>
              <a:rPr lang="zh-CN" altLang="en-US"/>
              <a:t>重教提出新的更高要求。“各级党委和政府要</a:t>
            </a:r>
            <a:endParaRPr lang="zh-CN" altLang="en-US"/>
          </a:p>
          <a:p>
            <a:r>
              <a:rPr lang="zh-CN" altLang="en-US"/>
              <a:t>满腔热情关心教师，让广大教师安心从教、热</a:t>
            </a:r>
            <a:endParaRPr lang="zh-CN" altLang="en-US"/>
          </a:p>
          <a:p>
            <a:r>
              <a:rPr lang="zh-CN" altLang="en-US"/>
              <a:t>心从教、舒心从教、静心从教，让广大教师在</a:t>
            </a:r>
            <a:endParaRPr lang="zh-CN" altLang="en-US"/>
          </a:p>
          <a:p>
            <a:r>
              <a:rPr lang="zh-CN" altLang="en-US"/>
              <a:t>岗位上有幸福感、事业上有成就感、社会上有</a:t>
            </a:r>
            <a:endParaRPr lang="zh-CN" altLang="en-US"/>
          </a:p>
          <a:p>
            <a:r>
              <a:rPr lang="zh-CN" altLang="en-US"/>
              <a:t>荣誉感，让教师成为让人羡慕的职业。”</a:t>
            </a:r>
            <a:endParaRPr lang="zh-CN" altLang="en-US"/>
          </a:p>
          <a:p>
            <a:r>
              <a:rPr lang="zh-CN" altLang="en-US"/>
              <a:t>根据需要层次理论，满足教师哪些</a:t>
            </a:r>
            <a:r>
              <a:rPr lang="zh-CN" altLang="en-US"/>
              <a:t>需要？</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生命教育理论</a:t>
            </a:r>
            <a:endParaRPr lang="zh-CN" altLang="en-US"/>
          </a:p>
          <a:p>
            <a:r>
              <a:rPr lang="zh-CN" altLang="en-US"/>
              <a:t>教师是一种生命存在，教师的生命是多维的，教师的生命包括三种，即物质生命（自然生命）</a:t>
            </a:r>
            <a:r>
              <a:rPr lang="zh-CN" altLang="en-US"/>
              <a:t>、社会生命和精神生命，这三种生命相互关联，相互影响，共同构成教师完满的生命。教师专业发展对于自身的意义也主要表现在其对教师自身的这三种生命的意义方面。</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《自由与爱情》，是匈牙利诗人裴多菲1847年创作的一首诗。</a:t>
            </a:r>
            <a:endParaRPr lang="zh-CN" altLang="en-US"/>
          </a:p>
          <a:p>
            <a:endParaRPr lang="zh-CN" altLang="en-US"/>
          </a:p>
          <a:p>
            <a:r>
              <a:rPr lang="zh-CN" altLang="en-US"/>
              <a:t>生命诚可贵，</a:t>
            </a:r>
            <a:endParaRPr lang="zh-CN" altLang="en-US"/>
          </a:p>
          <a:p>
            <a:r>
              <a:rPr lang="zh-CN" altLang="en-US"/>
              <a:t>爱情价更高。</a:t>
            </a:r>
            <a:endParaRPr lang="zh-CN" altLang="en-US"/>
          </a:p>
          <a:p>
            <a:r>
              <a:rPr lang="zh-CN" altLang="en-US"/>
              <a:t>若为自由故，</a:t>
            </a:r>
            <a:endParaRPr lang="zh-CN" altLang="en-US"/>
          </a:p>
          <a:p>
            <a:r>
              <a:rPr lang="zh-CN" altLang="en-US"/>
              <a:t>二者皆可抛。</a:t>
            </a:r>
            <a:endParaRPr lang="zh-CN" altLang="en-US"/>
          </a:p>
          <a:p>
            <a:endParaRPr lang="zh-CN" altLang="en-US"/>
          </a:p>
          <a:p>
            <a:r>
              <a:rPr lang="zh-CN" altLang="en-US"/>
              <a:t>生命教育理论</a:t>
            </a:r>
            <a:r>
              <a:rPr lang="zh-CN" altLang="en-US"/>
              <a:t>视角中的</a:t>
            </a:r>
            <a:r>
              <a:rPr lang="zh-CN" altLang="en-US"/>
              <a:t>诗中的生命种类，价值比较。</a:t>
            </a: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人的</a:t>
            </a:r>
            <a:r>
              <a:rPr lang="zh-CN" altLang="en-US"/>
              <a:t>生命的</a:t>
            </a:r>
            <a:r>
              <a:rPr lang="en-US" altLang="zh-CN"/>
              <a:t>“</a:t>
            </a:r>
            <a:r>
              <a:rPr lang="zh-CN" altLang="en-US"/>
              <a:t>三度</a:t>
            </a:r>
            <a:r>
              <a:rPr lang="en-US" altLang="zh-CN"/>
              <a:t>”</a:t>
            </a:r>
            <a:r>
              <a:rPr lang="zh-CN" altLang="en-US"/>
              <a:t>结构：</a:t>
            </a:r>
            <a:endParaRPr lang="zh-CN" altLang="en-US"/>
          </a:p>
          <a:p>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生命的长度：自然生命</a:t>
            </a:r>
            <a:endParaRPr lang="zh-CN" altLang="en-US"/>
          </a:p>
          <a:p>
            <a:r>
              <a:rPr lang="zh-CN" altLang="en-US"/>
              <a:t>生命的宽度：社会生命</a:t>
            </a:r>
            <a:endParaRPr lang="zh-CN" altLang="en-US"/>
          </a:p>
          <a:p>
            <a:r>
              <a:rPr lang="zh-CN" altLang="en-US"/>
              <a:t>生命的高度：精神生命</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魏书生，当代著名教育改革家。</a:t>
            </a:r>
            <a:endParaRPr lang="zh-CN" altLang="en-US"/>
          </a:p>
          <a:p>
            <a:r>
              <a:rPr lang="zh-CN" altLang="en-US"/>
              <a:t>我为什么愿意教书？</a:t>
            </a:r>
            <a:endParaRPr lang="zh-CN" altLang="en-US"/>
          </a:p>
          <a:p>
            <a:r>
              <a:rPr lang="zh-CN" altLang="en-US"/>
              <a:t>那时（文革时期），人们为了适应形势而违心地斗争、批判，整自己的同胞，我感到深深的悲哀而又无可奈何。于是我便决心在学生的心田里开辟一片绿地，播撒上真善美的种子。我想，这世界上，如果由于自己的存在而多了一颗真诚、善良、美好的心灵，那我便获得了生存的幸福，有了一份生存的价值。（《魏书生文选》第一卷，第</a:t>
            </a:r>
            <a:r>
              <a:rPr lang="en-US" altLang="zh-CN"/>
              <a:t>3</a:t>
            </a:r>
            <a:r>
              <a:rPr lang="zh-CN" altLang="en-US"/>
              <a:t>页</a:t>
            </a:r>
            <a:r>
              <a:rPr lang="zh-CN" altLang="en-US"/>
              <a:t>）</a:t>
            </a:r>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一、教师专业发展对于自身物质生命的意义</a:t>
            </a:r>
            <a:endParaRPr lang="zh-CN" altLang="en-US"/>
          </a:p>
          <a:p>
            <a:r>
              <a:rPr lang="zh-CN" altLang="en-US"/>
              <a:t>教师的物质生命是指与教师的衣食住行和医疗健康等物质生活直接相关的生命状态。</a:t>
            </a:r>
            <a:endParaRPr lang="zh-CN" altLang="en-US"/>
          </a:p>
          <a:p>
            <a:r>
              <a:rPr lang="zh-CN" altLang="en-US"/>
              <a:t>根据美国人本主义心理学家马斯洛的需要层次理论，教师的物质生命主要表现为两个方面，</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一是教师的生理需要，即教师对眼前的衣食住行和医疗健康等物质生活的需要；</a:t>
            </a:r>
            <a:endParaRPr lang="zh-CN" altLang="en-US"/>
          </a:p>
          <a:p>
            <a:r>
              <a:rPr lang="zh-CN" altLang="en-US"/>
              <a:t>二是教师的安全需要，即教师对未来的衣食住行和医疗健康等物质生活的需要。</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作为静态的结果，教师专业发展不仅表现为教师专业素质提升到一定水平，而且表现为教师获得外在的某种职称或荣誉称号，如“正高级教师”“特级教师”“学科带头人”“名师”“有突出贡献的专家”“功勋教师”“人民教育家”等等。</a:t>
            </a:r>
            <a:endParaRPr lang="zh-CN" altLang="en-US"/>
          </a:p>
          <a:p>
            <a:r>
              <a:rPr lang="zh-CN" altLang="en-US"/>
              <a:t>所有这些称号，都与物质待遇相关。</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2016-07-28 09:53</a:t>
            </a:r>
            <a:endParaRPr lang="zh-CN" altLang="en-US"/>
          </a:p>
          <a:p>
            <a:r>
              <a:rPr lang="zh-CN" altLang="en-US"/>
              <a:t>中国徐州网-徐州日报讯（记者 甘晓妹）为进一步加强教师队伍建设，我市出台《徐州市名特优教师校长专项补助实施方案》，对全市中小学在职在岗名特优教师校长实行专项补助制度。</a:t>
            </a:r>
            <a:endParaRPr lang="zh-CN" altLang="en-US"/>
          </a:p>
          <a:p>
            <a:r>
              <a:rPr lang="zh-CN" altLang="en-US"/>
              <a:t>方案规定名特优教师、校长补助：江苏省人民教育家培养对象在培养期内每人每年补助25000元；江苏省特级教师在职期间每人每年补助20000元；徐州市名教师、名校长每人每年补助15000元；徐州市学科带头人每人每年补助10000元；徐州市青年名教师每人每年补助8000元；徐州市青年优秀骨干教师每人每年补助5000元。</a:t>
            </a: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二、教师专业发展对于自身社会生命的意义</a:t>
            </a:r>
            <a:endParaRPr lang="zh-CN" altLang="en-US"/>
          </a:p>
          <a:p>
            <a:r>
              <a:rPr lang="zh-CN" altLang="en-US"/>
              <a:t>教师的社会生命是指教师在人际交往中和社会制度环境中所表现出来的生命状态，这种生命状态往往由他人和社会制度对教师的情感态度以及教师由此而产生的内心体验两部分构成。</a:t>
            </a:r>
            <a:endParaRPr lang="zh-CN" altLang="en-US"/>
          </a:p>
          <a:p>
            <a:r>
              <a:rPr lang="zh-CN" altLang="en-US">
                <a:sym typeface="+mn-ea"/>
              </a:rPr>
              <a:t>根据马斯洛的需要层次理论，教师的社会生命主要表现在两个方面：</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归属与爱的需要、尊重需要两个方面。</a:t>
            </a:r>
            <a:endParaRPr lang="zh-CN" altLang="en-US"/>
          </a:p>
          <a:p>
            <a:r>
              <a:rPr lang="zh-CN" altLang="en-US"/>
              <a:t>其中，归属与爱的需要表现为教师需要与学生、同事、学生家长、教育管理者等建立亲密的感情。</a:t>
            </a:r>
            <a:endParaRPr lang="zh-CN" altLang="en-US"/>
          </a:p>
          <a:p>
            <a:r>
              <a:rPr lang="zh-CN" altLang="en-US"/>
              <a:t>尊重需要表现为教师希望自己得到别人的高度评价，需要自尊，希望为他人所尊重。</a:t>
            </a:r>
            <a:endParaRPr lang="zh-CN" altLang="en-US"/>
          </a:p>
          <a:p>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三、教师专业发展对于自身精神生命的意义</a:t>
            </a:r>
            <a:endParaRPr lang="zh-CN" altLang="en-US"/>
          </a:p>
          <a:p>
            <a:r>
              <a:rPr lang="zh-CN" altLang="en-US"/>
              <a:t>教师的精神生命是指与教师精神上的自主性、独特性、创造性等特征密切相关的生命状态，该生命状态的核心是意志自由。</a:t>
            </a:r>
            <a:endParaRPr lang="zh-CN" altLang="en-US"/>
          </a:p>
          <a:p>
            <a:r>
              <a:rPr lang="zh-CN" altLang="en-US"/>
              <a:t>根据马斯洛的需要层次理论，教师的精神生命主要表现在自我实现需要方面。马斯洛通过实证研究概括了自我实现者的诸多特征，其中一条重要特征就是“意志自由；对于文化与环境的独立性”。</a:t>
            </a:r>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教师专业发展对于自身精神生命的意义主要表现在以下方面。</a:t>
            </a:r>
            <a:endParaRPr lang="zh-CN" altLang="en-US"/>
          </a:p>
          <a:p>
            <a:r>
              <a:rPr lang="zh-CN" altLang="en-US"/>
              <a:t>一方面</a:t>
            </a:r>
            <a:r>
              <a:rPr lang="zh-CN" altLang="en-US"/>
              <a:t>，专业发展有助于教师追求教育的真理。</a:t>
            </a:r>
            <a:endParaRPr lang="zh-CN" altLang="en-US"/>
          </a:p>
          <a:p>
            <a:r>
              <a:rPr lang="zh-CN" altLang="en-US"/>
              <a:t>高尚的师德是教师专业发展的重要内容</a:t>
            </a:r>
            <a:r>
              <a:rPr lang="zh-CN" altLang="en-US"/>
              <a:t>之一。高尚的师德能够使教师超越世俗的名利，自觉抵制不合理的制度和习惯，坚定崇高的教育信仰，树立高尚的教育理想。</a:t>
            </a:r>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另一方面</a:t>
            </a:r>
            <a:r>
              <a:rPr lang="zh-CN" altLang="en-US"/>
              <a:t>，专业发展有助于教师迈向教育的“自由王国”。</a:t>
            </a:r>
            <a:endParaRPr lang="zh-CN" altLang="en-US"/>
          </a:p>
          <a:p>
            <a:r>
              <a:rPr lang="zh-CN" altLang="en-US"/>
              <a:t>教育的“必然王国”是指教师在教育实践活动中，对教育规律还没有形成真正的认识而不能自觉地支配自己和外部世界的一种状态。在教育的“必然王国”中，教师缺乏意志自由。而教育的“自由王国”则是指教师掌握了教育规律并自觉依照教育规律来支配自己和外部世界的一种社会状态。</a:t>
            </a:r>
            <a:endParaRPr lang="zh-CN" altLang="en-US"/>
          </a:p>
          <a:p>
            <a:r>
              <a:rPr lang="zh-CN" altLang="en-US"/>
              <a:t>教师通过专业发展，掌握渊博的专业知识，这样，教师就能够运用这些专业知识为自己的教育行为提供有力的解释和辩护，从而获得专业自主，在专业实践中实现精神上的意志自由。</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教师专业发展的意义有哪些？</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对于学生发展的意义</a:t>
            </a:r>
            <a:endParaRPr lang="zh-CN" altLang="en-US"/>
          </a:p>
          <a:p>
            <a:r>
              <a:rPr lang="zh-CN" altLang="en-US"/>
              <a:t>对于社会发展的意义</a:t>
            </a:r>
            <a:endParaRPr lang="zh-CN" altLang="en-US"/>
          </a:p>
          <a:p>
            <a:r>
              <a:rPr lang="zh-CN" altLang="en-US"/>
              <a:t>对于教师职业发展的意义</a:t>
            </a:r>
            <a:endParaRPr lang="zh-CN" altLang="en-US"/>
          </a:p>
          <a:p>
            <a:r>
              <a:rPr lang="zh-CN" altLang="en-US"/>
              <a:t>对于教育理论发展的意义</a:t>
            </a:r>
            <a:endParaRPr lang="zh-CN" altLang="en-US"/>
          </a:p>
          <a:p>
            <a:r>
              <a:rPr lang="zh-CN" altLang="en-US"/>
              <a:t>对于自身的意义</a:t>
            </a:r>
            <a:endParaRPr lang="zh-CN" altLang="en-US"/>
          </a:p>
          <a:p>
            <a:r>
              <a:rPr lang="en-US" altLang="zh-CN"/>
              <a:t>……</a:t>
            </a:r>
            <a:endParaRPr lang="zh-CN" altLang="en-US"/>
          </a:p>
          <a:p>
            <a:r>
              <a:rPr lang="zh-CN" altLang="en-US"/>
              <a:t>其中，前四个方面的意义属于教师专业发展的外在意义或工具性意义，最后一个方面的意义属于教师专业发展的内在意义或本体性意义。</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457200" y="1588770"/>
            <a:ext cx="8229600" cy="4525963"/>
          </a:xfrm>
        </p:spPr>
        <p:txBody>
          <a:bodyPr/>
          <a:p>
            <a:r>
              <a:rPr lang="zh-CN" altLang="en-US"/>
              <a:t>第一节 教师专业发展对于学生发展的意义</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一、教师专业发展的结果对于学生发展具有重要意义</a:t>
            </a:r>
            <a:endParaRPr lang="zh-CN" altLang="en-US"/>
          </a:p>
          <a:p>
            <a:endParaRPr lang="zh-CN" altLang="en-US"/>
          </a:p>
          <a:p>
            <a:r>
              <a:rPr lang="zh-CN" altLang="en-US"/>
              <a:t>首先，从专业道德角度说，教师专业素质对于学生发展具有重要意义。</a:t>
            </a:r>
            <a:endParaRPr lang="zh-CN" altLang="en-US"/>
          </a:p>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霍懋征在北京第二实验小学任教时，有一次，她班上的一个男生偷了同桌的钢笔，霍老师知道后没有声色俱厉地批评他，而是自己买了一支钢笔送给这位学生，并说：“我知道你喜欢钢笔，我也知道人家的东西你肯定是不会要的，趁别人不注意，你一定会送过去的。”霍老师的这个批评就是一个安全的、有营养的绿色批评。面对拿了别人东西的学生，霍老师深知，一旦把这种行为与“偷”字联系起来，足以击碎孩子稚嫩的心灵，甚至使其背负终生。她的批评不仅巧妙地维护了学生的人格尊严，还不失时机地教导孩子归还别人的东西。霍老师的绿色批评长久地滋养着这位学生的生命，以至于多年以后，这位学生满怀感激地带着孩子，千里迢迢来看望霍老师。他对孩子说：“没有您霍奶奶，就没有你爸爸的今天。”[ 黄伟华：《呼唤“绿色批评”》，载《教育艺术》，2005（4）。]</a:t>
            </a:r>
            <a:endParaRPr lang="zh-CN" altLang="en-US"/>
          </a:p>
          <a:p>
            <a:r>
              <a:rPr lang="zh-CN" altLang="en-US"/>
              <a:t>蕴含的师德是什么？</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6003</Words>
  <Application>WPS 演示</Application>
  <PresentationFormat>全屏显示(4:3)</PresentationFormat>
  <Paragraphs>196</Paragraphs>
  <Slides>48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48</vt:i4>
      </vt:variant>
    </vt:vector>
  </HeadingPairs>
  <TitlesOfParts>
    <vt:vector size="55" baseType="lpstr">
      <vt:lpstr>Arial</vt:lpstr>
      <vt:lpstr>宋体</vt:lpstr>
      <vt:lpstr>Wingdings</vt:lpstr>
      <vt:lpstr>Calibri</vt:lpstr>
      <vt:lpstr>微软雅黑</vt:lpstr>
      <vt:lpstr>Arial Unicode MS</vt:lpstr>
      <vt:lpstr>Office 主题​​</vt:lpstr>
      <vt:lpstr>第三章  教师专业发展的意义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16</cp:revision>
  <dcterms:created xsi:type="dcterms:W3CDTF">2019-05-09T09:43:00Z</dcterms:created>
  <dcterms:modified xsi:type="dcterms:W3CDTF">2023-04-02T12:54:55Z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