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1" r:id="rId4"/>
    <p:sldId id="259" r:id="rId5"/>
    <p:sldId id="260" r:id="rId6"/>
    <p:sldId id="262" r:id="rId7"/>
    <p:sldId id="264"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90" r:id="rId34"/>
    <p:sldId id="291" r:id="rId35"/>
    <p:sldId id="292" r:id="rId36"/>
    <p:sldId id="293" r:id="rId37"/>
    <p:sldId id="294" r:id="rId38"/>
    <p:sldId id="295" r:id="rId39"/>
    <p:sldId id="296" r:id="rId40"/>
    <p:sldId id="297" r:id="rId41"/>
    <p:sldId id="298" r:id="rId42"/>
    <p:sldId id="299" r:id="rId43"/>
    <p:sldId id="301" r:id="rId44"/>
    <p:sldId id="302" r:id="rId45"/>
    <p:sldId id="303" r:id="rId46"/>
    <p:sldId id="304" r:id="rId47"/>
    <p:sldId id="305" r:id="rId48"/>
    <p:sldId id="306" r:id="rId49"/>
    <p:sldId id="308" r:id="rId50"/>
    <p:sldId id="307" r:id="rId51"/>
    <p:sldId id="309" r:id="rId52"/>
    <p:sldId id="310" r:id="rId53"/>
    <p:sldId id="311" r:id="rId54"/>
    <p:sldId id="312" r:id="rId55"/>
    <p:sldId id="313" r:id="rId56"/>
    <p:sldId id="314" r:id="rId57"/>
    <p:sldId id="316" r:id="rId58"/>
    <p:sldId id="317" r:id="rId5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2" Type="http://schemas.openxmlformats.org/officeDocument/2006/relationships/tableStyles" Target="tableStyles.xml"/><Relationship Id="rId61" Type="http://schemas.openxmlformats.org/officeDocument/2006/relationships/viewProps" Target="viewProps.xml"/><Relationship Id="rId60" Type="http://schemas.openxmlformats.org/officeDocument/2006/relationships/presProps" Target="presProps.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67AC7-5D89-4052-B819-433509CE6392}"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4E204-69F5-461B-969E-A974C58D264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第七章 教师专业发展的教师合作路径</a:t>
            </a:r>
            <a:endParaRPr lang="zh-CN" altLang="en-US" dirty="0"/>
          </a:p>
        </p:txBody>
      </p:sp>
      <p:sp>
        <p:nvSpPr>
          <p:cNvPr id="3" name="副标题 2"/>
          <p:cNvSpPr>
            <a:spLocks noGrp="1"/>
          </p:cNvSpPr>
          <p:nvPr>
            <p:ph type="subTitle" idx="1"/>
          </p:nvPr>
        </p:nvSpPr>
        <p:spPr/>
        <p:txBody>
          <a:bodyPr/>
          <a:lstStyle/>
          <a:p>
            <a:r>
              <a:rPr lang="zh-CN" altLang="en-US" dirty="0"/>
              <a:t>同伴互助路径</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四、教师合作的任务是有效完成一项完整的教育教学活动</a:t>
            </a:r>
            <a:endParaRPr lang="zh-CN" altLang="en-US"/>
          </a:p>
          <a:p>
            <a:endParaRPr lang="zh-CN" altLang="en-US"/>
          </a:p>
          <a:p>
            <a:r>
              <a:rPr lang="zh-CN" altLang="en-US"/>
              <a:t>教师合作要有一定的任务。有人认为，教师合作的任务包括集体备课、说课、相互听课与评课、信息交流、专题讨论、沙龙、经验共享、共同阅读等。</a:t>
            </a:r>
            <a:endParaRPr lang="zh-CN" altLang="en-US"/>
          </a:p>
          <a:p>
            <a:r>
              <a:rPr lang="zh-CN" altLang="en-US"/>
              <a:t>单项运动。</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项完整的教育教学活动的环节主要包括发现问题、分析问题、提出解决方案、论证解决方案、实施和检验方案。在如此教育教学活动中，参与合作的教师能够意识到自己参与设计的教学方案的有效性、可行性会很快得到实践检验，因此，参与合作的教师就会更加投入地设计和论证方案。</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假如仅仅把集体备课、相互听课、信息交流、共同阅读、沙龙等单项活动作为教师合作的任务，那么，在这种情况下，由于教师是否认真合作、是否投入对话不需要用实质性的结果来检验，教师合作的任务就容易虚化，教师合作就容易形式化、走过场，这或许是当前中小学教师集体备课、听评课、读书会等所谓的合作活动效果不佳的重要原因之一。</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五、教师合作将教师专业发展建立在促进学生健康成长基础之上</a:t>
            </a:r>
            <a:endParaRPr lang="zh-CN" altLang="en-US"/>
          </a:p>
          <a:p>
            <a:endParaRPr lang="zh-CN" altLang="en-US"/>
          </a:p>
          <a:p>
            <a:r>
              <a:rPr lang="zh-CN" altLang="en-US"/>
              <a:t>高尚价值引领</a:t>
            </a:r>
            <a:endParaRPr lang="zh-CN" altLang="en-US"/>
          </a:p>
          <a:p>
            <a:r>
              <a:rPr lang="zh-CN" altLang="en-US"/>
              <a:t>虚心、专心、责任心</a:t>
            </a:r>
            <a:endParaRPr lang="zh-CN" altLang="en-US"/>
          </a:p>
          <a:p>
            <a:r>
              <a:rPr lang="zh-CN" altLang="en-US"/>
              <a:t>投入合作。</a:t>
            </a:r>
            <a:endParaRPr lang="zh-CN" altLang="en-US"/>
          </a:p>
          <a:p>
            <a:endParaRPr lang="zh-CN" altLang="en-US"/>
          </a:p>
          <a:p>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六、教师合作旨在促进参与合作的教师都得到专业发展</a:t>
            </a:r>
            <a:endParaRPr lang="zh-CN" altLang="en-US"/>
          </a:p>
          <a:p>
            <a:endParaRPr lang="zh-CN" altLang="en-US"/>
          </a:p>
          <a:p>
            <a:r>
              <a:rPr lang="zh-CN" altLang="en-US"/>
              <a:t>尺有所长，寸有所短。</a:t>
            </a:r>
            <a:endParaRPr lang="zh-CN" altLang="en-US"/>
          </a:p>
          <a:p>
            <a:endParaRPr lang="zh-CN" altLang="en-US"/>
          </a:p>
          <a:p>
            <a:r>
              <a:rPr lang="zh-CN" altLang="en-US"/>
              <a:t>师徒制不属于教师合作。</a:t>
            </a:r>
            <a:endParaRPr lang="zh-CN" altLang="en-US"/>
          </a:p>
          <a:p>
            <a:endParaRPr lang="zh-CN" altLang="en-US"/>
          </a:p>
          <a:p>
            <a:r>
              <a:rPr lang="zh-CN" altLang="en-US"/>
              <a:t>居高临下的专业引领。</a:t>
            </a:r>
            <a:endParaRPr lang="zh-CN" altLang="en-US"/>
          </a:p>
          <a:p>
            <a:r>
              <a:rPr lang="zh-CN" altLang="en-US"/>
              <a:t>师傅奉献。</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第二节  教师合作促进教师专业发展的机制</a:t>
            </a:r>
            <a:endParaRPr lang="zh-CN" altLang="en-US"/>
          </a:p>
          <a:p>
            <a:endParaRPr lang="zh-CN" altLang="en-US"/>
          </a:p>
          <a:p>
            <a:r>
              <a:rPr lang="zh-CN" altLang="en-US"/>
              <a:t>    一、教师合作有助于教师获得更加接近真理的知识</a:t>
            </a:r>
            <a:endParaRPr lang="zh-CN" altLang="en-US"/>
          </a:p>
          <a:p>
            <a:endParaRPr lang="zh-CN" altLang="en-US"/>
          </a:p>
          <a:p>
            <a:r>
              <a:rPr lang="zh-CN" altLang="en-US"/>
              <a:t>教师专业发展的内容</a:t>
            </a:r>
            <a:endParaRPr lang="zh-CN" altLang="en-US"/>
          </a:p>
          <a:p>
            <a:endParaRPr lang="zh-CN" altLang="en-US"/>
          </a:p>
          <a:p>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80000"/>
          </a:bodyPr>
          <a:p>
            <a:r>
              <a:rPr lang="zh-CN" altLang="en-US"/>
              <a:t>社会建构主义学习理论</a:t>
            </a:r>
            <a:endParaRPr lang="zh-CN" altLang="en-US"/>
          </a:p>
          <a:p>
            <a:r>
              <a:rPr lang="zh-CN" altLang="en-US">
                <a:sym typeface="+mn-ea"/>
              </a:rPr>
              <a:t>（社会建构主义理论）</a:t>
            </a:r>
            <a:endParaRPr lang="zh-CN" altLang="en-US">
              <a:sym typeface="+mn-ea"/>
            </a:endParaRPr>
          </a:p>
          <a:p>
            <a:endParaRPr lang="zh-CN" altLang="en-US">
              <a:sym typeface="+mn-ea"/>
            </a:endParaRPr>
          </a:p>
          <a:p>
            <a:r>
              <a:rPr lang="zh-CN" altLang="en-US">
                <a:sym typeface="+mn-ea"/>
              </a:rPr>
              <a:t>以维果茨基的思想为基础发展起来的，它主要关注学习和知识建构的社会文化机制。社会建构主义认为，虽然知识是个体主动建构的，而且只是个人经验的合理化，但这种建构也不是随意的任意建构，而是需要与他人磋商并达成一致来不断地加以调整和修正，并且不可避免地要受到当时社会文化因素的影响。</a:t>
            </a:r>
            <a:endParaRPr lang="zh-CN" altLang="en-US">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二、教师合作有助于增强教师专业发展的动力</a:t>
            </a:r>
            <a:endParaRPr lang="zh-CN" altLang="en-US"/>
          </a:p>
          <a:p>
            <a:endParaRPr lang="zh-CN" altLang="en-US"/>
          </a:p>
          <a:p>
            <a:r>
              <a:rPr lang="zh-CN" altLang="en-US"/>
              <a:t>（教师专业发展的动力）</a:t>
            </a:r>
            <a:endParaRPr lang="zh-CN" altLang="en-US"/>
          </a:p>
          <a:p>
            <a:endParaRPr lang="zh-CN" altLang="en-US"/>
          </a:p>
          <a:p>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首先，合作者之间的亲密关系能够增强教师专业发展的动力。社会互依理论认为，人的行为是与行为环境息息相关的，人要想获得成功，必须依赖群体的力量，仅仅依靠个人努力是难以实现愿望的。</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霍桑效应</a:t>
            </a:r>
            <a:endParaRPr lang="zh-CN" altLang="en-US"/>
          </a:p>
          <a:p>
            <a:r>
              <a:rPr lang="zh-CN" altLang="en-US"/>
              <a:t>霍桑效应的发现来自一项失败的管理研究。1924年11月，美国国家研究委员会组织了以哈佛大学心理专家梅奥为首的研究小组进驻西屋（威斯汀豪斯）电器公司的霍桑工厂，他们的初衷是试图通过改善工作条件与环境等外部因素，找到提高劳动生产率的途径。他们选定了继电器车间的六名女工作为观察对象。在七个阶段的试验中，主持人不断改变照明、工资、休息时间、午餐、环境等等因素，希望能发现这些因素与生产率的关系——这是传统管理理论所坚持的观点，但是很遗憾，不管外在因素怎样改变，试验组的生产效率一直在提升。</a:t>
            </a:r>
            <a:endParaRPr lang="zh-CN" altLang="en-US"/>
          </a:p>
          <a:p>
            <a:r>
              <a:rPr lang="zh-CN" altLang="en-US"/>
              <a:t>后来这个令人困惑的结果引发了管理学上一场革命。</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2010年，领衔起草《教师教育课程</a:t>
            </a:r>
            <a:r>
              <a:rPr lang="zh-CN" altLang="en-US"/>
              <a:t>标准》的华东师范大学教授钟启泉说：“按照我领衔起草的标准，现在的绝大多数老师不合格。现在我国的中小学老师存在三个主要问题：不读书、不研究、不合作。”</a:t>
            </a:r>
            <a:endParaRPr lang="zh-CN" altLang="en-US"/>
          </a:p>
          <a:p>
            <a:endParaRPr lang="zh-CN" altLang="en-US"/>
          </a:p>
          <a:p>
            <a:r>
              <a:rPr lang="zh-CN" altLang="en-US"/>
              <a:t>不读书：理论应用路径</a:t>
            </a:r>
            <a:endParaRPr lang="zh-CN" altLang="en-US"/>
          </a:p>
          <a:p>
            <a:r>
              <a:rPr lang="zh-CN" altLang="en-US"/>
              <a:t>不研究：实践反思路径</a:t>
            </a:r>
            <a:endParaRPr lang="zh-CN" altLang="en-US"/>
          </a:p>
          <a:p>
            <a:r>
              <a:rPr lang="zh-CN" altLang="en-US"/>
              <a:t>不合作：教师合作路径（同伴互助路径）</a:t>
            </a:r>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历时九年的试验和研究，学者们终于意识到了人不仅仅受到外在因素的刺激，更有自身主观因素的激励，从而诞生了管理行为理论，开始把人当作“人”而不是机器的附属物来看待了。</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就霍桑试验本身来看，当这六名女工被抽出来成为一组的时候，她们就意识到了自己是特殊的群体，是试验的对象，是这些专家一直关心的对象，这种受注意的感觉使得她们加倍努力工作，以证明自己是优秀的，是值得关注的。另一方面，这种特殊的地位使得六个女工之间团结得特别紧密，谁都不愿意拖这个集体的后退，她们之间甚至形成了一种默契。就这样，个人微妙的心理和团队精神促使着她们的产量上升再上升！</a:t>
            </a:r>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其次，合作者之间的差异能够增强教师专业发展的动力。</a:t>
            </a:r>
            <a:endParaRPr lang="zh-CN" altLang="en-US"/>
          </a:p>
          <a:p>
            <a:endParaRPr lang="zh-CN" altLang="en-US"/>
          </a:p>
          <a:p>
            <a:r>
              <a:rPr lang="zh-CN" altLang="en-US"/>
              <a:t>教师合作不刻意追求同质性，相反，应重视异质性，而在平等的关系下，合作者的异质性又能够得到充分表现。</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在合作过程中，这种差异的存在则会引起合作者的焦虑体验。焦虑体验并不必然是消极的，它具有积极作用。正是这种焦虑体验使得合作者认识到学习的必要性、紧迫性，因而，在教师合作中，合作者之间的差异能够增强教师专业发展的动力。正如富兰指出的那样，“如果焦虑被权力阶层牢牢地压抑了，虽然压力的程度降低了，但是，与此同时，解决问题的意愿和能力也就随之降低了。”“生命力就是在不断建立冲突和对抗之中成长壮大，富有生命力的系统也是包含焦虑的，只是各方面的相互关系是积极的。”[ 饶从满、杨秀玉、邓涛：《教师专业发展》，第150页，长春，东北师范大学出版社，2005。]</a:t>
            </a:r>
            <a:endParaRPr lang="zh-CN" altLang="en-US"/>
          </a:p>
          <a:p>
            <a:endParaRPr lang="zh-CN" altLang="en-US"/>
          </a:p>
          <a:p>
            <a:r>
              <a:rPr lang="zh-CN" altLang="en-US"/>
              <a:t>马克思主义矛盾观</a:t>
            </a:r>
            <a:r>
              <a:rPr lang="zh-CN" altLang="en-US"/>
              <a:t>。</a:t>
            </a:r>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最后，合作者之间的相互支持能够增强教师专业发展的动力。</a:t>
            </a:r>
            <a:endParaRPr lang="zh-CN" altLang="en-US"/>
          </a:p>
          <a:p>
            <a:endParaRPr lang="zh-CN" altLang="en-US"/>
          </a:p>
          <a:p>
            <a:r>
              <a:rPr lang="zh-CN" altLang="en-US"/>
              <a:t>职业倦怠是从事助人职业的从业者容易出现的一种与个人发展密切相关的问题。</a:t>
            </a: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教师职业倦怠的干预措施主要包括学校层面的干预措施和教师个人层面的干预措施两大方面。在学校层面的干预措施中，教师合作是一种重要类型。有研究者指出，为了帮助教师解决职业倦怠问题，学校应形成一个团结、合作、不断学习和相互支持的良好氛围，发展团队合作，建立教师与同事与上级间的社会支持。这种支持除了工作方面的支持之外，情感方面的支持、相互之间的鼓励和关心对教师而言尤为重要。[ 朱旭东：《教师专业发展理论研究》，第340页，北京，北京师范大学出版社，2011。]</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罗曼·罗兰(Romain Rolland，1866年1月29日~1944年12月30日)，1866年1月29日生于法国克拉姆西，思想家，文学家，批判现实主义作家，音乐评论家，社会活动家，1915年诺贝尔文学奖得主。</a:t>
            </a:r>
            <a:endParaRPr lang="zh-CN" altLang="en-US"/>
          </a:p>
          <a:p>
            <a:endParaRPr lang="zh-CN" altLang="en-US"/>
          </a:p>
          <a:p>
            <a:r>
              <a:rPr lang="en-US" altLang="zh-CN"/>
              <a:t>“</a:t>
            </a:r>
            <a:r>
              <a:rPr lang="zh-CN" altLang="en-US"/>
              <a:t>只要有一双忠实的眼睛与我一同哭泣，就值得我为生命而</a:t>
            </a:r>
            <a:r>
              <a:rPr lang="zh-CN" altLang="en-US"/>
              <a:t>受苦。</a:t>
            </a:r>
            <a:r>
              <a:rPr lang="en-US" altLang="zh-CN"/>
              <a:t>”</a:t>
            </a:r>
            <a:endParaRPr lang="zh-CN" altLang="en-US"/>
          </a:p>
          <a:p>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路遥：</a:t>
            </a:r>
            <a:r>
              <a:rPr lang="zh-CN" altLang="en-US"/>
              <a:t>《平凡的世界》</a:t>
            </a:r>
            <a:endParaRPr lang="zh-CN" altLang="en-US"/>
          </a:p>
        </p:txBody>
      </p:sp>
      <p:sp>
        <p:nvSpPr>
          <p:cNvPr id="3" name="内容占位符 2"/>
          <p:cNvSpPr>
            <a:spLocks noGrp="1"/>
          </p:cNvSpPr>
          <p:nvPr>
            <p:ph idx="1"/>
          </p:nvPr>
        </p:nvSpPr>
        <p:spPr/>
        <p:txBody>
          <a:bodyPr>
            <a:noAutofit/>
          </a:bodyPr>
          <a:p>
            <a:r>
              <a:rPr lang="zh-CN" altLang="en-US" sz="2000"/>
              <a:t>文化大革命中，作为生产队长的孙少安因为为村民</a:t>
            </a:r>
            <a:r>
              <a:rPr lang="zh-CN" altLang="en-US" sz="2000"/>
              <a:t>私分猪饲料地受批判。</a:t>
            </a:r>
            <a:endParaRPr lang="zh-CN" altLang="en-US" sz="2000"/>
          </a:p>
          <a:p>
            <a:endParaRPr lang="zh-CN" altLang="en-US" sz="2000"/>
          </a:p>
          <a:p>
            <a:r>
              <a:rPr lang="zh-CN" altLang="en-US" sz="2000"/>
              <a:t>这一天遇集，全公社的脱产干部和各大队、各生产队的主要负责人，都被调到公社院子里，批判五个“走资本主义道路”的生产队长。尽管不是群众大会，但阵势也不小，公社院子里黑鸦鸦坐了一大片人。</a:t>
            </a:r>
            <a:endParaRPr lang="zh-CN" altLang="en-US" sz="2000"/>
          </a:p>
          <a:p>
            <a:r>
              <a:rPr lang="en-US" altLang="zh-CN" sz="2000"/>
              <a:t>……</a:t>
            </a:r>
            <a:endParaRPr lang="zh-CN" altLang="en-US" sz="2000"/>
          </a:p>
          <a:p>
            <a:r>
              <a:rPr lang="zh-CN" altLang="en-US" sz="2000"/>
              <a:t>在石圪节的街上和全公社每家每户的喇叭匣上，都转播着这个批判会的实况。孙少安和另外这四个人顷刻间就成了全公社家喻户晓的人物。到处都有人在议论他们——从本人议论到家里的其他人直至祖宗三代。</a:t>
            </a:r>
            <a:endParaRPr lang="zh-CN" altLang="en-US"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等众人散尽以后，少安才无精打采地出了公社院子，来到石圪节的街上。</a:t>
            </a:r>
            <a:endParaRPr lang="zh-CN" altLang="en-US"/>
          </a:p>
          <a:p>
            <a:r>
              <a:rPr lang="zh-CN" altLang="en-US"/>
              <a:t>街上的集市已经快接近尾声。少安走过街道的时候，不时感觉有人在指划着议论他。</a:t>
            </a:r>
            <a:endParaRPr lang="zh-CN" altLang="en-US"/>
          </a:p>
          <a:p>
            <a:r>
              <a:rPr lang="zh-CN" altLang="en-US"/>
              <a:t>他突然看见父亲和妹妹从一个拐角处向他迎面走来。他很快迎上前去对他们说：“你们来干什么哩？我没什么……”</a:t>
            </a:r>
            <a:endParaRPr lang="zh-CN" altLang="en-US"/>
          </a:p>
          <a:p>
            <a:r>
              <a:rPr lang="zh-CN" altLang="en-US"/>
              <a:t>他父亲说：“我在家里心焦得坐不定，跑来看人家倒究怎样处理你呀……”</a:t>
            </a:r>
            <a:endParaRPr lang="zh-CN" altLang="en-US"/>
          </a:p>
          <a:p>
            <a:r>
              <a:rPr lang="zh-CN" altLang="en-US"/>
              <a:t>少安对父亲和妹妹说：“已经完了，再也不会怎样……你们不要担心。先回去吧。我还要给队里办点事，一会就回来呀。”</a:t>
            </a:r>
            <a:endParaRPr lang="zh-CN" altLang="en-US"/>
          </a:p>
          <a:p>
            <a:r>
              <a:rPr lang="zh-CN" altLang="en-US"/>
              <a:t>孙玉厚只好和兰香先走了。临走时，他阴郁地对儿子说：“你早点回来……”</a:t>
            </a:r>
            <a:endParaRPr lang="zh-CN" altLang="en-US"/>
          </a:p>
          <a:p>
            <a:r>
              <a:rPr lang="zh-CN" altLang="en-US"/>
              <a:t>“嗯。”少安对父亲和妹妹点点头，就转过身一个人向石圪节的后街上走去了。</a:t>
            </a:r>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孙少安其实并没有任何可办的事。他只是感到一种无法言语的难受和痛苦，不愿意和父亲、妹妹一块相跟着回家。他想一个人度过一段时间，让积压在胸中的闷气慢慢消散出去。</a:t>
            </a:r>
            <a:endParaRPr lang="zh-CN" altLang="en-US"/>
          </a:p>
          <a:p>
            <a:r>
              <a:rPr lang="en-US" altLang="zh-CN"/>
              <a:t>……</a:t>
            </a:r>
            <a:endParaRPr lang="zh-CN" altLang="en-US"/>
          </a:p>
          <a:p>
            <a:r>
              <a:rPr lang="zh-CN" altLang="en-US"/>
              <a:t>临进村子时，他为了使自己的心情平静下来，想在什么地方坐一坐。公路边不合适，万一村里有人看见他黑天半夜坐在野地里，会乱猜测的。</a:t>
            </a:r>
            <a:endParaRPr lang="zh-CN" altLang="en-US"/>
          </a:p>
          <a:p>
            <a:r>
              <a:rPr lang="zh-CN" altLang="en-US"/>
              <a:t>他于是就顺路走进一片高粱地，找了一块空地方坐下来，两只手开始麻利地卷起一支旱烟卷。</a:t>
            </a:r>
            <a:endParaRPr lang="zh-CN" altLang="en-US"/>
          </a:p>
          <a:p>
            <a:r>
              <a:rPr lang="zh-CN" altLang="en-US"/>
              <a:t>他刚抽了两口烟，就听见前面的高粱地传来一片沙沙的响声，接着，一个黑乎乎的人影向他走过来。少安仔细一瞧：竟然是父亲！</a:t>
            </a:r>
            <a:endParaRPr lang="zh-CN" altLang="en-US"/>
          </a:p>
          <a:p>
            <a:r>
              <a:rPr lang="zh-CN" altLang="en-US"/>
              <a:t>他父亲走过来，在他面前怔了一下，也没言传，就在他身边坐下来，掏出自己的旱烟锅，在烟布袋里挖来挖去。“你怎到这儿来了？你怎知道我在这里呢？”少安迷惑地望着父亲。</a:t>
            </a:r>
            <a:endParaRPr lang="zh-CN" altLang="en-US"/>
          </a:p>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倡导教师合作路径的代表人之一，</a:t>
            </a:r>
            <a:r>
              <a:rPr lang="zh-CN" altLang="en-US"/>
              <a:t>加拿大学者哈格瑞沃斯（Hargreaves，又译为哈格里夫斯）</a:t>
            </a:r>
            <a:r>
              <a:rPr lang="zh-CN" altLang="en-US"/>
              <a:t>把学校中的教师文化分为四种类型：</a:t>
            </a:r>
            <a:endParaRPr lang="zh-CN" altLang="en-US"/>
          </a:p>
          <a:p>
            <a:r>
              <a:rPr lang="zh-CN" altLang="en-US"/>
              <a:t>（1）个人主义文化。</a:t>
            </a:r>
            <a:endParaRPr lang="zh-CN" altLang="en-US"/>
          </a:p>
          <a:p>
            <a:r>
              <a:rPr lang="zh-CN" altLang="en-US"/>
              <a:t>（2）分化的文化。</a:t>
            </a:r>
            <a:endParaRPr lang="zh-CN" altLang="en-US"/>
          </a:p>
          <a:p>
            <a:r>
              <a:rPr lang="zh-CN" altLang="en-US"/>
              <a:t>（3）硬造的合作。</a:t>
            </a:r>
            <a:endParaRPr lang="zh-CN" altLang="en-US"/>
          </a:p>
          <a:p>
            <a:r>
              <a:rPr lang="zh-CN" altLang="en-US"/>
              <a:t>（4）合作的文化。</a:t>
            </a:r>
            <a:endParaRPr lang="zh-CN" altLang="en-US"/>
          </a:p>
          <a:p>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孙玉厚半天才</a:t>
            </a:r>
            <a:r>
              <a:rPr lang="zh-CN" altLang="en-US">
                <a:sym typeface="+mn-ea"/>
              </a:rPr>
              <a:t>讷</a:t>
            </a:r>
            <a:r>
              <a:rPr lang="zh-CN" altLang="en-US"/>
              <a:t>讷地说：“我就在你后头走着……我让兰香先回去了。我怕你万一想不开……”</a:t>
            </a:r>
            <a:endParaRPr lang="zh-CN" altLang="en-US"/>
          </a:p>
          <a:p>
            <a:r>
              <a:rPr lang="zh-CN" altLang="en-US"/>
              <a:t>少安鼻子一酸，竟冲动地趴在高粱地上出声地哭了。在这一刻里，在父亲的面前，他才又一次感到自己是个孩子！他需要大人的保护和温情，他也得到了这一切——唉，让他哭一阵吧，痛痛快快地哭一阵！这样，也许他心里会好受一些的……</a:t>
            </a:r>
            <a:endParaRPr lang="zh-CN" altLang="en-US"/>
          </a:p>
          <a:p>
            <a:r>
              <a:rPr lang="zh-CN" altLang="en-US"/>
              <a:t>少安听见他父亲的哭泣声，才惊慌地从地上爬起来。</a:t>
            </a:r>
            <a:endParaRPr lang="zh-CN" altLang="en-US"/>
          </a:p>
          <a:p>
            <a:r>
              <a:rPr lang="zh-CN" altLang="en-US"/>
              <a:t>父亲也哭了，他就不能再哭了。亲爱的爸爸很少这样在孩子面前抛洒泪水，现在却在他面前如此不掩饰地痛哭流涕，这使他感到无比的震惊！</a:t>
            </a:r>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他立刻又把自己从孩子的状态变成大人的状态，对父亲说：“爸爸，你不要难受。我什么事也没！我只是一时心里闷得不行，想一个人消散一会。你放心！我不会做什么出边事；我才二十三，还没活人哩，怎么可能往绝路上走呢？你想想，我从十三岁开始和你一块撑扶这个家，我怎么能丢下这一群人呢？你不要哭了，爸爸。你放心！我的心一点也没松，我还会象往常一样打起精神来的。我年轻，苦一点也没什么。咱们受苦人，光景日月就这么个过法，一辈子三灾六难总是免不了的。也许世事总会有个转变，要是天年再好一点，咱们的光景会翻起来的。再说，少平和兰香也快大了，咱两个一定把他们的书供到头。咱家七老八小，就看咱两个撑扶这光景哩。你不要灰心，门里门外的大事总有我承担哩……”</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第三节  教师合作的策略</a:t>
            </a:r>
            <a:endParaRPr lang="zh-CN" altLang="en-US"/>
          </a:p>
          <a:p>
            <a:endParaRPr lang="zh-CN" altLang="en-US"/>
          </a:p>
          <a:p>
            <a:r>
              <a:rPr lang="zh-CN" altLang="en-US"/>
              <a:t>一、树立合作共赢观念</a:t>
            </a:r>
            <a:endParaRPr lang="zh-CN" altLang="en-US"/>
          </a:p>
          <a:p>
            <a:r>
              <a:rPr lang="zh-CN" altLang="en-US"/>
              <a:t>所谓合作共赢观念，是指教师相信与同事合作，不仅有助于同事的成功，而且有助于自己的成功。</a:t>
            </a:r>
            <a:endParaRPr lang="zh-CN" altLang="en-US"/>
          </a:p>
          <a:p>
            <a:r>
              <a:rPr lang="zh-CN" altLang="en-US"/>
              <a:t>只有树立合作共赢观念，教师才会产生与同事合作的意愿和内在动力。</a:t>
            </a:r>
            <a:endParaRPr lang="zh-CN" altLang="en-US"/>
          </a:p>
          <a:p>
            <a:r>
              <a:rPr lang="zh-CN" altLang="en-US"/>
              <a:t>与合作共赢观念相反的观念有两个：</a:t>
            </a:r>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一方面，教师克服个人奋斗观念，以树立树立合作共赢观念。</a:t>
            </a:r>
            <a:endParaRPr lang="zh-CN" altLang="en-US"/>
          </a:p>
          <a:p>
            <a:endParaRPr lang="zh-CN" altLang="en-US"/>
          </a:p>
          <a:p>
            <a:r>
              <a:rPr lang="zh-CN" altLang="en-US"/>
              <a:t>首先，教师应该认识到自己存在不足，需要通过合作获得他人的帮助。</a:t>
            </a:r>
            <a:endParaRPr lang="zh-CN" altLang="en-US"/>
          </a:p>
          <a:p>
            <a:r>
              <a:rPr lang="zh-CN" altLang="en-US"/>
              <a:t>苏格拉底：“认识你自己</a:t>
            </a:r>
            <a:r>
              <a:rPr lang="zh-CN" altLang="en-US">
                <a:sym typeface="+mn-ea"/>
              </a:rPr>
              <a:t>。</a:t>
            </a:r>
            <a:r>
              <a:rPr lang="zh-CN" altLang="en-US"/>
              <a:t>”</a:t>
            </a:r>
            <a:endParaRPr lang="zh-CN" altLang="en-US"/>
          </a:p>
          <a:p>
            <a:r>
              <a:rPr lang="zh-CN" altLang="en-US"/>
              <a:t>老子：“知人者智，自知者明。胜人者有力，自胜者强。”</a:t>
            </a:r>
            <a:endParaRPr lang="zh-CN" altLang="en-US"/>
          </a:p>
          <a:p>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其次，教师应认识到与他人合作是自己的本职工作的必然要求。</a:t>
            </a:r>
            <a:endParaRPr lang="zh-CN" altLang="en-US"/>
          </a:p>
          <a:p>
            <a:endParaRPr lang="zh-CN" altLang="en-US"/>
          </a:p>
          <a:p>
            <a:r>
              <a:rPr lang="en-US" altLang="zh-CN"/>
              <a:t>“</a:t>
            </a:r>
            <a:r>
              <a:rPr lang="zh-CN" altLang="en-US"/>
              <a:t>科任制</a:t>
            </a:r>
            <a:r>
              <a:rPr lang="en-US" altLang="zh-CN"/>
              <a:t>”</a:t>
            </a:r>
            <a:r>
              <a:rPr lang="zh-CN" altLang="en-US"/>
              <a:t>教师工作安排方式。</a:t>
            </a: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另一方面，教师克服片面竞争观念，以树立树立合作共赢观念。</a:t>
            </a:r>
            <a:endParaRPr lang="zh-CN" altLang="en-US"/>
          </a:p>
          <a:p>
            <a:endParaRPr lang="zh-CN" altLang="en-US"/>
          </a:p>
          <a:p>
            <a:r>
              <a:rPr lang="zh-CN" altLang="en-US"/>
              <a:t>零和博弈。</a:t>
            </a:r>
            <a:endParaRPr lang="zh-CN" altLang="en-US"/>
          </a:p>
          <a:p>
            <a:endParaRPr lang="zh-CN" altLang="en-US"/>
          </a:p>
          <a:p>
            <a:r>
              <a:rPr lang="zh-CN" altLang="en-US"/>
              <a:t>美国经济学家、诺贝尔经济学奖获得者纳什的非合作博弈均衡理论中的“囚徒困境”案例</a:t>
            </a:r>
            <a:endParaRPr lang="zh-CN" altLang="en-US"/>
          </a:p>
          <a:p>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囚徒困境</a:t>
            </a:r>
            <a:endParaRPr lang="zh-CN" altLang="en-US"/>
          </a:p>
        </p:txBody>
      </p:sp>
      <p:sp>
        <p:nvSpPr>
          <p:cNvPr id="3" name="内容占位符 2"/>
          <p:cNvSpPr>
            <a:spLocks noGrp="1"/>
          </p:cNvSpPr>
          <p:nvPr>
            <p:ph idx="1"/>
          </p:nvPr>
        </p:nvSpPr>
        <p:spPr/>
        <p:txBody>
          <a:bodyPr>
            <a:normAutofit fontScale="70000"/>
          </a:bodyPr>
          <a:p>
            <a:r>
              <a:rPr lang="zh-CN" altLang="en-US" sz="3430"/>
              <a:t>一位富翁在家中被杀，财物被盗。警方在此案的侦破过程中，抓到两个犯罪嫌疑人，斯卡尔菲丝和那库尔斯，并从他们的住处搜出被害人家中丢失的财物。但是，他们矢口否认曾杀过人，辩称是先发现富翁被杀，然后顺手牵羊偷了些东西。</a:t>
            </a:r>
            <a:endParaRPr lang="zh-CN" altLang="en-US" sz="3430"/>
          </a:p>
          <a:p>
            <a:r>
              <a:rPr lang="zh-CN" altLang="en-US" sz="3430"/>
              <a:t>为了获得杀人证据，审讯者分别对他们说：“如果你招供，他不招供，那么，你会因检举对方有功而被无罪释放，他会被判15年徒刑；如果你招供，他也招供，你们都被判10年；如果你不招供，他招供，他被无罪释放，你被判15年；如果你们都不招供杀人，会根据偷盗罪各判1年。”</a:t>
            </a:r>
            <a:endParaRPr lang="zh-CN" altLang="en-US" sz="343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非合作博弈论均衡理论的主要思想：</a:t>
            </a:r>
            <a:endParaRPr lang="zh-CN" altLang="en-US"/>
          </a:p>
          <a:p>
            <a:r>
              <a:rPr lang="zh-CN" altLang="en-US"/>
              <a:t>在非合作博弈状况下，每个人的理性选择，并不能获得个人所希望的最大结果；</a:t>
            </a:r>
            <a:endParaRPr lang="zh-CN" altLang="en-US"/>
          </a:p>
          <a:p>
            <a:r>
              <a:rPr lang="zh-CN" altLang="en-US"/>
              <a:t>在非合作博弈状况下，每个人的理性并不能导致集体理性；</a:t>
            </a:r>
            <a:endParaRPr lang="zh-CN" altLang="en-US"/>
          </a:p>
          <a:p>
            <a:r>
              <a:rPr lang="zh-CN" altLang="en-US"/>
              <a:t>在互动过程中，与他人合作，不仅利人，而且利己。</a:t>
            </a:r>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非合作博弈均衡论在经济学中的突破：</a:t>
            </a:r>
            <a:endParaRPr lang="zh-CN" altLang="en-US"/>
          </a:p>
          <a:p>
            <a:r>
              <a:rPr lang="zh-CN" altLang="en-US"/>
              <a:t>批判了“鼓励为追求个人利益最大化而进行竞争”的市场经济原理。根据经济学家亚当·斯密的理论，在市场经济活动中，每个人都是从利己的目的出发的，为了使个人利益最大化而进行竞争是合理的。</a:t>
            </a:r>
            <a:endParaRPr lang="zh-CN" altLang="en-US"/>
          </a:p>
          <a:p>
            <a:r>
              <a:rPr lang="zh-CN" altLang="en-US"/>
              <a:t>根据非合作博弈均衡理论，教师之间相互合作，要比相互竞争更有利于各自的专业发展。</a:t>
            </a:r>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二、掌握教师合作技巧</a:t>
            </a:r>
            <a:endParaRPr lang="zh-CN" altLang="en-US"/>
          </a:p>
          <a:p>
            <a:endParaRPr lang="zh-CN" altLang="en-US"/>
          </a:p>
          <a:p>
            <a:r>
              <a:rPr lang="en-US" altLang="zh-CN"/>
              <a:t>1.</a:t>
            </a:r>
            <a:r>
              <a:rPr lang="zh-CN" altLang="en-US"/>
              <a:t>用汇谈代替辩论</a:t>
            </a:r>
            <a:endParaRPr lang="zh-CN" altLang="en-US"/>
          </a:p>
          <a:p>
            <a:endParaRPr lang="zh-CN" altLang="en-US"/>
          </a:p>
          <a:p>
            <a:r>
              <a:rPr lang="zh-CN" altLang="en-US"/>
              <a:t>彼得</a:t>
            </a:r>
            <a:r>
              <a:rPr lang="en-US" altLang="zh-CN"/>
              <a:t>·</a:t>
            </a:r>
            <a:r>
              <a:rPr lang="zh-CN" altLang="en-US"/>
              <a:t>圣吉的学习型组织理论倡导团队学习。</a:t>
            </a:r>
            <a:endParaRPr lang="zh-CN" altLang="en-US"/>
          </a:p>
          <a:p>
            <a:r>
              <a:rPr lang="zh-CN" altLang="en-US"/>
              <a:t>合作学习。</a:t>
            </a:r>
            <a:endParaRPr lang="zh-CN" altLang="en-US"/>
          </a:p>
          <a:p>
            <a:r>
              <a:rPr lang="zh-CN" altLang="en-US"/>
              <a:t>深度汇谈</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哈格瑞沃斯认为，在这四种文化中，个人主义文化和分化的文化是学校里最常见的教师文化；最需要警惕的是“硬造的合作”文化，该文化很容易打着“合作”的旗号，损害教师之间的真正合作。对于教师专业发展来说，最理想的教师文化是合作的文化，尤其是当这种文化与校本课程发展结合起来时，更是如此。[ 教育部师范司：《教师专业化的理论与实践》，第30-31页，北京，人民教育出版社，2003。]</a:t>
            </a:r>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a:t>2.</a:t>
            </a:r>
            <a:r>
              <a:rPr lang="zh-CN" altLang="en-US"/>
              <a:t>善于发现和肯定别人的优点</a:t>
            </a:r>
            <a:endParaRPr lang="zh-CN" altLang="en-US"/>
          </a:p>
          <a:p>
            <a:endParaRPr lang="zh-CN" altLang="en-US"/>
          </a:p>
          <a:p>
            <a:endParaRPr lang="zh-CN" altLang="en-US"/>
          </a:p>
          <a:p>
            <a:r>
              <a:rPr lang="zh-CN" altLang="en-US"/>
              <a:t>于漪：</a:t>
            </a:r>
            <a:r>
              <a:rPr lang="zh-CN" altLang="en-US"/>
              <a:t>我这一辈子有两把尺，一把尺子量别人的长处，一把尺子量自己的不足。在这种“比”和“量”的过程中，我总能找到自己的不足，总能学到别人的长处。</a:t>
            </a:r>
            <a:endParaRPr lang="zh-CN" altLang="en-US"/>
          </a:p>
          <a:p>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en-US" altLang="zh-CN"/>
              <a:t>3.</a:t>
            </a:r>
            <a:r>
              <a:rPr lang="zh-CN" altLang="en-US"/>
              <a:t>通过现身说法提出建议</a:t>
            </a:r>
            <a:endParaRPr lang="zh-CN" altLang="en-US"/>
          </a:p>
          <a:p>
            <a:endParaRPr lang="zh-CN" altLang="en-US"/>
          </a:p>
          <a:p>
            <a:endParaRPr lang="zh-CN" altLang="en-US"/>
          </a:p>
          <a:p>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三、定期开展行动研究</a:t>
            </a:r>
            <a:endParaRPr lang="zh-CN" altLang="en-US"/>
          </a:p>
          <a:p>
            <a:endParaRPr lang="zh-CN" altLang="en-US"/>
          </a:p>
          <a:p>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教育研究分类：</a:t>
            </a:r>
            <a:endParaRPr lang="zh-CN" altLang="en-US"/>
          </a:p>
          <a:p>
            <a:endParaRPr lang="zh-CN" altLang="en-US"/>
          </a:p>
          <a:p>
            <a:r>
              <a:rPr lang="zh-CN" altLang="en-US"/>
              <a:t>理论研究，实践研究（直接目的）</a:t>
            </a:r>
            <a:endParaRPr lang="zh-CN" altLang="en-US"/>
          </a:p>
          <a:p>
            <a:r>
              <a:rPr lang="zh-CN" altLang="en-US"/>
              <a:t>旁观者研究，参与者研究（研究过程）</a:t>
            </a:r>
            <a:endParaRPr lang="zh-CN" altLang="en-US"/>
          </a:p>
          <a:p>
            <a:endParaRPr lang="zh-CN" altLang="en-US"/>
          </a:p>
          <a:p>
            <a:r>
              <a:rPr lang="zh-CN" altLang="en-US"/>
              <a:t>教师成为研究者</a:t>
            </a:r>
            <a:endParaRPr lang="zh-CN" altLang="en-US"/>
          </a:p>
          <a:p>
            <a:endParaRPr lang="zh-CN" altLang="en-US"/>
          </a:p>
          <a:p>
            <a:endParaRPr lang="zh-CN" altLang="en-US"/>
          </a:p>
          <a:p>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行动研究是一种由实际工作者在现实情境中自主进行的反思性探索，并以解决工作情境中特定的实际问题为主要目的，强调研究与活动的一体化，使实际工作者从工作中学习、思考和解决问题。[ 全国十二所重点师范大学联合编写：《教育学基础》，第300页，北京，教育科学出版社，2002。]</a:t>
            </a:r>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把行动研究作为教师通过合作促进专业发展的一条重要策略，主要理由有以下方面：</a:t>
            </a:r>
            <a:endParaRPr lang="zh-CN" altLang="en-US"/>
          </a:p>
          <a:p>
            <a:r>
              <a:rPr lang="zh-CN" altLang="en-US"/>
              <a:t>首先，行动研究重视教师合作。</a:t>
            </a:r>
            <a:endParaRPr lang="zh-CN" altLang="en-US"/>
          </a:p>
          <a:p>
            <a:r>
              <a:rPr lang="zh-CN" altLang="en-US"/>
              <a:t>行动研究肇始于二十世纪三四十年代，从兴起以来，它一直强调合作，以至于行动研究又可以称为合作行动研究。</a:t>
            </a:r>
            <a:endParaRPr lang="zh-CN" altLang="en-US"/>
          </a:p>
          <a:p>
            <a:r>
              <a:rPr lang="zh-CN" altLang="en-US"/>
              <a:t>（可以个人进行，更注重合作进行）</a:t>
            </a:r>
            <a:endParaRPr lang="zh-CN" altLang="en-US"/>
          </a:p>
          <a:p>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sz="3430"/>
              <a:t>其次，行动研究具有鲜明的行动性，它是为了行动、在行动中、基于行动的研究。“研究工作不是在脱离教育、教学实际工作的书斋中完成的，也不是单纯地进行资料的收集、阅读和整理，而是研究者在现场的行动中去发现、研究和解决问题，研究过程以行动开始，在行动中进行，并以行动质量的提高与否作为检验研究效果的标准”。[ 洪明：《教师教育的理论与实践》，第170，福州，福建教育出版社，2007。]</a:t>
            </a:r>
            <a:endParaRPr lang="zh-CN" altLang="en-US" sz="3430"/>
          </a:p>
          <a:p>
            <a:r>
              <a:rPr lang="zh-CN" altLang="en-US" sz="3430"/>
              <a:t>教师通过合作开始行动研究以促进专业发展，能够有效避免教师集体在进行单项专业发展活动中所容易出现的形式化问题。</a:t>
            </a:r>
            <a:endParaRPr lang="zh-CN" altLang="en-US" sz="3430"/>
          </a:p>
          <a:p>
            <a:endParaRPr lang="zh-CN" altLang="en-US" sz="3430"/>
          </a:p>
          <a:p>
            <a:endParaRPr lang="zh-CN" altLang="en-US" sz="343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最后，行动研究生产实践性知识。</a:t>
            </a:r>
            <a:endParaRPr lang="zh-CN" altLang="en-US"/>
          </a:p>
          <a:p>
            <a:r>
              <a:rPr lang="zh-CN" altLang="en-US"/>
              <a:t>“‘行动研究’与知识的生产有关，尽管它生产的知识是暂时的，尽管它生产知识的目的是为了改变自己的处境，在这处境中知识的断言一度被认为是真的。换句话说，用改善了的教师的实践为教师‘研究’辩护是不够的，必须要有关于实践为什么被改善了的知识。”[ 【英】理查德·普林：《教育研究的哲学》，第13页，李伟译，北京，北京师范大学出版社,2008。]</a:t>
            </a:r>
            <a:endParaRPr lang="zh-CN" altLang="en-US"/>
          </a:p>
          <a:p>
            <a:r>
              <a:rPr lang="zh-CN" altLang="en-US"/>
              <a:t>实践性知识：教师专业发展的知识基础</a:t>
            </a:r>
            <a:endParaRPr lang="zh-CN" altLang="en-US"/>
          </a:p>
          <a:p>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行动研究一般地适用于下列研究范围:</a:t>
            </a:r>
            <a:endParaRPr lang="zh-CN" altLang="en-US"/>
          </a:p>
          <a:p>
            <a:r>
              <a:rPr lang="zh-CN" altLang="en-US"/>
              <a:t> (1)在教学过程中将新的改革措施引入固有的体系中，使之得到创新； （实践改进式）</a:t>
            </a:r>
            <a:endParaRPr lang="zh-CN" altLang="en-US"/>
          </a:p>
          <a:p>
            <a:r>
              <a:rPr lang="zh-CN" altLang="en-US"/>
              <a:t>(2)对已确诊的问题加以补救，或使环境因素得到改善。（问题解决式）</a:t>
            </a:r>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行动研究的程序有多种，其中，凯米斯提出的程序是影响最大的程序之一，它又被称为“凯米斯模式”。该程序认为，行动研究是一个螺旋式加深的发展过程，每一个螺旋发展圈又包括四个相互联系、相互依赖的环节：计划、行动、考察和反思。[ 郑金洲，陶保平、孔企平：《学校教育研究方法》，第247-248页，北京，教育科学出版社，2003。]</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教师合作路径，又被称为</a:t>
            </a:r>
            <a:r>
              <a:rPr lang="zh-CN" altLang="en-US"/>
              <a:t>生态取向路径。</a:t>
            </a:r>
            <a:endParaRPr lang="zh-CN" altLang="en-US"/>
          </a:p>
          <a:p>
            <a:endParaRPr lang="zh-CN" altLang="en-US"/>
          </a:p>
          <a:p>
            <a:r>
              <a:rPr lang="zh-CN" altLang="en-US"/>
              <a:t>20世纪80年代以来，从世界范围来说，教师专业发展先后出现三种典型的不同取向的路径，一是理智取向路径，二是实践反思取向路径，三是生态取向路径。[ 教育部师范司：《教师专业化的理论与实践》，第28-31页，北京，人民教育出版社，2003。]</a:t>
            </a:r>
            <a:endParaRPr lang="zh-CN" altLang="en-US"/>
          </a:p>
          <a:p>
            <a:r>
              <a:rPr lang="zh-CN" altLang="en-US"/>
              <a:t>如果说理智取向路径侧重于教师通过理论应用促进自身专业发展，实践反思路径侧重于教师个人通过丰富和完善实践性知识促进自身专业发展，那么生态取向路径则侧重于教师通过与同事合作促进自身和教师集体的专业发展。</a:t>
            </a:r>
            <a:endParaRPr lang="zh-CN"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“计划”是行动研究的第一个环节。</a:t>
            </a:r>
            <a:endParaRPr lang="zh-CN" altLang="en-US"/>
          </a:p>
          <a:p>
            <a:r>
              <a:rPr lang="zh-CN" altLang="en-US"/>
              <a:t>计划始于解决问题的需要和设想，它是教师对问题的认识，以及他们掌握的有助于解决问题的知识、理论、方法、技术和各种条件的综合。计划以所发现的事实和调查研究为前提。计划要有充分的灵活性和开放性，要允许不断地修正计划，把始料不及的在行动中显现出来的各种情况和因素容纳</a:t>
            </a:r>
            <a:r>
              <a:rPr lang="zh-CN" altLang="en-US"/>
              <a:t>进来。</a:t>
            </a:r>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“行动”是行动研究的第二个环节。</a:t>
            </a:r>
            <a:endParaRPr lang="zh-CN" altLang="en-US"/>
          </a:p>
          <a:p>
            <a:r>
              <a:rPr lang="zh-CN" altLang="en-US"/>
              <a:t>教师在获得了关于背景和行动本身的信息，经过思考并有一定程度的理解后，有目的、负责任、按计划采取行动。行动也是灵活的、能动的，包含行动者的认识和决策在内。实施计划的行动重视实际情况变化，重视实施者对行动及背景的逐步认识，重视其他研究者、参与者的监督观察和评价建议，行动是不断调整的。</a:t>
            </a:r>
            <a:endParaRPr lang="zh-CN"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“考察”是行动研究的第三个环节。</a:t>
            </a:r>
            <a:endParaRPr lang="zh-CN" altLang="en-US"/>
          </a:p>
          <a:p>
            <a:r>
              <a:rPr lang="zh-CN" altLang="en-US"/>
              <a:t>考察可以是行动者本人借助于各种有效手段对本人行动的记录观察，也可以是其他人的观察。多视角的观察有利于全面深刻地认识行动的过程。教师合作开展行动研究过程中的考察主要是指其他人的观察。考察的内容主要是行动过程、结果、背景以及行动者的特点等方面。</a:t>
            </a:r>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20000"/>
          </a:bodyPr>
          <a:p>
            <a:r>
              <a:rPr lang="zh-CN" altLang="en-US"/>
              <a:t>“反思”是行动研究的第四个环节。</a:t>
            </a:r>
            <a:endParaRPr lang="zh-CN" altLang="en-US"/>
          </a:p>
          <a:p>
            <a:r>
              <a:rPr lang="zh-CN" altLang="en-US"/>
              <a:t>它是一个研究螺旋圈的结束，又是过渡到另一个研究螺旋圈的中介。这一环节的任务主要包括两部分：一是整理与描述，即对观察到的、感受到的与制定计划、实施计划有关的各种现象加以归纳整理，描述出本循环的过程与结果。二是评价与</a:t>
            </a:r>
            <a:r>
              <a:rPr lang="zh-CN" altLang="en-US"/>
              <a:t>解释，即对行动的过程和结果作出判断评价，对有关现象和原因作出分析解释，找出计划与结果的不一致，从而形成基本设想、整体计划和下一步行动计划是否需要修正，需要作哪些修正的判断和构想。</a:t>
            </a:r>
            <a:endParaRPr lang="zh-CN"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般来说，行动研究都需要多个螺旋。但是，由于教育实践是遗憾的艺术，因此，行动研究的螺旋应适可而止。每一项行动研究不可能包罗万象，它应有一个明确的研究主题。当与该主题直接相关的问题得到相对美满的解决时，行动研究就可以告一段落。</a:t>
            </a:r>
            <a:endParaRPr lang="zh-CN"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更为重要的是，在合作开展行动研究之后，教师还需要将研究成果，即通过行动研究而生产出来的实践性知识进行运用和巩固，从而使其真正内化到教师的专业知识结构中去（实现显性知识的隐性化）</a:t>
            </a:r>
            <a:r>
              <a:rPr lang="zh-CN" altLang="en-US"/>
              <a:t>，从而以其指导教师的教育教学行为。</a:t>
            </a:r>
            <a:endParaRPr lang="zh-CN" altLang="en-US"/>
          </a:p>
          <a:p>
            <a:endParaRPr lang="zh-CN" altLang="en-US"/>
          </a:p>
          <a:p>
            <a:r>
              <a:rPr lang="zh-CN" altLang="en-US"/>
              <a:t>所以，</a:t>
            </a:r>
            <a:r>
              <a:rPr lang="zh-CN" altLang="en-US"/>
              <a:t>教师合作开展行动研究是分阶段的，而不是无限循环的。</a:t>
            </a:r>
            <a:endParaRPr lang="zh-CN"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教师专业发展的教师合作路径评价：</a:t>
            </a:r>
            <a:endParaRPr lang="zh-CN" altLang="en-US"/>
          </a:p>
          <a:p>
            <a:endParaRPr lang="en-US" altLang="zh-CN"/>
          </a:p>
          <a:p>
            <a:r>
              <a:rPr lang="en-US" altLang="zh-CN"/>
              <a:t>所谓教师合作，是指在同一学校中，教师与同事自愿结合，平等互助，通过有效地共同完成某一完整的教育实践活动，促进学生健康成长，进而促进参与活动的每个教师都得到专业发展。</a:t>
            </a:r>
            <a:endParaRPr lang="en-US" altLang="zh-CN"/>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同质性偏强，缺少高水平的专业引领。</a:t>
            </a:r>
            <a:endParaRPr lang="zh-CN" altLang="en-US"/>
          </a:p>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第一节  教师合作的内涵</a:t>
            </a:r>
            <a:endParaRPr lang="zh-CN" altLang="en-US"/>
          </a:p>
          <a:p>
            <a:endParaRPr lang="zh-CN" altLang="en-US"/>
          </a:p>
          <a:p>
            <a:r>
              <a:rPr lang="zh-CN" altLang="en-US"/>
              <a:t>所谓教师合作，是指在同一学校中，教师与同事自愿结合，平等互助，通过有效地共同完成某一完整的教育实践活动，促进学生健康成长，进而促进参与活动的每个教师都得到专业发展。</a:t>
            </a:r>
            <a:endParaRPr lang="zh-CN" altLang="en-US"/>
          </a:p>
          <a:p>
            <a:r>
              <a:rPr lang="zh-CN" altLang="en-US"/>
              <a:t>具体来说，教师合作的内涵主要包括以下方面。（应然）</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一、教师合作的对象是同事</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二、教师合作出于自愿</a:t>
            </a:r>
            <a:endParaRPr lang="zh-CN" altLang="en-US"/>
          </a:p>
          <a:p>
            <a:endParaRPr lang="zh-CN" altLang="en-US"/>
          </a:p>
          <a:p>
            <a:r>
              <a:rPr lang="zh-CN" altLang="en-US"/>
              <a:t>美国学者弗里恩德和库克对合作概念的界定较有权威性。他们认为，“合作是至少两个相互平等的当事方之间的直接互动方式，他们因为有一个共同的工作目标而自愿地参与共同决策。”</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三、教师在合作中的地位平等</a:t>
            </a:r>
            <a:endParaRPr lang="zh-CN" altLang="en-US"/>
          </a:p>
          <a:p>
            <a:endParaRPr lang="zh-CN" altLang="en-US"/>
          </a:p>
          <a:p>
            <a:r>
              <a:rPr lang="zh-CN" altLang="en-US"/>
              <a:t>教师之间存在发展</a:t>
            </a:r>
            <a:r>
              <a:rPr lang="zh-CN" altLang="en-US"/>
              <a:t>差异，（异质，高质量的教师合作以差异为前提。）</a:t>
            </a:r>
            <a:endParaRPr lang="zh-CN" altLang="en-US"/>
          </a:p>
          <a:p>
            <a:r>
              <a:rPr lang="zh-CN" altLang="en-US"/>
              <a:t>但是，教师之间应该地位平等。（畅所欲言）</a:t>
            </a:r>
            <a:endParaRPr lang="zh-CN" altLang="en-US"/>
          </a:p>
          <a:p>
            <a:endParaRPr lang="zh-CN" altLang="en-US"/>
          </a:p>
          <a:p>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7420</Words>
  <Application>WPS 演示</Application>
  <PresentationFormat>全屏显示(4:3)</PresentationFormat>
  <Paragraphs>268</Paragraphs>
  <Slides>57</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57</vt:i4>
      </vt:variant>
    </vt:vector>
  </HeadingPairs>
  <TitlesOfParts>
    <vt:vector size="64" baseType="lpstr">
      <vt:lpstr>Arial</vt:lpstr>
      <vt:lpstr>宋体</vt:lpstr>
      <vt:lpstr>Wingdings</vt:lpstr>
      <vt:lpstr>Calibri</vt:lpstr>
      <vt:lpstr>微软雅黑</vt:lpstr>
      <vt:lpstr>Arial Unicode MS</vt:lpstr>
      <vt:lpstr>Office 主题​​</vt:lpstr>
      <vt:lpstr>第七章 教师专业发展的教师合作路径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路遥：《平凡的世界》</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囚徒困境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课程作业</dc:title>
  <dc:creator>macbook</dc:creator>
  <cp:lastModifiedBy>macbook</cp:lastModifiedBy>
  <cp:revision>5</cp:revision>
  <dcterms:created xsi:type="dcterms:W3CDTF">2019-05-09T09:43:00Z</dcterms:created>
  <dcterms:modified xsi:type="dcterms:W3CDTF">2023-05-19T02:27:37Z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