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9" r:id="rId4"/>
    <p:sldId id="280" r:id="rId5"/>
    <p:sldId id="281" r:id="rId6"/>
    <p:sldId id="277" r:id="rId7"/>
    <p:sldId id="278"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338" r:id="rId29"/>
    <p:sldId id="282" r:id="rId30"/>
    <p:sldId id="283" r:id="rId31"/>
    <p:sldId id="284" r:id="rId32"/>
    <p:sldId id="285" r:id="rId33"/>
    <p:sldId id="286" r:id="rId34"/>
    <p:sldId id="287" r:id="rId35"/>
    <p:sldId id="310" r:id="rId36"/>
    <p:sldId id="311" r:id="rId37"/>
    <p:sldId id="312" r:id="rId38"/>
    <p:sldId id="313" r:id="rId39"/>
    <p:sldId id="314" r:id="rId40"/>
    <p:sldId id="315" r:id="rId41"/>
    <p:sldId id="316" r:id="rId42"/>
    <p:sldId id="317" r:id="rId43"/>
    <p:sldId id="318" r:id="rId44"/>
    <p:sldId id="319" r:id="rId45"/>
    <p:sldId id="320" r:id="rId46"/>
    <p:sldId id="322" r:id="rId47"/>
    <p:sldId id="321"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a:t>教师专业发展的路径</a:t>
            </a:r>
            <a:endParaRPr lang="zh-CN" altLang="en-US" dirty="0"/>
          </a:p>
        </p:txBody>
      </p:sp>
      <p:sp>
        <p:nvSpPr>
          <p:cNvPr id="3" name="副标题 2"/>
          <p:cNvSpPr>
            <a:spLocks noGrp="1"/>
          </p:cNvSpPr>
          <p:nvPr>
            <p:ph type="subTitle" idx="1"/>
          </p:nvPr>
        </p:nvSpPr>
        <p:spPr/>
        <p:txBody>
          <a:bodyPr>
            <a:normAutofit/>
          </a:bodyPr>
          <a:lstStyle/>
          <a:p>
            <a:r>
              <a:rPr lang="zh-CN" altLang="en-US" dirty="0"/>
              <a:t>路径，策略，举措，措施</a:t>
            </a:r>
            <a:endParaRPr lang="zh-CN" altLang="en-US" dirty="0"/>
          </a:p>
          <a:p>
            <a:r>
              <a:rPr lang="zh-CN" altLang="en-US" dirty="0"/>
              <a:t>近义词</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（1）个人经验的直觉归纳型，该类型强调教师进行相对简单的自我经验总结；</a:t>
            </a:r>
            <a:endParaRPr lang="zh-CN" altLang="en-US"/>
          </a:p>
          <a:p>
            <a:r>
              <a:rPr lang="zh-CN" altLang="en-US"/>
              <a:t>（2）他人经验的直觉演绎型，该类型强调教师对他人经验进行相对简单的模仿；</a:t>
            </a:r>
            <a:endParaRPr lang="zh-CN" altLang="en-US"/>
          </a:p>
          <a:p>
            <a:r>
              <a:rPr lang="zh-CN" altLang="en-US"/>
              <a:t>（3）他人经验的理性归纳型，该类型强调教师对他人案例进行深入分析；</a:t>
            </a:r>
            <a:endParaRPr lang="zh-CN" altLang="en-US"/>
          </a:p>
          <a:p>
            <a:r>
              <a:rPr lang="zh-CN" altLang="en-US"/>
              <a:t>（4）科学理论的理性演绎型，该类型强调教师科学地应用先进理论。</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第一节 教师理论应用的内涵</a:t>
            </a:r>
            <a:endParaRPr lang="zh-CN" altLang="en-US"/>
          </a:p>
          <a:p>
            <a:r>
              <a:rPr lang="zh-CN" altLang="en-US"/>
              <a:t>教师理论应用是指教师在自觉学习科学理论的基础上，将其应用于自己的实践，从而促进自身专业发展的过程。</a:t>
            </a:r>
            <a:endParaRPr lang="zh-CN" altLang="en-US"/>
          </a:p>
          <a:p>
            <a:r>
              <a:rPr lang="zh-CN" altLang="en-US"/>
              <a:t>作为专业发展的一条路径，其内涵主要包括以下方面。</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一、教师所应用的理论以广义的教育理论为主</a:t>
            </a:r>
            <a:endParaRPr lang="zh-CN" altLang="en-US"/>
          </a:p>
          <a:p>
            <a:endParaRPr lang="zh-CN" altLang="en-US"/>
          </a:p>
          <a:p>
            <a:r>
              <a:rPr lang="zh-CN" altLang="en-US"/>
              <a:t>我国“新教育实验”发起者朱永新教授高度重视教师的阅读，他把“营造书香校园”作为“新教育实验”所倡导的“十大行动”之首。朱永新给教师推荐了100部阅读书目，其中，基础性阅读书目30部，拓展性阅读书目50部，实践性阅读书目20部。其中的基础性阅读书目如下：</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1.杨伯峻：《论语译注》</a:t>
            </a:r>
            <a:endParaRPr lang="zh-CN" altLang="en-US"/>
          </a:p>
          <a:p>
            <a:r>
              <a:rPr lang="zh-CN" altLang="en-US"/>
              <a:t>2.高时良：《学记评注》</a:t>
            </a:r>
            <a:endParaRPr lang="zh-CN" altLang="en-US"/>
          </a:p>
          <a:p>
            <a:r>
              <a:rPr lang="zh-CN" altLang="en-US"/>
              <a:t>3.《陶行知教育文集》</a:t>
            </a:r>
            <a:endParaRPr lang="zh-CN" altLang="en-US"/>
          </a:p>
          <a:p>
            <a:r>
              <a:rPr lang="zh-CN" altLang="en-US"/>
              <a:t>4.卢梭：《爱弥儿》</a:t>
            </a:r>
            <a:endParaRPr lang="zh-CN" altLang="en-US"/>
          </a:p>
          <a:p>
            <a:r>
              <a:rPr lang="zh-CN" altLang="en-US"/>
              <a:t>5.夸美纽斯：《大教学论》</a:t>
            </a:r>
            <a:endParaRPr lang="zh-CN" altLang="en-US"/>
          </a:p>
          <a:p>
            <a:r>
              <a:rPr lang="zh-CN" altLang="en-US"/>
              <a:t>6.赫尔巴特：《普通教育学：教育学讲授纲要》</a:t>
            </a:r>
            <a:endParaRPr lang="zh-CN" altLang="en-US"/>
          </a:p>
          <a:p>
            <a:r>
              <a:rPr lang="zh-CN" altLang="en-US"/>
              <a:t>7.洛克：《教育漫话》</a:t>
            </a:r>
            <a:endParaRPr lang="zh-CN" altLang="en-US"/>
          </a:p>
          <a:p>
            <a:r>
              <a:rPr lang="zh-CN" altLang="en-US"/>
              <a:t>8.杜威：《民主主义与教育》</a:t>
            </a:r>
            <a:endParaRPr lang="zh-CN" altLang="en-US"/>
          </a:p>
          <a:p>
            <a:r>
              <a:rPr lang="zh-CN" altLang="en-US"/>
              <a:t>9.苏霍姆林斯基：《给教师的建议》</a:t>
            </a:r>
            <a:endParaRPr lang="zh-CN" altLang="en-US"/>
          </a:p>
          <a:p>
            <a:r>
              <a:rPr lang="zh-CN" altLang="en-US"/>
              <a:t>10.赞科夫：《和教师的谈话》</a:t>
            </a:r>
            <a:endParaRPr lang="zh-CN" altLang="en-US"/>
          </a:p>
          <a:p>
            <a:r>
              <a:rPr lang="zh-CN" altLang="en-US"/>
              <a:t>11.袁振国：《当代教育学》</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12.孙培青：《中国教育史》</a:t>
            </a:r>
            <a:endParaRPr lang="zh-CN" altLang="en-US"/>
          </a:p>
          <a:p>
            <a:r>
              <a:rPr lang="zh-CN" altLang="en-US"/>
              <a:t>13.吴式颖：《外国教育史教程》</a:t>
            </a:r>
            <a:endParaRPr lang="zh-CN" altLang="en-US"/>
          </a:p>
          <a:p>
            <a:r>
              <a:rPr lang="zh-CN" altLang="en-US"/>
              <a:t>14.皮连生：《学与教的心理学》</a:t>
            </a:r>
            <a:endParaRPr lang="zh-CN" altLang="en-US"/>
          </a:p>
          <a:p>
            <a:r>
              <a:rPr lang="zh-CN" altLang="en-US"/>
              <a:t>15.劳拉E·贝克：《儿童发展》</a:t>
            </a:r>
            <a:endParaRPr lang="zh-CN" altLang="en-US"/>
          </a:p>
          <a:p>
            <a:r>
              <a:rPr lang="zh-CN" altLang="en-US"/>
              <a:t>16.吴康宁：《教育社会学》</a:t>
            </a:r>
            <a:endParaRPr lang="zh-CN" altLang="en-US"/>
          </a:p>
          <a:p>
            <a:r>
              <a:rPr lang="zh-CN" altLang="en-US"/>
              <a:t>17.鲁洁、王逢贤：《德育新论》</a:t>
            </a:r>
            <a:endParaRPr lang="zh-CN" altLang="en-US"/>
          </a:p>
          <a:p>
            <a:r>
              <a:rPr lang="zh-CN" altLang="en-US"/>
              <a:t>18.艾伦C·奥恩斯坦等：《课程：基础、原理和问题》</a:t>
            </a:r>
            <a:endParaRPr lang="zh-CN" altLang="en-US"/>
          </a:p>
          <a:p>
            <a:r>
              <a:rPr lang="zh-CN" altLang="en-US"/>
              <a:t>19.鲍里奇：《有效教学方法》</a:t>
            </a:r>
            <a:endParaRPr lang="zh-CN" altLang="en-US"/>
          </a:p>
          <a:p>
            <a:r>
              <a:rPr lang="zh-CN" altLang="en-US"/>
              <a:t>20.杨雷迪斯D·高尔：《教育研究方法导论》</a:t>
            </a:r>
            <a:endParaRPr lang="zh-CN" altLang="en-US"/>
          </a:p>
          <a:p>
            <a:r>
              <a:rPr lang="zh-CN" altLang="en-US"/>
              <a:t>21.坎贝尔等：《多元智能教与学的策略》</a:t>
            </a:r>
            <a:endParaRPr lang="zh-CN" altLang="en-US"/>
          </a:p>
          <a:p>
            <a:r>
              <a:rPr lang="zh-CN" altLang="en-US"/>
              <a:t>22.保尔·朗格朗：《终身教育引论》</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23.联合国教科文组织国际21世纪教育委员会：《教育——财富蕴藏其中》</a:t>
            </a:r>
            <a:endParaRPr lang="zh-CN" altLang="en-US"/>
          </a:p>
          <a:p>
            <a:r>
              <a:rPr lang="zh-CN" altLang="en-US"/>
              <a:t>24.联合国教科文组织国际教育发展委员会：《学会生存——世界教育的今天和明天》</a:t>
            </a:r>
            <a:endParaRPr lang="zh-CN" altLang="en-US"/>
          </a:p>
          <a:p>
            <a:r>
              <a:rPr lang="zh-CN" altLang="en-US"/>
              <a:t>25.内尔·诺丁斯：《学会关心——教育的另一种模式》</a:t>
            </a:r>
            <a:endParaRPr lang="zh-CN" altLang="en-US"/>
          </a:p>
          <a:p>
            <a:r>
              <a:rPr lang="zh-CN" altLang="en-US"/>
              <a:t>26.顾明远、孟繁华：《国际教育新理念》</a:t>
            </a:r>
            <a:endParaRPr lang="zh-CN" altLang="en-US"/>
          </a:p>
          <a:p>
            <a:r>
              <a:rPr lang="zh-CN" altLang="en-US"/>
              <a:t>27.教育部基础教育司：《素质教育学习纲要》</a:t>
            </a:r>
            <a:endParaRPr lang="zh-CN" altLang="en-US"/>
          </a:p>
          <a:p>
            <a:r>
              <a:rPr lang="zh-CN" altLang="en-US"/>
              <a:t>28.教育部师范司：《教师专业化的理论与实践》</a:t>
            </a:r>
            <a:endParaRPr lang="zh-CN" altLang="en-US"/>
          </a:p>
          <a:p>
            <a:r>
              <a:rPr lang="zh-CN" altLang="en-US"/>
              <a:t>29.朱慕菊：《走进新课程：与课程实施者对话》</a:t>
            </a:r>
            <a:endParaRPr lang="zh-CN" altLang="en-US"/>
          </a:p>
          <a:p>
            <a:r>
              <a:rPr lang="zh-CN" altLang="en-US"/>
              <a:t>30.朱永新：《新教育之梦》 </a:t>
            </a:r>
            <a:endParaRPr lang="zh-CN" altLang="en-US"/>
          </a:p>
          <a:p>
            <a:r>
              <a:rPr lang="zh-CN" altLang="en-US"/>
              <a:t>他为教师推荐的其余70部著作也以教育理论著作为主。</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二、教育理论的构建者以专门的理论工作者为主</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三、教师应用理论以学习理论为前提</a:t>
            </a:r>
            <a:endParaRPr lang="zh-CN" altLang="en-US"/>
          </a:p>
          <a:p>
            <a:endParaRPr lang="zh-CN" altLang="en-US"/>
          </a:p>
          <a:p>
            <a:r>
              <a:rPr lang="zh-CN" altLang="en-US"/>
              <a:t>根据与理论构建者的关系，教师学习理论有直接学习和间接学习两种类型。所谓直接学习，即教师面对面地向理论工作者进行学习，它以听报告、现场咨询为主要形式。所谓间接学习，即教师通过阅读理论工作者的作品来学习理论。</a:t>
            </a:r>
            <a:endParaRPr lang="zh-CN" altLang="en-US"/>
          </a:p>
          <a:p>
            <a:endParaRPr lang="zh-CN" altLang="en-US"/>
          </a:p>
          <a:p>
            <a:r>
              <a:rPr lang="zh-CN" altLang="en-US"/>
              <a:t>哪个</a:t>
            </a:r>
            <a:r>
              <a:rPr lang="zh-CN" altLang="en-US"/>
              <a:t>为主？</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2014年上海市教师学研究会“上海市中小幼教师读书现状调研”课题组对全市17个区县的48所中小学和幼儿园的3411名教师进行的阅读调查发现，89.8%的教师赞同“阅读对我的专业成长帮助很大”；61.2％的教师在过去一年中的阅读量低于4本。[ 上海市教师学研究会“上海市中小幼教师读书现状调研”课题组：《读书,教师的态度 上海市中小幼教师读书现状调查》，载《上海教育》，2014（27）。]</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中国新闻出版研究院2014年进行的全国国民阅读调查发现，在过去一年中我国成年国民人均纸质图书阅读量为4.77本。</a:t>
            </a:r>
            <a:endParaRPr lang="zh-CN" altLang="en-US"/>
          </a:p>
          <a:p>
            <a:r>
              <a:rPr lang="zh-CN" altLang="en-US"/>
              <a:t>还有研究统计，2011年中国人均读书4.3本，法国20本，以色列64本。</a:t>
            </a:r>
            <a:endParaRPr lang="zh-CN" altLang="en-US"/>
          </a:p>
          <a:p>
            <a:endParaRPr lang="zh-CN" altLang="en-US"/>
          </a:p>
          <a:p>
            <a:r>
              <a:rPr lang="zh-CN" altLang="en-US"/>
              <a:t>2023年4月23日上午，在第二届全民阅读大会上，中国新闻出版研究院发布了第二十次全国国民阅读调查结果。2022年我国</a:t>
            </a:r>
            <a:r>
              <a:rPr lang="zh-CN" altLang="en-US"/>
              <a:t>人均纸质图书阅读量为4.78本；人均电子书阅读量为3.33本。</a:t>
            </a:r>
            <a:endParaRPr lang="zh-CN" altLang="en-US"/>
          </a:p>
          <a:p>
            <a:r>
              <a:rPr lang="zh-CN" altLang="en-US"/>
              <a:t>世界读书日：</a:t>
            </a:r>
            <a:r>
              <a:rPr lang="en-US" altLang="zh-CN"/>
              <a:t>4.23</a:t>
            </a:r>
            <a:endParaRPr lang="zh-CN" altLang="en-US"/>
          </a:p>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sym typeface="+mn-ea"/>
              </a:rPr>
              <a:t>影响因素与成因、原因是近义词。</a:t>
            </a:r>
            <a:endParaRPr lang="zh-CN" altLang="en-US">
              <a:sym typeface="+mn-ea"/>
            </a:endParaRPr>
          </a:p>
          <a:p>
            <a:endParaRPr lang="zh-CN" altLang="en-US"/>
          </a:p>
          <a:p>
            <a:r>
              <a:rPr lang="zh-CN" altLang="en-US"/>
              <a:t>路径与影响因素基本上有对应关系。</a:t>
            </a:r>
            <a:endParaRPr lang="zh-CN" altLang="en-US"/>
          </a:p>
          <a:p>
            <a:endParaRPr lang="zh-CN" altLang="en-US"/>
          </a:p>
          <a:p>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第二节 理论应用促进教师专业发展的机制</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一、理论应用是专业的核心特征</a:t>
            </a:r>
            <a:endParaRPr lang="zh-CN" altLang="en-US"/>
          </a:p>
          <a:p>
            <a:r>
              <a:rPr lang="zh-CN" altLang="en-US"/>
              <a:t>教师专业发展的方向是专业性或专业化。</a:t>
            </a:r>
            <a:endParaRPr lang="zh-CN" altLang="en-US"/>
          </a:p>
          <a:p>
            <a:endParaRPr lang="zh-CN" altLang="en-US"/>
          </a:p>
          <a:p>
            <a:r>
              <a:rPr lang="zh-CN" altLang="en-US"/>
              <a:t>我国学者刘捷认为，专业的标准主要有六个，即运用专门的知识与技能，强调服务的理念和职业伦理，经过长期的培养与训练，需要不断的学习进修，享有有效的专业自治，形成坚强的专业团体。</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二、提高教育质量是教师专业发展的根本目的</a:t>
            </a:r>
            <a:endParaRPr lang="zh-CN" altLang="en-US"/>
          </a:p>
          <a:p>
            <a:endParaRPr lang="zh-CN" altLang="en-US"/>
          </a:p>
          <a:p>
            <a:r>
              <a:rPr lang="zh-CN" altLang="en-US"/>
              <a:t>教师专业发展的直接目的：教师专业素质提升</a:t>
            </a:r>
            <a:endParaRPr lang="zh-CN" altLang="en-US"/>
          </a:p>
          <a:p>
            <a:r>
              <a:rPr lang="zh-CN" altLang="en-US"/>
              <a:t>教师专业发展的间接目的：获得职务晋升或荣誉称号</a:t>
            </a:r>
            <a:endParaRPr lang="zh-CN" altLang="en-US"/>
          </a:p>
          <a:p>
            <a:r>
              <a:rPr lang="zh-CN" altLang="en-US"/>
              <a:t>教师专业发展的根本目的：提高教育质量，促进学生发展</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三、理论应用能有效提高教育质量</a:t>
            </a:r>
            <a:endParaRPr lang="zh-CN" altLang="en-US"/>
          </a:p>
          <a:p>
            <a:endParaRPr lang="zh-CN" altLang="en-US"/>
          </a:p>
          <a:p>
            <a:r>
              <a:rPr lang="zh-CN" altLang="en-US"/>
              <a:t>教育工作不仅具有艺术性，而且具有科学性。教育工作的艺术性要求教师在教育过程中，运用教育机智，灵活应对不断变化的教育情境。而教育工作的科学性，则意味着教育工作有其内在的客观规律，它要求教师要学习和应用教育规律。</a:t>
            </a: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马克思提出“科学技术是生产力”命题，邓小平进一步发展了该命题，提出“科学技术是第一生产力”命题。</a:t>
            </a:r>
            <a:endParaRPr lang="zh-CN" altLang="en-US"/>
          </a:p>
          <a:p>
            <a:r>
              <a:rPr lang="zh-CN" altLang="en-US"/>
              <a:t>将其用于教育，我们就能够推出，教育科学技术是教育实践的第一生产力。</a:t>
            </a:r>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循证教育学，是指强调教师根据科学证据开展教育实践的一种教育理论或教育学派</a:t>
            </a:r>
            <a:r>
              <a:rPr lang="zh-CN" altLang="en-US"/>
              <a:t>。</a:t>
            </a:r>
            <a:endParaRPr lang="zh-CN" altLang="en-US"/>
          </a:p>
          <a:p>
            <a:r>
              <a:rPr lang="zh-CN" altLang="en-US"/>
              <a:t>所谓循证医学，就是医生严谨、清晰、明智地运用当前最佳的证据来为患者进行医疗决策。1996年，英国学者哈格里夫斯在循证医学的启发下提出循证教育学概念，他指出教师与医生所进行的实践决策有相当程度的一致，不同的是，很多医生在决策时会遵循严格的科学证据，而教师却更多依赖于个人经验。在他看来，教师要提高专业发展水平，就必须严格遵循研究证据开展教育实践。</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美国“国家阅读小组”研究团队曾对儿童阅读教学进行10万次的试验，结果发现，儿童阅读有效教学有五个关键因素，即音素认知、语音学、流畅度、词汇及理解，并给出了相应的培养措施。</a:t>
            </a:r>
            <a:endParaRPr lang="zh-CN" altLang="en-US"/>
          </a:p>
          <a:p>
            <a:r>
              <a:rPr lang="zh-CN" altLang="en-US"/>
              <a:t>该研究还发现，只要按照研究者所推荐的方法进行阅读训练，绝大部分儿童不会出现阅读困难问题。那些能够很好地预防和矫正儿童阅读困难问题，促进儿童阅读能力顺利发展的教师，他们的阅读教学实践在以上五个关键因素的训练方面，总体或部分做得不错。而在总是有超过正常比例阅读困难学生的班级中，教师对于阅读教学的五个关键因素，茫然不知。[ 杨文登：《循证教育学理论及其实践 ——以美国有效教学策略网为例》，载《宁波大学学报（教育科学版）》，2012（4）。]</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教育社会学：</a:t>
            </a:r>
            <a:r>
              <a:rPr lang="zh-CN" altLang="en-US"/>
              <a:t>标签论</a:t>
            </a:r>
            <a:endParaRPr lang="zh-CN" altLang="en-US"/>
          </a:p>
          <a:p>
            <a:r>
              <a:rPr lang="zh-CN" altLang="en-US"/>
              <a:t>心理学家鲍姆林德：家庭教养模式理论</a:t>
            </a:r>
            <a:endParaRPr lang="zh-CN" altLang="en-US"/>
          </a:p>
          <a:p>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第三节  教师理论应用的策略</a:t>
            </a:r>
            <a:endParaRPr lang="zh-CN" altLang="en-US"/>
          </a:p>
          <a:p>
            <a:endParaRPr lang="zh-CN" altLang="en-US"/>
          </a:p>
          <a:p>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2014年上海市教师学研究会“上海市中小幼教师读书现状调研”课题组对全市17个区县的48所中小学和幼儿园的3411名教师进行的阅读调查一方面发现89.8%的教师赞同“阅读对我的专业成长帮助很大”，另一方面发现61.2％的教师在过去一年中的阅读量低于4本。[ 上海市教师学研究会“上海市中小幼教师读书现状调研”课题组：《读书,教师的态度 上海市中小幼教师读书现状调查》，载《上海教育》，2014（27）。]</a:t>
            </a:r>
            <a:endParaRPr lang="zh-CN" altLang="en-US"/>
          </a:p>
          <a:p>
            <a:r>
              <a:rPr lang="zh-CN" altLang="en-US"/>
              <a:t>解读出什么？</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在一篇文章中，从职前教师教育、外部管理制度、任职学校环境、主观能动性等方面，论述教师专业发展的路径，会导致什么</a:t>
            </a:r>
            <a:r>
              <a:rPr lang="zh-CN" altLang="en-US"/>
              <a:t>结果？</a:t>
            </a:r>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教师对于理论对自身发展的价值存在自相矛盾的心理，即一方面认为理论对于自己有价值，另一方面又认为理论对于自己没有价值。</a:t>
            </a:r>
            <a:endParaRPr lang="zh-CN" altLang="en-US"/>
          </a:p>
          <a:p>
            <a:endParaRPr lang="zh-CN" altLang="en-US"/>
          </a:p>
          <a:p>
            <a:r>
              <a:rPr lang="zh-CN" altLang="en-US"/>
              <a:t>如何解释？</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美国学者阿吉里斯（Chris Argyris）和舍恩（Donald A. Schon）提出的行动理论能够很好地解释教师的这种自相矛盾心理。该理论认为，人的行动都是受“理论”支配的；人所拥有的“理论”有两种，一种是“信奉理论”，另一种是“使用理论”。所谓“信奉理论”，是指行动者所宣称的应该遵行的理论；所谓“使用理论”，是指行动者从实际行动中所推论出来的理论。在他们看来，支配行动者行动的不是“信奉理论”，而是“使用理论”；行动者的这两种理论可能一致，但也可能矛盾，从而使行动者言行不一。[ 李莉春：《“信奉理论”与“使用理论”之辩及其对教育实践的意义》，载《外国教育研究》，2010(1)。]</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理论对于教师的实践和专业发展是否有价值？</a:t>
            </a:r>
            <a:endParaRPr lang="zh-CN" altLang="en-US"/>
          </a:p>
          <a:p>
            <a:endParaRPr lang="zh-CN" altLang="en-US"/>
          </a:p>
          <a:p>
            <a:r>
              <a:rPr lang="zh-CN" altLang="en-US"/>
              <a:t>理论对于教师的实践和专业发展的价值是否有条件？</a:t>
            </a:r>
            <a:endParaRPr lang="zh-CN" altLang="en-US"/>
          </a:p>
          <a:p>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英国学者迪尔登指出，教育理论是否有用是个假问题，真正的问题是“要用哪种理论？需用多少？以什么方式用？为谁而用？何时何地用？”[ 吴义昌：《反思与重建：教师的教育理论价值观》，载《教育理论与实践》，2009（11）。]</a:t>
            </a:r>
            <a:endParaRPr lang="zh-CN" altLang="en-US"/>
          </a:p>
          <a:p>
            <a:endParaRPr lang="zh-CN" altLang="en-US"/>
          </a:p>
          <a:p>
            <a:r>
              <a:rPr lang="zh-CN" altLang="en-US"/>
              <a:t>教师的理论应用需要策略。否则，教师经过行动</a:t>
            </a:r>
            <a:r>
              <a:rPr lang="zh-CN" altLang="en-US"/>
              <a:t>很容易得出</a:t>
            </a:r>
            <a:r>
              <a:rPr lang="en-US" altLang="zh-CN"/>
              <a:t>“</a:t>
            </a:r>
            <a:r>
              <a:rPr lang="zh-CN" altLang="en-US"/>
              <a:t>理论无用</a:t>
            </a:r>
            <a:r>
              <a:rPr lang="en-US" altLang="zh-CN"/>
              <a:t>”</a:t>
            </a:r>
            <a:r>
              <a:rPr lang="zh-CN" altLang="en-US"/>
              <a:t>的</a:t>
            </a:r>
            <a:r>
              <a:rPr lang="en-US" altLang="zh-CN"/>
              <a:t>“</a:t>
            </a:r>
            <a:r>
              <a:rPr lang="zh-CN" altLang="en-US"/>
              <a:t>使用理论</a:t>
            </a:r>
            <a:r>
              <a:rPr lang="en-US" altLang="zh-CN"/>
              <a:t>”</a:t>
            </a:r>
            <a:r>
              <a:rPr lang="zh-CN" altLang="en-US"/>
              <a:t>。</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一、判断理论的真理性</a:t>
            </a:r>
            <a:endParaRPr lang="zh-CN" altLang="en-US"/>
          </a:p>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郑州市春霖职业培训学校校长郭萍作为第一作者，在《写真地理》杂志2021年3月第11期发表论文《“熟鸡蛋鸡蛋返生孵化雏鸡”实验报告（孵化阶段）》。</a:t>
            </a:r>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处理结果：</a:t>
            </a:r>
            <a:endParaRPr lang="zh-CN" altLang="en-US"/>
          </a:p>
          <a:p>
            <a:r>
              <a:rPr lang="zh-CN" altLang="en-US"/>
              <a:t>郑州市人力资源和社会保障局责令春霖职业培训学校进行整改，整改期间暂停招生和教学活动。</a:t>
            </a:r>
            <a:endParaRPr lang="zh-CN" altLang="en-US"/>
          </a:p>
          <a:p>
            <a:r>
              <a:rPr lang="zh-CN" altLang="en-US"/>
              <a:t>吉林省新闻出版局责令《写真地理》杂志停刊整顿。</a:t>
            </a:r>
            <a:endParaRPr lang="zh-CN" altLang="en-US"/>
          </a:p>
          <a:p>
            <a:endParaRPr lang="zh-CN" altLang="en-US"/>
          </a:p>
          <a:p>
            <a:r>
              <a:rPr lang="zh-CN" altLang="en-US"/>
              <a:t>校长已辞职。</a:t>
            </a: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判断理论真理性的标准大致分为外部标准和内部标准。</a:t>
            </a:r>
            <a:endParaRPr lang="zh-CN" altLang="en-US"/>
          </a:p>
          <a:p>
            <a:r>
              <a:rPr lang="zh-CN" altLang="en-US"/>
              <a:t>外部标准主要有四个：</a:t>
            </a:r>
            <a:endParaRPr lang="zh-CN" altLang="en-US"/>
          </a:p>
          <a:p>
            <a:r>
              <a:rPr lang="zh-CN" altLang="en-US"/>
              <a:t>一个是研究者的权威性。</a:t>
            </a:r>
            <a:endParaRPr lang="zh-CN" altLang="en-US"/>
          </a:p>
          <a:p>
            <a:r>
              <a:rPr lang="zh-CN" altLang="en-US"/>
              <a:t>二是刊物的权威性。</a:t>
            </a:r>
            <a:endParaRPr lang="zh-CN" altLang="en-US"/>
          </a:p>
          <a:p>
            <a:r>
              <a:rPr lang="zh-CN" altLang="en-US"/>
              <a:t>三是发表时间的新颖性。</a:t>
            </a:r>
            <a:endParaRPr lang="zh-CN" altLang="en-US"/>
          </a:p>
          <a:p>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判断教育理论的真理性的内部标准：</a:t>
            </a:r>
            <a:endParaRPr lang="zh-CN" altLang="en-US"/>
          </a:p>
          <a:p>
            <a:r>
              <a:rPr lang="zh-CN" altLang="en-US"/>
              <a:t>循证教育的先驱哈格里夫斯认为，根据研究方法的严谨性，证据的水平（理论的质量），分为六个等级：</a:t>
            </a:r>
            <a:endParaRPr lang="zh-CN" altLang="en-US"/>
          </a:p>
          <a:p>
            <a:r>
              <a:rPr lang="zh-CN" altLang="en-US"/>
              <a:t>Ⅰ.随机对照实验</a:t>
            </a:r>
            <a:endParaRPr lang="zh-CN" altLang="en-US"/>
          </a:p>
          <a:p>
            <a:r>
              <a:rPr lang="zh-CN" altLang="en-US"/>
              <a:t>Ⅱ.准实验研究（有前测与后侧）</a:t>
            </a:r>
            <a:endParaRPr lang="zh-CN" altLang="en-US"/>
          </a:p>
          <a:p>
            <a:r>
              <a:rPr lang="zh-CN" altLang="en-US"/>
              <a:t>Ⅲ.有统计控制的相关研究</a:t>
            </a:r>
            <a:endParaRPr lang="zh-CN" altLang="en-US"/>
          </a:p>
          <a:p>
            <a:r>
              <a:rPr lang="zh-CN" altLang="en-US"/>
              <a:t>Ⅳ.无统计控制的相关研究</a:t>
            </a:r>
            <a:endParaRPr lang="zh-CN" altLang="en-US"/>
          </a:p>
          <a:p>
            <a:r>
              <a:rPr lang="zh-CN" altLang="en-US"/>
              <a:t>Ⅴ.个案研究</a:t>
            </a:r>
            <a:endParaRPr lang="zh-CN" altLang="en-US"/>
          </a:p>
          <a:p>
            <a:r>
              <a:rPr lang="zh-CN" altLang="en-US"/>
              <a:t>Ⅵ.传言或掌故</a:t>
            </a:r>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二、恰当确定理论应用的目的</a:t>
            </a:r>
            <a:endParaRPr lang="zh-CN" altLang="en-US"/>
          </a:p>
          <a:p>
            <a:endParaRPr lang="zh-CN" altLang="en-US"/>
          </a:p>
          <a:p>
            <a:r>
              <a:rPr lang="zh-CN" altLang="en-US"/>
              <a:t>从提高教育质量的功能性质角度说，教师理论应用的目的大致分为两种：一是实践改进目的，该目的是指教师重视在实践没有出现迫切需要解决的问题时而学习并应用理论，以求对实践进行更高水平的完善和创新。二是问题解决目的，该目的是指教师在实践出现迫切需要解决的问题时而学习并应用理论，以求解决眼前的现实问题，使实践恢复常态。</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全面的肤浅与片面的深入</a:t>
            </a:r>
            <a:endParaRPr lang="zh-CN" altLang="en-US"/>
          </a:p>
          <a:p>
            <a:endParaRPr lang="zh-CN" altLang="en-US"/>
          </a:p>
          <a:p>
            <a:endParaRPr lang="zh-CN" altLang="en-US"/>
          </a:p>
          <a:p>
            <a:r>
              <a:rPr lang="zh-CN" altLang="en-US"/>
              <a:t>两难选择</a:t>
            </a:r>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首先，把理论作用于实践的目的确定为改进实践，有助于教师发现实践问题。</a:t>
            </a:r>
            <a:endParaRPr lang="zh-CN" altLang="en-US"/>
          </a:p>
          <a:p>
            <a:endParaRPr lang="zh-CN" altLang="en-US"/>
          </a:p>
          <a:p>
            <a:r>
              <a:rPr lang="zh-CN" altLang="en-US"/>
              <a:t>作为实践领域的教育，其逻辑可能不是从一些实践问题开始，然后到处寻找或者创造某种适宜的理论，“事情恰恰相反，为了能看清楚问题在哪里，问题的真正含义是什么，我们先要有理论”。</a:t>
            </a:r>
            <a:endParaRPr lang="zh-CN" altLang="en-US"/>
          </a:p>
          <a:p>
            <a:endParaRPr lang="zh-CN" altLang="en-US"/>
          </a:p>
          <a:p>
            <a:r>
              <a:rPr lang="zh-CN" altLang="en-US"/>
              <a:t>爱因斯坦：理论决定着我们能够观察到什么。</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其次，把理论作用于实践的目的确定为改进实践，有助于教师的理论学习具有可持续性。</a:t>
            </a:r>
            <a:endParaRPr lang="zh-CN" altLang="en-US"/>
          </a:p>
          <a:p>
            <a:r>
              <a:rPr lang="zh-CN" altLang="en-US"/>
              <a:t>加拿大学者迈克尔•富兰指出，教师的专业学习并不就是研讨会或者课程学习，也不就是获得更高的标准和资格；如果这些做得好，它们全都是教师很重要的收获，但是，它们“只能解决一部分问题，我们认为只是30%。另外的70%则涉及到教师是否每天在学习”。</a:t>
            </a: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最后，实践改进目的能够增强教师的个人教育效能感。</a:t>
            </a:r>
            <a:endParaRPr lang="zh-CN" altLang="en-US"/>
          </a:p>
          <a:p>
            <a:r>
              <a:rPr lang="zh-CN" altLang="en-US"/>
              <a:t>个人教育效能感是指教师对自己是否有能力完成教育教学任务、教好学生的信念。</a:t>
            </a:r>
            <a:endParaRPr lang="zh-CN" altLang="en-US"/>
          </a:p>
          <a:p>
            <a:r>
              <a:rPr lang="zh-CN" altLang="en-US"/>
              <a:t>个人教育效能感高的教师在工作时不仅充满信心、积极投入、心情愉快，而且往往会取得更好的教育效果。</a:t>
            </a:r>
            <a:endParaRPr lang="zh-CN" altLang="en-US"/>
          </a:p>
          <a:p>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三、合理选择理论应用的时机</a:t>
            </a:r>
            <a:endParaRPr lang="zh-CN" altLang="en-US"/>
          </a:p>
          <a:p>
            <a:endParaRPr lang="zh-CN" altLang="en-US"/>
          </a:p>
          <a:p>
            <a:r>
              <a:rPr lang="zh-CN" altLang="en-US"/>
              <a:t>一个完整的教学过程包括三个环节，即教学前的教学设计、教学中的教学实施和教学后的教学反思。</a:t>
            </a:r>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首先</a:t>
            </a:r>
            <a:r>
              <a:rPr lang="zh-CN" altLang="en-US"/>
              <a:t>，教学实施具有紧迫性，它使得教师没有机会应用理论。陈向明教授指出，在教学实施过程中，“行动者需要在有限的时间内迅速作出决定，并采取行动。这种紧迫感预先就排除了许多在理论上完全可能的行动路线和方案”。[ 陈向明：《实践性知识:教师专业发展的知识基础》，载《北京大学教育评论》，2003（1）。]</a:t>
            </a:r>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其次，教学反思中的理论应用对本次教学效果没有作用。</a:t>
            </a:r>
            <a:endParaRPr lang="zh-CN" altLang="en-US"/>
          </a:p>
          <a:p>
            <a:endParaRPr lang="zh-CN" altLang="en-US"/>
          </a:p>
          <a:p>
            <a:r>
              <a:rPr lang="zh-CN" altLang="en-US"/>
              <a:t>在当前中小学教师的教学反思中，不少教师在教学反思之后，就将其束之高阁，缺少改进行为跟进，在这种情况下，教学反思对教学实践的促进作用就更小。</a:t>
            </a:r>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最后</a:t>
            </a:r>
            <a:r>
              <a:rPr lang="zh-CN" altLang="en-US"/>
              <a:t>，</a:t>
            </a:r>
            <a:r>
              <a:rPr lang="zh-CN" altLang="en-US"/>
              <a:t>教学设计中的理论应用决定了教学实施和教学反思内在包含理论应用。</a:t>
            </a:r>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四、创造性地应用理论</a:t>
            </a:r>
            <a:endParaRPr lang="zh-CN" altLang="en-US"/>
          </a:p>
          <a:p>
            <a:endParaRPr lang="zh-CN" altLang="en-US"/>
          </a:p>
          <a:p>
            <a:r>
              <a:rPr lang="zh-CN" altLang="en-US"/>
              <a:t>德国当代哲学家哈贝马斯指出：“科学概括出来的知识，并不能直接地驱使和指导社会实践，还必须有一个‘启蒙过程’，以使特定情境中的实践者能够对自己的情境有真正的理解，并做出明智而谨慎的选择。”</a:t>
            </a:r>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一方面，教育理论具有局部性，而教育实践具有整体性。</a:t>
            </a:r>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另一方面，教育理论具有抽象性，教育实践具有具体性。</a:t>
            </a:r>
            <a:endParaRPr lang="zh-CN" altLang="en-US"/>
          </a:p>
          <a:p>
            <a:endParaRPr lang="zh-CN" altLang="en-US"/>
          </a:p>
          <a:p>
            <a:r>
              <a:rPr lang="zh-CN" altLang="en-US"/>
              <a:t>叶澜：“一个教师尽管教同一门课，面对同一批学生，但他（她）在每节课上所处的具体情况和经历的过程都并不相同，每一次都是唯一的、不可重复的、丰富而具体的综合。教师的创造才能、主导作用，正是在处理这些活的情境中得到发挥。” [ 叶澜：《让课堂焕发生命活力——论中小学教学改革的深化》，载《教育研究》1997（9）。]</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教师专业发展的路径——基于教师视角</a:t>
            </a:r>
            <a:br>
              <a:rPr lang="zh-CN" altLang="en-US"/>
            </a:br>
            <a:endParaRPr lang="zh-CN" altLang="en-US"/>
          </a:p>
          <a:p>
            <a:r>
              <a:rPr lang="zh-CN" altLang="en-US"/>
              <a:t>第五章  教师专业发展的理论应用路径</a:t>
            </a:r>
            <a:endParaRPr lang="zh-CN" altLang="en-US"/>
          </a:p>
          <a:p>
            <a:r>
              <a:rPr lang="zh-CN" altLang="en-US"/>
              <a:t>第六章  教师专业发展的实践反思路径</a:t>
            </a:r>
            <a:endParaRPr lang="zh-CN" altLang="en-US"/>
          </a:p>
          <a:p>
            <a:r>
              <a:rPr lang="zh-CN" altLang="en-US"/>
              <a:t>第七章  教师专业发展的教师合作路径</a:t>
            </a:r>
            <a:endParaRPr lang="zh-CN" altLang="en-US"/>
          </a:p>
          <a:p>
            <a:r>
              <a:rPr lang="zh-CN" altLang="en-US"/>
              <a:t>第八章  教师专业发展的道德修养路径</a:t>
            </a:r>
            <a:endParaRPr lang="zh-CN" altLang="en-US"/>
          </a:p>
          <a:p>
            <a:endParaRPr lang="zh-CN" altLang="en-US"/>
          </a:p>
          <a:p>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陶行知《创造宣言》：</a:t>
            </a:r>
            <a:endParaRPr lang="zh-CN" altLang="en-US"/>
          </a:p>
          <a:p>
            <a:r>
              <a:rPr lang="zh-CN" altLang="en-US"/>
              <a:t>有人说：环境太平凡了，不能创造。</a:t>
            </a:r>
            <a:endParaRPr lang="zh-CN" altLang="en-US"/>
          </a:p>
          <a:p>
            <a:r>
              <a:rPr lang="zh-CN" altLang="en-US"/>
              <a:t>有人说：生活太单调了，不能创造。</a:t>
            </a:r>
            <a:endParaRPr lang="zh-CN" altLang="en-US"/>
          </a:p>
          <a:p>
            <a:r>
              <a:rPr lang="zh-CN" altLang="en-US"/>
              <a:t>有人说：年纪太小，不能创造。</a:t>
            </a:r>
            <a:endParaRPr lang="zh-CN" altLang="en-US"/>
          </a:p>
          <a:p>
            <a:r>
              <a:rPr lang="zh-CN" altLang="en-US"/>
              <a:t>有人说：我是太无能了，不能创造。</a:t>
            </a:r>
            <a:endParaRPr lang="zh-CN" altLang="en-US"/>
          </a:p>
          <a:p>
            <a:r>
              <a:rPr lang="zh-CN" altLang="en-US"/>
              <a:t>有人说：山穷水尽，走头无路，陷入绝境，等死而已，不能创造。</a:t>
            </a:r>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“处处是创造之地，天天是创造之时，人人是创造之人。”</a:t>
            </a:r>
            <a:endParaRPr lang="zh-CN" altLang="en-US"/>
          </a:p>
          <a:p>
            <a:r>
              <a:rPr lang="zh-CN" altLang="en-US"/>
              <a:t>“只要有一滴汗，一滴血，一滴热情，便是创造之神所爱住的行宫，就能开创造之花，结创造之果，繁殖创造之森林。”</a:t>
            </a:r>
            <a:endParaRPr lang="zh-CN" altLang="en-US"/>
          </a:p>
          <a:p>
            <a:endParaRPr lang="zh-CN" altLang="en-US"/>
          </a:p>
          <a:p>
            <a:r>
              <a:rPr lang="zh-CN" altLang="en-US"/>
              <a:t>创造内在地拒绝固定的程式，创造甚至是人的本能。</a:t>
            </a:r>
            <a:endParaRPr lang="zh-CN" altLang="en-US"/>
          </a:p>
          <a:p>
            <a:r>
              <a:rPr lang="zh-CN" altLang="en-US"/>
              <a:t>幼儿摆积木。</a:t>
            </a:r>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莎士比亚：有一千个读者，就有一千个哈姆雷特。</a:t>
            </a:r>
            <a:endParaRPr lang="zh-CN" altLang="en-US"/>
          </a:p>
          <a:p>
            <a:endParaRPr lang="zh-CN" altLang="en-US"/>
          </a:p>
          <a:p>
            <a:r>
              <a:rPr lang="zh-CN" altLang="en-US"/>
              <a:t>建构主义学习理论。</a:t>
            </a:r>
            <a:endParaRPr lang="zh-CN" altLang="en-US"/>
          </a:p>
          <a:p>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从写文章的角度说，</a:t>
            </a:r>
            <a:endParaRPr lang="zh-CN" altLang="en-US"/>
          </a:p>
          <a:p>
            <a:r>
              <a:rPr lang="zh-CN" altLang="en-US"/>
              <a:t>创造是分层次的。</a:t>
            </a:r>
            <a:endParaRPr lang="zh-CN" altLang="en-US"/>
          </a:p>
          <a:p>
            <a:r>
              <a:rPr lang="zh-CN" altLang="en-US"/>
              <a:t>高水平：提出新观点。</a:t>
            </a:r>
            <a:endParaRPr lang="zh-CN" altLang="en-US"/>
          </a:p>
          <a:p>
            <a:r>
              <a:rPr lang="zh-CN" altLang="en-US"/>
              <a:t>较高水平：提供</a:t>
            </a:r>
            <a:r>
              <a:rPr lang="zh-CN" altLang="en-US"/>
              <a:t>新证据。</a:t>
            </a:r>
            <a:endParaRPr lang="zh-CN" altLang="en-US"/>
          </a:p>
          <a:p>
            <a:r>
              <a:rPr lang="zh-CN" altLang="en-US"/>
              <a:t>普通水平：进行新表述。</a:t>
            </a:r>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五、建立理论应用的内在精神保障</a:t>
            </a:r>
            <a:endParaRPr lang="zh-CN" altLang="en-US"/>
          </a:p>
          <a:p>
            <a:endParaRPr lang="zh-CN" altLang="en-US"/>
          </a:p>
          <a:p>
            <a:r>
              <a:rPr lang="zh-CN" altLang="en-US"/>
              <a:t>教师理论应用的顺利开展需要外部与内部多方面的保障。其中，外部保障主要包括两个方面：一是理论工作者要努力提供更多面向教师的优秀理论研究成果，让教师更喜闻乐见，更容易理解和应用；二是教育管理者要重视制定那些能够引导教师积极应用理论来提高教育质量的教师评价管理制度。内部保障也包括两个方面：一是内部能力保障，它是指教师要具有理论应用的能力，它涉及到教师“能不能”进行理论应用；二是内部精神保障，它是指教师要具有理论应用的意愿，它涉及到教师“愿不愿”进行理论应用。</a:t>
            </a:r>
            <a:endParaRPr lang="zh-CN"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内部保障比外部外部保障更重要。从制度角度说，任何制度都有不完善之处，任何制度都具有既可以使人向善，又可以使人趋恶的可能空间，正如鲁洁教授所相信的那样：“制度植根于人心，没有人心的健全，制度的健全就是无本之木”。[ 鲁洁：《超越性的存在——兼析病态适应的教育》，载《华东师范大学学报（教育科学版）》， 2007（4）。]</a:t>
            </a:r>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内部精神保障要比内部能力保障更为重要。清代彭端淑的《为学一首示子侄》一文写到：“天下事有难易乎？为之，则难者亦易矣；不为，则易者亦难矣。”</a:t>
            </a:r>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要进行理论应用，需要先进行理论学习，先进行阅读。朱永新教授在谈到教师为什么不喜欢读书时指出，在应试教育环境中，一些教师只是追求学生考试成绩，他们的“工作非常简单，就是研究题目，研究考试。这种简单的技巧并不需要丰富的阅读做支撑，丰富的阅读有时候甚至是一种妨害。在这种情况下，阅读远不如大量地做题来的更加有效，也更加节省时间”。</a:t>
            </a:r>
            <a:endParaRPr lang="zh-CN" altLang="en-US"/>
          </a:p>
          <a:p>
            <a:r>
              <a:rPr lang="zh-CN" altLang="en-US"/>
              <a:t>超越个人名利，追求教育真理。</a:t>
            </a:r>
            <a:endParaRPr lang="zh-CN"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教师专业发展的理论应用路径评价：</a:t>
            </a:r>
            <a:endParaRPr lang="zh-CN" altLang="en-US"/>
          </a:p>
          <a:p>
            <a:endParaRPr lang="zh-CN"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优点：</a:t>
            </a:r>
            <a:endParaRPr lang="zh-CN" altLang="en-US"/>
          </a:p>
          <a:p>
            <a:r>
              <a:rPr lang="zh-CN" altLang="en-US"/>
              <a:t>拥有外行人不知道的高深的专门知识及专门技能，运用专门的知识与技能，是专业的核心特征。</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第五章  教师专业发展的理论应用路径</a:t>
            </a:r>
            <a:br>
              <a:rPr lang="zh-CN" altLang="en-US"/>
            </a:br>
            <a:endParaRPr lang="zh-CN" alt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不足：</a:t>
            </a:r>
            <a:endParaRPr lang="zh-CN" altLang="en-US"/>
          </a:p>
          <a:p>
            <a:r>
              <a:rPr lang="zh-CN" altLang="en-US"/>
              <a:t>在教学实施过程中，教师很少直接用到理论，而专业发展水平高的教师非常重要的表现场合恰恰是在教学实施过程之中。因此，该路径对于教师专业发展、对于</a:t>
            </a:r>
            <a:r>
              <a:rPr lang="zh-CN" altLang="en-US"/>
              <a:t>课堂教学活动的解释力不够。</a:t>
            </a:r>
            <a:endParaRPr lang="zh-CN" altLang="en-US"/>
          </a:p>
          <a:p>
            <a:r>
              <a:rPr lang="zh-CN" altLang="en-US"/>
              <a:t>在这种情况下，教师专业发展的一条新的路径</a:t>
            </a:r>
            <a:r>
              <a:rPr lang="zh-CN" altLang="en-US"/>
              <a:t>被提了出来。</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该路径的价值在芬兰中小学教师专业发展实践中得到了充分的验证。</a:t>
            </a:r>
            <a:endParaRPr lang="zh-CN" altLang="en-US" dirty="0"/>
          </a:p>
          <a:p>
            <a:endParaRPr lang="zh-CN" altLang="en-US" dirty="0"/>
          </a:p>
          <a:p>
            <a:r>
              <a:rPr lang="zh-CN" altLang="en-US" dirty="0"/>
              <a:t>李佳丽：《芬兰“研究为本”的教师教育课程设置探析》，载《比较教育研究》，2018（6）。</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芬兰学生在经济合作与发展组织举办的六次披萨测试</a:t>
            </a:r>
            <a:r>
              <a:rPr lang="zh-CN" altLang="en-US">
                <a:sym typeface="+mn-ea"/>
              </a:rPr>
              <a:t>（PISA，Program for International Student Assessment)）</a:t>
            </a:r>
            <a:r>
              <a:rPr lang="zh-CN" altLang="en-US"/>
              <a:t>中均表现优异，不仅如此，而且芬兰学生成绩的校际差异很小，个体差异很小，教师的教学时数还低于经济合作与发展组织国家的平均值，芬兰家长对学校有高度的信任感，普遍认为离家最近的学校是最好的学校。</a:t>
            </a:r>
            <a:endParaRPr lang="zh-CN" altLang="en-US"/>
          </a:p>
          <a:p>
            <a:endParaRPr lang="zh-CN" altLang="en-US"/>
          </a:p>
          <a:p>
            <a:r>
              <a:rPr lang="zh-CN" altLang="en-US"/>
              <a:t>PISA测试，是指国际学生评估项目（PISA），被喻为“教育界的世界杯”，它是经济合作与发展组织（OECD）组织进行的15岁学生阅读、数学、科学能力评价研究项目。从2000年开始，每3年进行一次测评。2009年的主要领域是阅读，包括美国、英国、日本、巴西、中国香港在内的65个国家和地区的学生参加了测评，上海是中国内地第一个正式参加该项目的地区。</a:t>
            </a: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芬兰高水平的教育质量受到世界各国的关注和学者的广泛讨论。大多数学者将芬兰教育的成功归因于优秀的教师队伍。关于教师专业素质的提升路径，芬兰教师教育理论的代表性人物堪萨能从教师的学习内容和思考方式两个维度，将其划为四种类型：</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6633</Words>
  <Application>WPS 演示</Application>
  <PresentationFormat>全屏显示(4:3)</PresentationFormat>
  <Paragraphs>266</Paragraphs>
  <Slides>60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60</vt:i4>
      </vt:variant>
    </vt:vector>
  </HeadingPairs>
  <TitlesOfParts>
    <vt:vector size="67" baseType="lpstr">
      <vt:lpstr>Arial</vt:lpstr>
      <vt:lpstr>宋体</vt:lpstr>
      <vt:lpstr>Wingdings</vt:lpstr>
      <vt:lpstr>Calibri</vt:lpstr>
      <vt:lpstr>微软雅黑</vt:lpstr>
      <vt:lpstr>Arial Unicode MS</vt:lpstr>
      <vt:lpstr>Office 主题​​</vt:lpstr>
      <vt:lpstr>教师专业发展的路径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12</cp:revision>
  <dcterms:created xsi:type="dcterms:W3CDTF">2019-05-09T09:43:00Z</dcterms:created>
  <dcterms:modified xsi:type="dcterms:W3CDTF">2023-05-19T07:18:02Z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