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78" r:id="rId5"/>
    <p:sldId id="277" r:id="rId6"/>
    <p:sldId id="258" r:id="rId7"/>
    <p:sldId id="259" r:id="rId8"/>
    <p:sldId id="260" r:id="rId9"/>
    <p:sldId id="299" r:id="rId10"/>
    <p:sldId id="261" r:id="rId11"/>
    <p:sldId id="262" r:id="rId12"/>
    <p:sldId id="263" r:id="rId13"/>
    <p:sldId id="264" r:id="rId14"/>
    <p:sldId id="265" r:id="rId15"/>
    <p:sldId id="300" r:id="rId16"/>
    <p:sldId id="266" r:id="rId17"/>
    <p:sldId id="267" r:id="rId18"/>
    <p:sldId id="268" r:id="rId19"/>
    <p:sldId id="269" r:id="rId20"/>
    <p:sldId id="270" r:id="rId21"/>
    <p:sldId id="271" r:id="rId22"/>
    <p:sldId id="272" r:id="rId23"/>
    <p:sldId id="273" r:id="rId24"/>
    <p:sldId id="274" r:id="rId25"/>
    <p:sldId id="275" r:id="rId26"/>
    <p:sldId id="276" r:id="rId2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14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0" Type="http://schemas.openxmlformats.org/officeDocument/2006/relationships/tableStyles" Target="tableStyles.xml"/><Relationship Id="rId3" Type="http://schemas.openxmlformats.org/officeDocument/2006/relationships/slide" Target="slides/slide1.xml"/><Relationship Id="rId29" Type="http://schemas.openxmlformats.org/officeDocument/2006/relationships/viewProps" Target="viewProps.xml"/><Relationship Id="rId28" Type="http://schemas.openxmlformats.org/officeDocument/2006/relationships/presProps" Target="presProps.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967AC7-5D89-4052-B819-433509CE6392}" type="datetimeFigureOut">
              <a:rPr lang="zh-CN" altLang="en-US" smtClean="0"/>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A4E204-69F5-461B-969E-A974C58D2645}"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a:t>小学教师专业发展</a:t>
            </a:r>
            <a:endParaRPr lang="zh-CN" altLang="en-US" dirty="0"/>
          </a:p>
        </p:txBody>
      </p:sp>
      <p:sp>
        <p:nvSpPr>
          <p:cNvPr id="3" name="副标题 2"/>
          <p:cNvSpPr>
            <a:spLocks noGrp="1"/>
          </p:cNvSpPr>
          <p:nvPr>
            <p:ph type="subTitle" idx="1"/>
          </p:nvPr>
        </p:nvSpPr>
        <p:spPr/>
        <p:txBody>
          <a:bodyPr/>
          <a:lstStyle/>
          <a:p>
            <a:r>
              <a:rPr lang="zh-CN" altLang="en-US" dirty="0">
                <a:sym typeface="+mn-ea"/>
              </a:rPr>
              <a:t>导语</a:t>
            </a:r>
            <a:endParaRPr lang="zh-CN" altLang="en-US" dirty="0"/>
          </a:p>
          <a:p>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80000"/>
          </a:bodyPr>
          <a:p>
            <a:r>
              <a:rPr lang="zh-CN" altLang="en-US"/>
              <a:t>三是目的理性行动。韦伯指出，“谁若根据目的、手段和附带后果来作他的行动的取向，而且同时既把手段与目的，也把目的与附带结果，以及最后把各种可能的目的相比较，做出合乎理性的权衡，这就是目的合乎理性的行动，也就是说，它既不是情绪的，也不是传统的。”在目的理性行动中，个人明确认识到行动的意义，只不过他所认识到的意义往往是行动的世俗性利益，他所看重的是所采取的行动作为手段是否最有效率、成本最小而受益最大，这种社会行动类型具有功利性、手段选择性、操作策划性、效果检测性等特点，其典型例子是人在市场中的行动。</a:t>
            </a:r>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a:t>四是价值理性行动。韦伯指出，“谁要是无视可以预见的后果，他的行动服务于他对义务、尊严、美、宗教训示、孝顺、或者某一件事的重要性的信念，不管什么形式的，他坚信必须这样做，这就是纯粹的价值合乎理性的行动。价值合乎理性的行动总是一种根据行动者认为是向自己提出‘戒律’或‘要求’而发生的行动。”在价值理性行动中，个人也能明确认识到行动的意义，只不过他所认识到的意义是行动的超现实性、超功利性利益，他所看重的是所采取的行动的信念性的终极意义，为了自己的信念，他不会计较所采取的行动的眼前得失。行动者能够选择的仅仅是通过何种途径或何种方式来实现既定目标和达到理想境界，该行动最典型和最基本的例子是宗教活动。</a:t>
            </a:r>
            <a:endParaRPr lang="zh-CN"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在以上四种理想行动类型中，人能够认识到目的理性行动和价值理性行动的意义，而不能认识到传统行动和情绪行动的意义。在韦伯看来，能够体现人的本质的行动是理性行动，即目的理性行动和价值理性行动，人的传统行动和情绪行动虽然存在，虽然可能具有一定价值，但是，因为它们的意义没有被人认识到，所以它们只能处于“边缘状态”，而不能体现出人的本质。</a:t>
            </a:r>
            <a:endParaRPr lang="zh-CN"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a:bodyPr>
          <a:p>
            <a:r>
              <a:rPr lang="zh-CN" altLang="en-US"/>
              <a:t>人的行动受自己所拥有的知识指导。</a:t>
            </a:r>
            <a:endParaRPr lang="zh-CN" altLang="en-US"/>
          </a:p>
          <a:p>
            <a:r>
              <a:rPr lang="zh-CN" altLang="en-US"/>
              <a:t>人所有的高质量的知识以理论为主。</a:t>
            </a:r>
            <a:endParaRPr lang="zh-CN" altLang="en-US"/>
          </a:p>
          <a:p>
            <a:r>
              <a:rPr lang="zh-CN" altLang="en-US">
                <a:sym typeface="+mn-ea"/>
              </a:rPr>
              <a:t>理论是</a:t>
            </a:r>
            <a:r>
              <a:rPr lang="zh-CN" altLang="en-US"/>
              <a:t>系统化的理性认识成果。</a:t>
            </a:r>
            <a:endParaRPr lang="zh-CN" altLang="en-US"/>
          </a:p>
          <a:p>
            <a:endParaRPr lang="zh-CN" altLang="en-US"/>
          </a:p>
          <a:p>
            <a:r>
              <a:rPr lang="zh-CN" altLang="en-US"/>
              <a:t>马克思主义认识论认为，人的认识过程分为两个阶段：</a:t>
            </a:r>
            <a:endParaRPr lang="zh-CN"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一是感性认识阶段，二是理性认识阶段。</a:t>
            </a:r>
            <a:endParaRPr lang="zh-CN" altLang="en-US"/>
          </a:p>
          <a:p>
            <a:r>
              <a:rPr lang="zh-CN" altLang="en-US"/>
              <a:t>感性认识的形式有三种，即感觉、知觉和表象；</a:t>
            </a:r>
            <a:endParaRPr lang="zh-CN" altLang="en-US"/>
          </a:p>
          <a:p>
            <a:r>
              <a:rPr lang="zh-CN" altLang="en-US"/>
              <a:t>理性认识形式也有三种，即概念、判断和推理。</a:t>
            </a:r>
            <a:endParaRPr lang="zh-CN"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10000"/>
          </a:bodyPr>
          <a:p>
            <a:r>
              <a:rPr lang="zh-CN" altLang="en-US"/>
              <a:t>在理性认识的三种形式中，最为基础的要素是概念。概念是人在头脑里所形成的反映事物本质属性的思维形式。判断反映的是概念之间的关系，而推理反映的是判断之间的关系。因此，构成理论最基本的要素是概念，理论又被称为组织起来的概念系统。评价一个理论质量高低的重要标准之一，就是该理论所使用的概念是不是准确，是不是新颖，在使用过程中是不是稳定。</a:t>
            </a:r>
            <a:endParaRPr lang="zh-CN"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a:t>第一节 教师专业发展概念的内涵</a:t>
            </a:r>
            <a:endParaRPr lang="zh-CN" altLang="en-US"/>
          </a:p>
          <a:p>
            <a:endParaRPr lang="zh-CN" altLang="en-US"/>
          </a:p>
          <a:p>
            <a:r>
              <a:rPr lang="zh-CN" altLang="en-US"/>
              <a:t>广义的教师专业发展是指教师的专业性不断得到提升的过程，这里的教师既指作为一种职业的教师，又指作为一个个体的教师。当把教师理解为一种职业时，教师专业发展指的是教师职业从非专业或半专业逐渐发展为一种专业的过程；当把教师理解为一个个体时，教师专业发展指的是教师个体从新手教师逐渐成长为专家型教师的过程。狭义的教师专业发展把教师理解为一个个体，专指教师个体的专业成长。本文所指的教师专业发展是狭义的，它关注的是教师个体专业素质的不断提高。</a:t>
            </a:r>
            <a:endParaRPr lang="zh-CN"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所谓教师专业发展，是指教师个体在内在因素和外在因素的共同影响下，不断提升自身专业素质的过程。</a:t>
            </a:r>
            <a:endParaRPr lang="zh-CN" altLang="en-US"/>
          </a:p>
          <a:p>
            <a:r>
              <a:rPr lang="zh-CN" altLang="en-US"/>
              <a:t>在该定义中，教师专业发展概念的内涵主要包括以下方面：</a:t>
            </a:r>
            <a:endParaRPr lang="zh-CN"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一、教师专业发展主要指的是中小学教师的专业发展</a:t>
            </a:r>
            <a:endParaRPr lang="zh-CN" altLang="en-US"/>
          </a:p>
          <a:p>
            <a:r>
              <a:rPr lang="zh-CN" altLang="en-US"/>
              <a:t>二、教师专业发展指的是中小学教师个体的专业发展</a:t>
            </a:r>
            <a:endParaRPr lang="zh-CN" altLang="en-US"/>
          </a:p>
          <a:p>
            <a:r>
              <a:rPr lang="zh-CN" altLang="en-US"/>
              <a:t>三、教师专业发展是过程与结果的统一体</a:t>
            </a:r>
            <a:endParaRPr lang="zh-CN" altLang="en-US"/>
          </a:p>
          <a:p>
            <a:r>
              <a:rPr lang="zh-CN" altLang="en-US"/>
              <a:t>四、教师专业发展是多因素共同作用的结果</a:t>
            </a:r>
            <a:endParaRPr lang="zh-CN"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a:t>五、教师专业发展过程具有曲折性</a:t>
            </a:r>
            <a:endParaRPr lang="zh-CN" altLang="en-US"/>
          </a:p>
          <a:p>
            <a:r>
              <a:rPr lang="zh-CN" altLang="en-US"/>
              <a:t>六、教师专业发展有显性和隐性之分</a:t>
            </a:r>
            <a:endParaRPr lang="zh-CN" altLang="en-US"/>
          </a:p>
          <a:p>
            <a:r>
              <a:rPr lang="zh-CN" altLang="en-US"/>
              <a:t>前者主要是指教师充分发挥主观能动性，进行专业发展规划，通过有意识的努力，从而促进自身专业素质的提升。</a:t>
            </a:r>
            <a:endParaRPr lang="zh-CN" altLang="en-US"/>
          </a:p>
          <a:p>
            <a:r>
              <a:rPr lang="zh-CN" altLang="en-US"/>
              <a:t>隐性的教师专业发展属于内隐学习，它所获得的知识主要是缄默知识或隐性知识。</a:t>
            </a:r>
            <a:endParaRPr lang="zh-CN" altLang="en-US"/>
          </a:p>
          <a:p>
            <a:r>
              <a:rPr lang="zh-CN" altLang="en-US"/>
              <a:t>七、教师专业发展是指教师内在专业素质的提升</a:t>
            </a:r>
            <a:endParaRPr lang="zh-CN" altLang="en-US"/>
          </a:p>
          <a:p>
            <a:r>
              <a:rPr lang="zh-CN" altLang="en-US"/>
              <a:t>八、教师专业发展的目标是专业性</a:t>
            </a:r>
            <a:endParaRPr lang="zh-CN" altLang="en-US"/>
          </a:p>
          <a:p>
            <a:r>
              <a:rPr lang="zh-CN" altLang="en-US"/>
              <a:t>从专业发展的方向角度说，教师专业发展指的是教师自身内在从教素质朝专业性的方向来提升。</a:t>
            </a:r>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60000"/>
          </a:bodyPr>
          <a:lstStyle/>
          <a:p>
            <a:r>
              <a:rPr lang="zh-CN" altLang="en-US" dirty="0"/>
              <a:t>教学内容：</a:t>
            </a:r>
            <a:endParaRPr lang="zh-CN" altLang="en-US" dirty="0"/>
          </a:p>
          <a:p>
            <a:r>
              <a:rPr lang="zh-CN" altLang="en-US" dirty="0"/>
              <a:t>上篇：教师专业发展的基本理论</a:t>
            </a:r>
            <a:endParaRPr lang="zh-CN" altLang="en-US" dirty="0"/>
          </a:p>
          <a:p>
            <a:r>
              <a:rPr lang="zh-CN" altLang="en-US" dirty="0"/>
              <a:t>第一章  教师专业发展的概念</a:t>
            </a:r>
            <a:endParaRPr lang="zh-CN" altLang="en-US" dirty="0"/>
          </a:p>
          <a:p>
            <a:r>
              <a:rPr lang="zh-CN" altLang="en-US" dirty="0"/>
              <a:t>第二章  教师专业发展的内容</a:t>
            </a:r>
            <a:endParaRPr lang="zh-CN" altLang="en-US" dirty="0"/>
          </a:p>
          <a:p>
            <a:r>
              <a:rPr lang="zh-CN" altLang="en-US" dirty="0"/>
              <a:t>第三章  教师专业发展的意义</a:t>
            </a:r>
            <a:endParaRPr lang="zh-CN" altLang="en-US" dirty="0"/>
          </a:p>
          <a:p>
            <a:r>
              <a:rPr lang="zh-CN" altLang="en-US" dirty="0"/>
              <a:t>第四章  教师专业发展的影响因素</a:t>
            </a:r>
            <a:endParaRPr lang="zh-CN" altLang="en-US" dirty="0"/>
          </a:p>
          <a:p>
            <a:r>
              <a:rPr lang="zh-CN" altLang="en-US" dirty="0"/>
              <a:t>下篇：教师专业发展的主要</a:t>
            </a:r>
            <a:r>
              <a:rPr lang="zh-CN" altLang="en-US" dirty="0"/>
              <a:t>路径</a:t>
            </a:r>
            <a:endParaRPr lang="zh-CN" altLang="en-US" dirty="0"/>
          </a:p>
          <a:p>
            <a:r>
              <a:rPr lang="zh-CN" altLang="en-US" dirty="0"/>
              <a:t>第五章  教师专业发展的理论应用路径</a:t>
            </a:r>
            <a:endParaRPr lang="zh-CN" altLang="en-US" dirty="0"/>
          </a:p>
          <a:p>
            <a:r>
              <a:rPr lang="zh-CN" altLang="en-US" dirty="0"/>
              <a:t>第六章  教师专业发展的实践反思路径</a:t>
            </a:r>
            <a:endParaRPr lang="zh-CN" altLang="en-US" dirty="0"/>
          </a:p>
          <a:p>
            <a:r>
              <a:rPr lang="zh-CN" altLang="en-US" dirty="0"/>
              <a:t>第七章  教师专业发展的教师合作路径</a:t>
            </a:r>
            <a:endParaRPr lang="zh-CN" altLang="en-US" dirty="0"/>
          </a:p>
          <a:p>
            <a:r>
              <a:rPr lang="zh-CN" altLang="en-US" dirty="0"/>
              <a:t>第八章  教师专业发展的道德修养路径</a:t>
            </a:r>
            <a:endParaRPr lang="zh-CN" altLang="en-US" dirty="0"/>
          </a:p>
          <a:p>
            <a:r>
              <a:rPr lang="zh-CN" altLang="en-US" dirty="0"/>
              <a:t>它们可以单独成为一篇或多篇</a:t>
            </a:r>
            <a:r>
              <a:rPr lang="zh-CN" altLang="en-US" dirty="0"/>
              <a:t>论文。</a:t>
            </a:r>
            <a:endParaRPr lang="zh-CN"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第二节 教师专业发展与教师专业化概念辨析</a:t>
            </a:r>
            <a:endParaRPr lang="zh-CN"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一、教师专业发展与教师专业化概念的相同点</a:t>
            </a:r>
            <a:endParaRPr lang="zh-CN" altLang="en-US"/>
          </a:p>
          <a:p>
            <a:r>
              <a:rPr lang="zh-CN" altLang="en-US"/>
              <a:t>教师专业发展与教师专业化的相同点主要表现在两个方面：一方面，二者都侧重于指动态变化的过程。另一方面，二者都含有“专业”这一变化的目标，即都强调教师朝专业性的目标变化。</a:t>
            </a:r>
            <a:endParaRPr lang="zh-CN"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二、教师专业发展与教师专业化概念的不同点</a:t>
            </a:r>
            <a:endParaRPr lang="zh-CN" altLang="en-US"/>
          </a:p>
          <a:p>
            <a:r>
              <a:rPr lang="zh-CN" altLang="en-US"/>
              <a:t>教师专业发展与教师专业化概念的不同点主要表现在以下三个方面：</a:t>
            </a:r>
            <a:endParaRPr lang="zh-CN" altLang="en-US"/>
          </a:p>
          <a:p>
            <a:r>
              <a:rPr lang="zh-CN" altLang="en-US"/>
              <a:t>首先，二者的学科属性不同。</a:t>
            </a:r>
            <a:endParaRPr lang="zh-CN" altLang="en-US"/>
          </a:p>
          <a:p>
            <a:r>
              <a:rPr lang="zh-CN" altLang="en-US"/>
              <a:t>其次，二者的内涵不同。</a:t>
            </a:r>
            <a:endParaRPr lang="zh-CN" altLang="en-US"/>
          </a:p>
          <a:p>
            <a:r>
              <a:rPr lang="zh-CN" altLang="en-US"/>
              <a:t>最后，二者的提出时间不同。</a:t>
            </a:r>
            <a:endParaRPr lang="zh-CN"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三、教师专业发展与教师专业化概念的联系</a:t>
            </a:r>
            <a:endParaRPr lang="zh-CN" altLang="en-US"/>
          </a:p>
          <a:p>
            <a:endParaRPr lang="zh-CN" altLang="en-US"/>
          </a:p>
          <a:p>
            <a:r>
              <a:rPr lang="zh-CN" altLang="en-US"/>
              <a:t>二者是包含与被包含的关系，即教师专业化包含教师专业发展，教师专业发展包含在教师专业化之中。</a:t>
            </a:r>
            <a:endParaRPr lang="zh-CN" altLang="en-US"/>
          </a:p>
          <a:p>
            <a:r>
              <a:rPr lang="zh-CN" altLang="en-US"/>
              <a:t>教师专业发展是教师专业化的必要前提条件。</a:t>
            </a:r>
            <a:endParaRPr lang="zh-CN"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第三节 教师专业发展与其他相近概念辨析</a:t>
            </a:r>
            <a:endParaRPr lang="zh-CN" altLang="en-US"/>
          </a:p>
          <a:p>
            <a:endParaRPr lang="zh-CN" altLang="en-US"/>
          </a:p>
          <a:p>
            <a:r>
              <a:rPr lang="zh-CN" altLang="en-US"/>
              <a:t>一、教师专业发展与“教师学习”“教师培训”“在职教育”等概念辨析</a:t>
            </a:r>
            <a:endParaRPr lang="zh-CN" altLang="en-US"/>
          </a:p>
          <a:p>
            <a:r>
              <a:rPr lang="zh-CN" altLang="en-US"/>
              <a:t>二、教师专业发展与</a:t>
            </a:r>
            <a:r>
              <a:rPr lang="zh-CN" altLang="en-US"/>
              <a:t>“教师成长”“教师发展”等概念辨析</a:t>
            </a:r>
            <a:endParaRPr lang="zh-CN"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20000"/>
          </a:bodyPr>
          <a:p>
            <a:r>
              <a:rPr lang="zh-CN" altLang="en-US"/>
              <a:t>三</a:t>
            </a:r>
            <a:r>
              <a:rPr lang="zh-CN" altLang="en-US"/>
              <a:t>、教师专业发展与“教师专业化发展”概念辨析</a:t>
            </a:r>
            <a:endParaRPr lang="zh-CN" altLang="en-US"/>
          </a:p>
          <a:p>
            <a:r>
              <a:rPr lang="zh-CN" altLang="en-US"/>
              <a:t>通过中国知网进行检索，具体检索方法如下：以“篇名”作为检索项，以“全部期刊”作为期刊“来源类别”，检索时间为“从2010年至2020年”。具体检索结果如下：当以“教师专业发展”作为检索词时，检索到期刊论文6818篇；当以“教师专业化”作为检索词时，检索到期刊论文1941篇；当以“教师专业化发展”作为检索词时，检索到期刊论文1754篇。</a:t>
            </a:r>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吴义昌</a:t>
            </a:r>
            <a:r>
              <a:rPr lang="en-US" altLang="zh-CN"/>
              <a:t>.</a:t>
            </a:r>
            <a:r>
              <a:rPr lang="zh-CN" altLang="en-US"/>
              <a:t>教师研究学生的内涵解析——兼与专家研究儿童比较</a:t>
            </a:r>
            <a:r>
              <a:rPr lang="en-US" altLang="zh-CN"/>
              <a:t>[J].</a:t>
            </a:r>
            <a:r>
              <a:rPr lang="zh-CN" altLang="en-US"/>
              <a:t>教师发展研究</a:t>
            </a:r>
            <a:r>
              <a:rPr lang="en-US" altLang="zh-CN"/>
              <a:t>,</a:t>
            </a:r>
            <a:r>
              <a:rPr lang="zh-CN" altLang="en-US"/>
              <a:t>2017(03)</a:t>
            </a:r>
            <a:r>
              <a:rPr lang="en-US" altLang="zh-CN"/>
              <a:t>.</a:t>
            </a:r>
            <a:endParaRPr lang="zh-CN" altLang="en-US"/>
          </a:p>
          <a:p>
            <a:r>
              <a:rPr lang="zh-CN" altLang="en-US">
                <a:sym typeface="+mn-ea"/>
              </a:rPr>
              <a:t>吴义昌</a:t>
            </a:r>
            <a:r>
              <a:rPr lang="en-US" altLang="zh-CN">
                <a:sym typeface="+mn-ea"/>
              </a:rPr>
              <a:t>.</a:t>
            </a:r>
            <a:r>
              <a:rPr lang="zh-CN" altLang="en-US"/>
              <a:t>教师理论学习的自我价值探析[J].教育科学研究</a:t>
            </a:r>
            <a:r>
              <a:rPr lang="en-US" altLang="zh-CN"/>
              <a:t>,</a:t>
            </a:r>
            <a:r>
              <a:rPr lang="zh-CN" altLang="en-US"/>
              <a:t> 2019(01)</a:t>
            </a:r>
            <a:r>
              <a:rPr lang="en-US" altLang="zh-CN"/>
              <a:t>.</a:t>
            </a:r>
            <a:endParaRPr lang="en-US" altLang="zh-CN"/>
          </a:p>
          <a:p>
            <a:r>
              <a:rPr lang="zh-CN" altLang="en-US">
                <a:sym typeface="+mn-ea"/>
              </a:rPr>
              <a:t>吴义昌</a:t>
            </a:r>
            <a:r>
              <a:rPr lang="en-US" altLang="zh-CN">
                <a:sym typeface="+mn-ea"/>
              </a:rPr>
              <a:t>.</a:t>
            </a:r>
            <a:r>
              <a:rPr lang="zh-CN" altLang="en-US"/>
              <a:t>论教师专业发展的道德取向策略[J].</a:t>
            </a:r>
            <a:endParaRPr lang="zh-CN" altLang="en-US"/>
          </a:p>
          <a:p>
            <a:r>
              <a:rPr lang="zh-CN" altLang="en-US"/>
              <a:t>教师发展研究</a:t>
            </a:r>
            <a:r>
              <a:rPr lang="en-US" altLang="zh-CN"/>
              <a:t>,</a:t>
            </a:r>
            <a:r>
              <a:rPr lang="zh-CN" altLang="en-US"/>
              <a:t>2022(04)</a:t>
            </a:r>
            <a:r>
              <a:rPr lang="en-US" altLang="zh-CN"/>
              <a:t>.</a:t>
            </a:r>
            <a:endParaRPr lang="zh-CN" altLang="en-US"/>
          </a:p>
          <a:p>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教学目的：</a:t>
            </a:r>
            <a:endParaRPr lang="zh-CN" altLang="en-US"/>
          </a:p>
          <a:p>
            <a:r>
              <a:rPr lang="zh-CN" altLang="en-US"/>
              <a:t>培养大家成为优秀的小学教师。</a:t>
            </a:r>
            <a:endParaRPr lang="zh-CN" altLang="en-US"/>
          </a:p>
          <a:p>
            <a:r>
              <a:rPr lang="zh-CN" altLang="en-US"/>
              <a:t>小学教师专业发展中的“小学”特色不明显。</a:t>
            </a:r>
            <a:endParaRPr lang="zh-CN"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a:bodyPr>
          <a:p>
            <a:r>
              <a:rPr lang="zh-CN" altLang="en-US"/>
              <a:t>第一章 教师专业发展的概念</a:t>
            </a:r>
            <a:endParaRPr lang="zh-CN" altLang="en-US"/>
          </a:p>
          <a:p>
            <a:endParaRPr lang="zh-CN" altLang="en-US"/>
          </a:p>
          <a:p>
            <a:r>
              <a:rPr lang="zh-CN" altLang="en-US"/>
              <a:t>主要探讨其</a:t>
            </a:r>
            <a:r>
              <a:rPr lang="zh-CN" altLang="en-US"/>
              <a:t>内涵：</a:t>
            </a:r>
            <a:r>
              <a:rPr lang="zh-CN" altLang="en-US"/>
              <a:t>教师专业发展是什么？</a:t>
            </a:r>
            <a:endParaRPr lang="zh-C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从人性角度说，</a:t>
            </a:r>
            <a:endParaRPr lang="zh-CN" altLang="en-US"/>
          </a:p>
          <a:p>
            <a:r>
              <a:rPr lang="zh-CN" altLang="en-US"/>
              <a:t>人是理性与非理性的统一体。</a:t>
            </a:r>
            <a:endParaRPr lang="zh-CN" altLang="en-US"/>
          </a:p>
          <a:p>
            <a:endParaRPr lang="zh-CN" altLang="en-US"/>
          </a:p>
          <a:p>
            <a:r>
              <a:rPr lang="zh-CN" altLang="en-US"/>
              <a:t>理性，用自己拥有的知识或理论，进行独立的判断，然后采取行动。</a:t>
            </a:r>
            <a:endParaRPr lang="zh-CN" altLang="en-US"/>
          </a:p>
          <a:p>
            <a:endParaRPr lang="zh-CN" altLang="en-US"/>
          </a:p>
          <a:p>
            <a:endParaRPr lang="zh-CN"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80000"/>
          </a:bodyPr>
          <a:p>
            <a:r>
              <a:rPr lang="zh-CN" altLang="en-US"/>
              <a:t>人的本质是理性。</a:t>
            </a:r>
            <a:endParaRPr lang="zh-CN" altLang="en-US"/>
          </a:p>
          <a:p>
            <a:r>
              <a:rPr lang="zh-CN" altLang="en-US"/>
              <a:t>亚里士多德：人是理性的动物。</a:t>
            </a:r>
            <a:endParaRPr lang="zh-CN" altLang="en-US"/>
          </a:p>
          <a:p>
            <a:endParaRPr lang="zh-CN" altLang="en-US"/>
          </a:p>
          <a:p>
            <a:r>
              <a:rPr lang="zh-CN" altLang="en-US"/>
              <a:t>德国社会学家、政治学家、经济学家、哲学家韦伯对社会行动理想类型的划分在很大程度上是以行动的意义作为划分依据的。[ 杨成波：《韦伯社会行动的理想类型及当代启示》，载《山西师大学报（社会科学版），2011（1）。]他认为，人的社会行动大致分为以下四种理想类型：</a:t>
            </a:r>
            <a:endParaRPr lang="zh-CN"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一是传统行动。韦伯指出，“严格的传统举止——正如纯粹的反应性模仿一样——完全处于边缘状态，而且往往是超然于可以称之为‘意向性’取向的行动之外。因为它往往是一种对于习以为常的、刺激的、迟钝的、在约定俗成的态度方向上进行的反应。”在传统行动中，个人没有认识到行动的意义，他之所以这样行动，是因为积年的传统就是这样的。</a:t>
            </a:r>
            <a:endParaRPr lang="zh-CN"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二是情绪行动。韦伯指出，“严格的情绪的举止，同样也处于边缘状况，而且往往超然于有意识地以‘意向’为取向的行动之外。它可以是一种对日常生活之外的刺激毫无阻碍的反应。”在情绪行动中，个人也没有认识到行动的意义，他之所以这样行动，是因为他的内在情绪驱使他这样做。</a:t>
            </a:r>
            <a:endParaRPr lang="zh-CN" altLang="en-US"/>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3011</Words>
  <Application>WPS 演示</Application>
  <PresentationFormat>全屏显示(4:3)</PresentationFormat>
  <Paragraphs>110</Paragraphs>
  <Slides>25</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25</vt:i4>
      </vt:variant>
    </vt:vector>
  </HeadingPairs>
  <TitlesOfParts>
    <vt:vector size="32" baseType="lpstr">
      <vt:lpstr>Arial</vt:lpstr>
      <vt:lpstr>宋体</vt:lpstr>
      <vt:lpstr>Wingdings</vt:lpstr>
      <vt:lpstr>Calibri</vt:lpstr>
      <vt:lpstr>微软雅黑</vt:lpstr>
      <vt:lpstr>Arial Unicode MS</vt:lpstr>
      <vt:lpstr>Office 主题​​</vt:lpstr>
      <vt:lpstr>小学教师专业发展研究</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课程作业</dc:title>
  <dc:creator>macbook</dc:creator>
  <cp:lastModifiedBy>macbook</cp:lastModifiedBy>
  <cp:revision>10</cp:revision>
  <dcterms:created xsi:type="dcterms:W3CDTF">2019-05-09T09:43:00Z</dcterms:created>
  <dcterms:modified xsi:type="dcterms:W3CDTF">2023-02-26T13:23:41Z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2052-11.1.0.10314</vt:lpwstr>
  </property>
</Properties>
</file>