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19" r:id="rId4"/>
    <p:sldId id="257" r:id="rId5"/>
    <p:sldId id="258" r:id="rId6"/>
    <p:sldId id="259" r:id="rId7"/>
    <p:sldId id="260" r:id="rId8"/>
    <p:sldId id="32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415" r:id="rId22"/>
    <p:sldId id="416" r:id="rId23"/>
    <p:sldId id="417" r:id="rId24"/>
    <p:sldId id="273" r:id="rId25"/>
    <p:sldId id="274" r:id="rId26"/>
    <p:sldId id="275" r:id="rId27"/>
    <p:sldId id="276" r:id="rId28"/>
    <p:sldId id="418" r:id="rId29"/>
    <p:sldId id="419" r:id="rId30"/>
    <p:sldId id="278" r:id="rId31"/>
    <p:sldId id="277" r:id="rId32"/>
    <p:sldId id="279" r:id="rId33"/>
    <p:sldId id="281" r:id="rId34"/>
    <p:sldId id="282" r:id="rId35"/>
    <p:sldId id="283" r:id="rId36"/>
    <p:sldId id="284" r:id="rId37"/>
    <p:sldId id="285" r:id="rId38"/>
    <p:sldId id="286" r:id="rId39"/>
    <p:sldId id="377" r:id="rId40"/>
    <p:sldId id="378" r:id="rId41"/>
    <p:sldId id="294" r:id="rId42"/>
    <p:sldId id="287" r:id="rId43"/>
    <p:sldId id="375" r:id="rId44"/>
    <p:sldId id="376" r:id="rId45"/>
    <p:sldId id="380" r:id="rId46"/>
    <p:sldId id="290" r:id="rId47"/>
    <p:sldId id="291" r:id="rId48"/>
    <p:sldId id="465" r:id="rId49"/>
    <p:sldId id="466" r:id="rId50"/>
    <p:sldId id="295" r:id="rId51"/>
    <p:sldId id="289" r:id="rId52"/>
    <p:sldId id="296" r:id="rId53"/>
    <p:sldId id="297" r:id="rId54"/>
    <p:sldId id="299" r:id="rId55"/>
    <p:sldId id="300" r:id="rId56"/>
    <p:sldId id="301" r:id="rId57"/>
    <p:sldId id="381" r:id="rId58"/>
    <p:sldId id="302" r:id="rId59"/>
    <p:sldId id="303" r:id="rId60"/>
    <p:sldId id="304" r:id="rId61"/>
    <p:sldId id="305" r:id="rId62"/>
    <p:sldId id="306" r:id="rId63"/>
    <p:sldId id="307" r:id="rId64"/>
    <p:sldId id="308" r:id="rId65"/>
    <p:sldId id="309" r:id="rId66"/>
    <p:sldId id="408" r:id="rId67"/>
    <p:sldId id="382" r:id="rId68"/>
    <p:sldId id="310" r:id="rId69"/>
    <p:sldId id="311" r:id="rId70"/>
    <p:sldId id="312" r:id="rId71"/>
    <p:sldId id="313" r:id="rId72"/>
    <p:sldId id="314" r:id="rId7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6" Type="http://schemas.openxmlformats.org/officeDocument/2006/relationships/tableStyles" Target="tableStyles.xml"/><Relationship Id="rId75" Type="http://schemas.openxmlformats.org/officeDocument/2006/relationships/viewProps" Target="viewProps.xml"/><Relationship Id="rId74" Type="http://schemas.openxmlformats.org/officeDocument/2006/relationships/presProps" Target="presProps.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7AC7-5D89-4052-B819-433509CE6392}"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4E204-69F5-461B-969E-A974C58D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第四</a:t>
            </a:r>
            <a:r>
              <a:rPr lang="zh-CN" altLang="en-US" dirty="0"/>
              <a:t>章 教师专业发展的</a:t>
            </a:r>
            <a:br>
              <a:rPr lang="zh-CN" altLang="en-US" dirty="0"/>
            </a:br>
            <a:r>
              <a:rPr lang="zh-CN" altLang="en-US" dirty="0"/>
              <a:t>影响因素</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缄默知识理论对早年受教经验对教师专业发展影响的解释</a:t>
            </a:r>
            <a:endParaRPr lang="zh-CN" altLang="en-US"/>
          </a:p>
          <a:p>
            <a:r>
              <a:rPr lang="zh-CN" altLang="en-US"/>
              <a:t>英国哲学家家波兰尼在 20 世纪中叶提出了“缄默知识”概念。他指出，人类有两种知识，通常所说的知识是用书面文字或地图、数学公式来表述的；还有一种知识是不能系统表述的，如有关自己行为的某种知识。如果将前一种知识称为显性知识的话，那么后一种知识可以称为缄默知识。[ 高维：《基于隐喻的教师缄默知识显性化》，载《教育科学研究》，2016（7）。]</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缄默知识是人类的一种重要知识类型，它对人的认识活动和实践活动都具有重要影响。从认识活动来说，缄默知识支配并引领显性知识的获得；从实践活动来说，缄默知识或者直接支配人的实践活动，或者作为显性知识指导实践活动的中介而对实践产生重要作用。</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的早年受教经验以缄默知识为主，许多人在受教过程中没有明确意识到将来要做教师，没有自觉意识到要学习自己教师的教育经验，以备自己将来做教师时借鉴和运用。而对那些成年后做了教师的人来说，其早年教育经验会成为其专业素质的基础，会作为缄默知识对其教育实践产生重要影响。</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隐性课程理论对早年受教经验对教师专业发展影响的解释</a:t>
            </a:r>
            <a:endParaRPr lang="zh-CN" altLang="en-US"/>
          </a:p>
          <a:p>
            <a:r>
              <a:rPr lang="zh-CN" altLang="en-US"/>
              <a:t>1968年，美国学者杰克逊在《课堂生活》一书中首次正式提出隐性课程概念。学术界普遍认为隐性课程理论滥觞于杜威。杜威把隐性课程称为附带学习，他在《经验与教育》一书中指出，“有一种意见认为，一个人所学习的仅是他当时正在学习的特定的东西，这也许是所有教育学中最大的错误了。关于形成忍耐的态度、喜欢和不喜欢等的附带的学习（collateral learning），比之拼音、地理或历史课的学习可能、而且往往是更为重要的。”[ [美]约翰·杜威：《我们怎样思维·经验与教育》，265页，姜文闵译，北京，人民教育出版社，2005。]</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在早年受教过程中，他所学习的教师所教的内容属于显性课程，而他所学习的教师如何教的内容就属于隐性课程。入职后的教师对其以前教师的记忆更多的往往不是其教师所教的具体内容，而是其教师如何教的方法，并可能用其教师的教育方法来教育自己的学生。</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第二节 职前教师教育</a:t>
            </a:r>
            <a:endParaRPr lang="zh-CN" altLang="en-US"/>
          </a:p>
          <a:p>
            <a:endParaRPr lang="zh-CN" altLang="en-US"/>
          </a:p>
          <a:p>
            <a:r>
              <a:rPr lang="zh-CN" altLang="en-US"/>
              <a:t>从时间维度来说，教师教育大致分为职前教师教育、入职教育教育和在职教师教育，其中，最为系统和正规的教师教育是职前教师教育。</a:t>
            </a:r>
            <a:endParaRPr lang="zh-CN" altLang="en-US"/>
          </a:p>
          <a:p>
            <a:r>
              <a:rPr lang="zh-CN" altLang="en-US"/>
              <a:t>根据教育学原理，在影响教师专业发展的诸因素中，职前教师教育起主导作用。在此，本课程</a:t>
            </a:r>
            <a:r>
              <a:rPr lang="zh-CN" altLang="en-US"/>
              <a:t>主要从培养目标、课程结构和教学方法三个方面探讨职前教师教育对教师专业发展的影响。</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一、培养目标及其影响</a:t>
            </a:r>
            <a:endParaRPr lang="zh-CN" altLang="en-US"/>
          </a:p>
          <a:p>
            <a:r>
              <a:rPr lang="zh-CN" altLang="en-US"/>
              <a:t>两种培养目标观：</a:t>
            </a:r>
            <a:endParaRPr lang="zh-CN" altLang="en-US"/>
          </a:p>
          <a:p>
            <a:r>
              <a:rPr lang="zh-CN" altLang="en-US"/>
              <a:t>第一种培养目标是技术熟练者。（传统的）</a:t>
            </a:r>
            <a:endParaRPr lang="zh-CN" altLang="en-US"/>
          </a:p>
          <a:p>
            <a:r>
              <a:rPr lang="zh-CN" altLang="en-US"/>
              <a:t>把职前教师教育的培养目标定位为技术熟练者，那就意味着职前教师首先学习有关</a:t>
            </a:r>
            <a:r>
              <a:rPr lang="zh-CN" altLang="en-US">
                <a:sym typeface="+mn-ea"/>
              </a:rPr>
              <a:t>的</a:t>
            </a:r>
            <a:r>
              <a:rPr lang="zh-CN" altLang="en-US"/>
              <a:t>教育基本理论，然后学习有关</a:t>
            </a:r>
            <a:r>
              <a:rPr lang="zh-CN" altLang="en-US">
                <a:sym typeface="+mn-ea"/>
              </a:rPr>
              <a:t>的</a:t>
            </a:r>
            <a:r>
              <a:rPr lang="zh-CN" altLang="en-US"/>
              <a:t>教育技术（或技能），最后把理论指导下的技术进行实践练习，达到基本成熟的程度，进而入职，成为一个真正的教师。</a:t>
            </a:r>
            <a:endParaRPr lang="zh-CN" altLang="en-US"/>
          </a:p>
          <a:p>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该培养目标的主要优点是它有助于职前教师掌握有关教育的专门知识和专门技能，而这往往被认为是教师专业发展的核心特征。该培养目标的主要缺点是它倾向于认为教师的教育实践是教育理论及教育技术的直接应用。然而，现实情况是几乎没有一位教师能够在教育实践的实施现场直接应用理论。因此，在技术熟练者培养目标指导下，职前教师教育所培养出现的新教师虽然掌握了许多专门理论与技术，但是他们仍然“不会”教育，不仅如此，他们还很容易得出可怕的实践感悟——“理论无用”。</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第二种培养目标是反思性实践者。（先进的）</a:t>
            </a:r>
            <a:endParaRPr lang="zh-CN" altLang="en-US"/>
          </a:p>
          <a:p>
            <a:r>
              <a:rPr lang="zh-CN" altLang="en-US"/>
              <a:t>我国教育部于2011年印发的《教师教育课程标准（试行）》提出“教师是反思性实践者”。该培养目标认为，教育实践是一种情境性实践，它具有复杂、不确定、多变等特点，这些特点决定了教师的教育实践过程不是教育理论及技术的直接应用，教师必须通过反思（尤其是实践中的反思，教育机智</a:t>
            </a:r>
            <a:r>
              <a:rPr lang="zh-CN" altLang="en-US"/>
              <a:t>）</a:t>
            </a:r>
            <a:r>
              <a:rPr lang="zh-CN" altLang="en-US"/>
              <a:t>开展教育实践；</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把职前教师教育的培养目标定位为反思性实践者，那就意味着职前教师特别需要养成在实践中进行反思的意识和能力，从而灵活机智地解决现场中的教育实践问题。把职前教师教育的培养目标定位为反思性实践者的主要优点是它正确地描述了教育实践的生成性、情境性、灵活多变性，描述了教师在教育实践现场主要不是应用理论来解决实践问题，而是通过反思来解决问题。</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学生发展的影响因素及其作用</a:t>
            </a:r>
            <a:endParaRPr lang="zh-CN" altLang="en-US"/>
          </a:p>
          <a:p>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教师教育（含职前教师教育、在职教师教育）</a:t>
            </a:r>
            <a:r>
              <a:rPr lang="zh-CN" altLang="en-US"/>
              <a:t>两种培养目标观：</a:t>
            </a:r>
            <a:endParaRPr lang="zh-CN" altLang="en-US"/>
          </a:p>
          <a:p>
            <a:r>
              <a:rPr lang="zh-CN" altLang="en-US"/>
              <a:t>第一种培养目标是技术熟练者。</a:t>
            </a:r>
            <a:endParaRPr lang="zh-CN" altLang="en-US"/>
          </a:p>
          <a:p>
            <a:r>
              <a:rPr lang="zh-CN" altLang="en-US"/>
              <a:t>第二种培养目标是反思性实践者。</a:t>
            </a:r>
            <a:endParaRPr lang="zh-CN" altLang="en-US"/>
          </a:p>
          <a:p>
            <a:endParaRPr lang="zh-CN" altLang="en-US"/>
          </a:p>
          <a:p>
            <a:r>
              <a:rPr lang="zh-CN" altLang="en-US"/>
              <a:t>两种培养目标的认识论基础</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技术熟练者培养目标的认识论基础是：</a:t>
            </a:r>
            <a:endParaRPr lang="zh-CN" altLang="en-US"/>
          </a:p>
          <a:p>
            <a:r>
              <a:rPr lang="zh-CN" altLang="en-US"/>
              <a:t>技术理性认识论。</a:t>
            </a:r>
            <a:endParaRPr lang="zh-CN" altLang="en-US"/>
          </a:p>
          <a:p>
            <a:r>
              <a:rPr lang="zh-CN" altLang="en-US"/>
              <a:t>（科技理性认识论）</a:t>
            </a:r>
            <a:endParaRPr lang="zh-CN" altLang="en-US"/>
          </a:p>
          <a:p>
            <a:endParaRPr lang="zh-CN" altLang="en-US"/>
          </a:p>
          <a:p>
            <a:r>
              <a:rPr lang="zh-CN" altLang="en-US"/>
              <a:t>强调实践是有规律的，且是机械的，</a:t>
            </a:r>
            <a:endParaRPr lang="zh-CN" altLang="en-US"/>
          </a:p>
          <a:p>
            <a:r>
              <a:rPr lang="zh-CN" altLang="en-US"/>
              <a:t>需要技术，技术基于理论性知识</a:t>
            </a:r>
            <a:r>
              <a:rPr lang="zh-CN" altLang="en-US"/>
              <a:t>。</a:t>
            </a:r>
            <a:endParaRPr lang="zh-CN" altLang="en-US"/>
          </a:p>
          <a:p>
            <a:r>
              <a:rPr lang="zh-CN" altLang="en-US"/>
              <a:t>熟练掌握了科技，就可以处理一切实践。</a:t>
            </a:r>
            <a:endParaRPr lang="zh-CN" altLang="en-US"/>
          </a:p>
          <a:p>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反思性实践者培养目标的认识论基础是：</a:t>
            </a:r>
            <a:endParaRPr lang="zh-CN" altLang="en-US"/>
          </a:p>
          <a:p>
            <a:endParaRPr lang="zh-CN" altLang="en-US"/>
          </a:p>
          <a:p>
            <a:r>
              <a:rPr lang="zh-CN" altLang="en-US"/>
              <a:t>反思性实践认识论。</a:t>
            </a:r>
            <a:endParaRPr lang="zh-CN" altLang="en-US"/>
          </a:p>
          <a:p>
            <a:r>
              <a:rPr lang="zh-CN" altLang="en-US"/>
              <a:t>它强调实践具有艺术</a:t>
            </a:r>
            <a:r>
              <a:rPr lang="zh-CN" altLang="en-US"/>
              <a:t>性，是独特的，多变的，实践者需要依靠实践性知识，和实践机智，灵活处理实践问题。</a:t>
            </a:r>
            <a:endParaRPr lang="zh-CN" altLang="en-US"/>
          </a:p>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二、课程结构及其影响</a:t>
            </a:r>
            <a:endParaRPr lang="zh-CN" altLang="en-US"/>
          </a:p>
          <a:p>
            <a:endParaRPr lang="zh-CN" altLang="en-US"/>
          </a:p>
          <a:p>
            <a:r>
              <a:rPr lang="zh-CN" altLang="en-US"/>
              <a:t>理论课程与实践课程（见习、实习）的关系</a:t>
            </a:r>
            <a:endParaRPr lang="zh-CN" altLang="en-US"/>
          </a:p>
          <a:p>
            <a:r>
              <a:rPr lang="zh-CN" altLang="en-US"/>
              <a:t>若培养反思性实践者，需重视实践课程（见习，实习）</a:t>
            </a:r>
            <a:endParaRPr lang="zh-CN" altLang="en-US"/>
          </a:p>
          <a:p>
            <a:r>
              <a:rPr lang="zh-CN" altLang="en-US"/>
              <a:t>理论课程中也要重视</a:t>
            </a:r>
            <a:r>
              <a:rPr lang="zh-CN" altLang="en-US"/>
              <a:t>渗透实践内容。</a:t>
            </a:r>
            <a:endParaRPr lang="zh-CN" altLang="en-US"/>
          </a:p>
          <a:p>
            <a:endParaRPr lang="zh-CN" altLang="en-US"/>
          </a:p>
          <a:p>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在理论课程中，当前职前教师教育课程一般分为普通教育课程（又称为通识教育课程）、学科专业课程和教育专业课程（又称为教师教育课程）三类。</a:t>
            </a:r>
            <a:endParaRPr lang="zh-CN" altLang="en-US"/>
          </a:p>
          <a:p>
            <a:endParaRPr lang="zh-CN" altLang="en-US"/>
          </a:p>
          <a:p>
            <a:r>
              <a:rPr lang="zh-CN" altLang="en-US"/>
              <a:t>当前不足之处</a:t>
            </a:r>
            <a:endParaRPr lang="zh-CN" altLang="en-US"/>
          </a:p>
          <a:p>
            <a:endParaRPr lang="zh-CN" altLang="en-US"/>
          </a:p>
          <a:p>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日本职前教师教育课程中的普通教育课程门类包括政治、经济、社会等社会科学；哲学、历史、艺术等人文科学；数学、物理、化学、生物及地球科学等自然科学。在美国四年制本科水平的师资培训课程中，包括英语、社会科学、人文科学、数学和自然科学、保健与体育等方面的普通教育课程在全部课程中占４０％左右。[ 教育部师范教育司：《教师专业化的理论与实践》，279~287页，北京，人民教育出版社，2003。]</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三、教学方法及其影响</a:t>
            </a:r>
            <a:endParaRPr lang="zh-CN" altLang="en-US"/>
          </a:p>
          <a:p>
            <a:r>
              <a:rPr lang="zh-CN" altLang="en-US"/>
              <a:t>（一）课堂教学方法（理论性课程的教学方法）</a:t>
            </a:r>
            <a:r>
              <a:rPr lang="zh-CN" altLang="en-US"/>
              <a:t>及其对教师专业发展的影响</a:t>
            </a:r>
            <a:endParaRPr lang="zh-CN" altLang="en-US"/>
          </a:p>
          <a:p>
            <a:endParaRPr lang="zh-CN" altLang="en-US"/>
          </a:p>
          <a:p>
            <a:r>
              <a:rPr lang="zh-CN" altLang="en-US"/>
              <a:t>过于重视理论传授的讲解性教学方法。</a:t>
            </a:r>
            <a:endParaRPr lang="zh-CN" altLang="en-US"/>
          </a:p>
          <a:p>
            <a:r>
              <a:rPr lang="zh-CN" altLang="en-US"/>
              <a:t>若培养反思性实践者，需重视案例教学法。</a:t>
            </a:r>
            <a:r>
              <a:rPr lang="zh-CN" altLang="en-US">
                <a:sym typeface="+mn-ea"/>
              </a:rPr>
              <a:t>（理论性课程的教学方法）</a:t>
            </a:r>
            <a:endParaRPr lang="zh-CN" altLang="en-US"/>
          </a:p>
          <a:p>
            <a:r>
              <a:rPr lang="zh-CN" altLang="en-US"/>
              <a:t>案例教学是把实践中真实的情境</a:t>
            </a:r>
            <a:r>
              <a:rPr lang="zh-CN" altLang="en-US"/>
              <a:t>加以典型化处理，形成供学习者思考分析和决断的案例（通常为书面形式），通过独立研究和相互讨论的方式来提高学习者分析、解决问题能力的一种教学方法。</a:t>
            </a:r>
            <a:endParaRPr lang="zh-CN" altLang="en-US"/>
          </a:p>
          <a:p>
            <a:r>
              <a:rPr lang="zh-CN" altLang="en-US"/>
              <a:t>（学习者在案例分析中掌握理论性知识。</a:t>
            </a:r>
            <a:r>
              <a:rPr lang="zh-CN" altLang="en-US"/>
              <a:t>）</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案例：</a:t>
            </a:r>
            <a:endParaRPr lang="zh-CN" altLang="en-US"/>
          </a:p>
          <a:p>
            <a:r>
              <a:rPr lang="en-US" altLang="zh-CN">
                <a:sym typeface="+mn-ea"/>
              </a:rPr>
              <a:t>2022</a:t>
            </a:r>
            <a:r>
              <a:rPr lang="zh-CN" altLang="en-US">
                <a:sym typeface="+mn-ea"/>
              </a:rPr>
              <a:t>年，一位</a:t>
            </a:r>
            <a:r>
              <a:rPr lang="zh-CN" altLang="en-US"/>
              <a:t>50岁的</a:t>
            </a:r>
            <a:r>
              <a:rPr lang="zh-CN" altLang="en-US"/>
              <a:t>副教授被“清华”解聘，是清华太冷血，还是老师能力不佳？</a:t>
            </a:r>
            <a:endParaRPr lang="zh-CN" altLang="en-US"/>
          </a:p>
          <a:p>
            <a:r>
              <a:rPr lang="zh-CN" altLang="en-US"/>
              <a:t>据了解，清华大学在与老师签订合同时，会按照准聘和长聘的制度所要求，而这位教授40岁的时候才进入清华，如今已经是第10个年头，按理说只要工作满10年，都会自动获得长期合同。对于为什么把自己辞退，这位副教授也是多次找到校领导去核实情况，而校方最终给他的回复是因为这位教授在任职期间主要导向并不是以科研为主。这位副教授为此就很委屈，毕竟自己一直以来都承担了教学和学生管理的工作，而且全身心地投入到学生发展当中，虽然没有做太多科研行为，但自己也一直都肩负着老师的责任。为此他也是满腹的委屈，将自己的经历发到了网上，希望能让大家来评评理。</a:t>
            </a:r>
            <a:endParaRPr lang="zh-CN" altLang="en-US"/>
          </a:p>
          <a:p>
            <a:endParaRPr lang="zh-CN" altLang="en-US"/>
          </a:p>
          <a:p>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大学教师与中小学教师在专业能力方面的应然差异。</a:t>
            </a:r>
            <a:endParaRPr lang="zh-CN" altLang="en-US"/>
          </a:p>
          <a:p>
            <a:endParaRPr lang="zh-CN" altLang="en-US"/>
          </a:p>
          <a:p>
            <a:r>
              <a:rPr lang="zh-CN" altLang="en-US"/>
              <a:t>这就是案例教学法。（理论性知识的教学方法。）</a:t>
            </a:r>
            <a:endParaRPr lang="zh-CN" altLang="en-US"/>
          </a:p>
          <a:p>
            <a:r>
              <a:rPr lang="zh-CN" altLang="en-US"/>
              <a:t>重视对实践的思考，讨论，进而得出概括性的理论性知识（结论）。</a:t>
            </a:r>
            <a:endParaRPr lang="zh-CN" altLang="en-US"/>
          </a:p>
          <a:p>
            <a:r>
              <a:rPr lang="zh-CN" altLang="en-US"/>
              <a:t>优缺点：生动、反思能力，耗时等。</a:t>
            </a:r>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教学改革之难。</a:t>
            </a:r>
            <a:endParaRPr lang="zh-CN" altLang="en-US"/>
          </a:p>
          <a:p>
            <a:endParaRPr lang="zh-CN" altLang="en-US"/>
          </a:p>
          <a:p>
            <a:r>
              <a:rPr lang="zh-CN" altLang="en-US"/>
              <a:t>我们现在仍以理论讲授为主，重要原因之一是评价培养质量的核心指标是重视理论的论文。而不是实实在在的教学实践活动及其效果。</a:t>
            </a:r>
            <a:endParaRPr lang="zh-CN" altLang="en-US"/>
          </a:p>
          <a:p>
            <a:r>
              <a:rPr lang="zh-CN" altLang="en-US"/>
              <a:t>培养目标仍是技术熟练者，而不是反思性实践者。</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a:t>影响教师专业发展的因素是多方面的，每种影响因素所起的作用存在差异。</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（二）实习方法及其对教师专业发展的影响</a:t>
            </a:r>
            <a:endParaRPr lang="zh-CN" altLang="en-US"/>
          </a:p>
          <a:p>
            <a:r>
              <a:rPr lang="zh-CN" altLang="en-US"/>
              <a:t>杜威把教育实习方法分为两种，一种是学徒制实习，另一种是实验制实习。在他看来，学徒制实习强调模仿和机械操练，不重视理论和创新。其目的是帮助实习生积累即时可用的教学技巧，旨在培养教书匠。该教育实习的假设是教学情境具有相似性，教学方法是既定的、现成的程序和做法，如果教师掌握了一套通用的课堂教学和管理的技巧，那么便能够在所有教学环境中应用。而实验制实习把教育实习作为实验室，其目的是促进教育理论的学习和掌握，旨在培养能够灵活适应不同教育教学情境的专业性教师。其假设是教学具有情境性、不确定性、复杂性和多维度性。</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杜威明确反对学徒制学习，认为它导致师范生习惯的形成建立在没有经过合理性检验的经验而非科学基础之上，它牺牲了实习生的持续发展，并应该对教师缺乏智力独立性和表现出的智力奴性负责。在而实验制实习中，实习生不需要承担很多节课的教学，他应该就自身的教学工作及其取得的教育成效与专家教师进行批判性讨论。在这个阶段，指导教师应该给予实习生最大可能的自由。对实习生的监督不应该太严密，也不应该对他们的教学方法和内容进行太细微、太直接的批评，应该允许和鼓励实习生的智力创新。同时，指导教师应该让实习生对自身的工作进行批判，找出成功和失败的方面及其可能原因，需要为实习生提供充足的时间，让他们从新环境中进行反思，提取有用的经验；需要让他们看到反思所依据的基本原理和原则。[ 卢俊勇、陶青：《教育实习：学徒制抑或实验制?——杜威的观点》，载《外国教育研究》，2016（9）。]</a:t>
            </a:r>
            <a:endParaRPr lang="zh-CN" altLang="en-US"/>
          </a:p>
          <a:p>
            <a:r>
              <a:rPr lang="zh-CN" altLang="en-US"/>
              <a:t>体现了杜威的反省思维</a:t>
            </a:r>
            <a:r>
              <a:rPr lang="zh-CN" altLang="en-US">
                <a:sym typeface="+mn-ea"/>
              </a:rPr>
              <a:t>（反思思维</a:t>
            </a:r>
            <a:r>
              <a:rPr lang="zh-CN" altLang="en-US">
                <a:sym typeface="+mn-ea"/>
              </a:rPr>
              <a:t>）</a:t>
            </a:r>
            <a:r>
              <a:rPr lang="zh-CN" altLang="en-US"/>
              <a:t>思想（五步）和反思性教学思想（五步教学法）</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第三节 外部管理制度</a:t>
            </a:r>
            <a:endParaRPr lang="zh-CN" altLang="en-US"/>
          </a:p>
          <a:p>
            <a:endParaRPr lang="zh-CN" altLang="en-US"/>
          </a:p>
          <a:p>
            <a:r>
              <a:rPr lang="zh-CN" altLang="en-US"/>
              <a:t>教师专业发展的外部管理制度主要是指教育行政部门或教师专业组织</a:t>
            </a:r>
            <a:r>
              <a:rPr lang="zh-CN" altLang="en-US"/>
              <a:t>所颁布的与教师专业发展有直接关系的管理制度，如教师入职前的普通高等学校师范类专业认证制度、教师教育课程标准等；教师入职阶段的教师资格证书制度、教师招聘制度等；教师在职阶段的教师职称制度、教师资格定期注册制度等。</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外部管理制度对于教师专业发展的影响</a:t>
            </a:r>
            <a:r>
              <a:rPr lang="zh-CN" altLang="en-US"/>
              <a:t>具有以下特点：</a:t>
            </a:r>
            <a:endParaRPr lang="zh-CN" altLang="en-US"/>
          </a:p>
          <a:p>
            <a:r>
              <a:rPr lang="zh-CN" altLang="en-US"/>
              <a:t>（1）简明性</a:t>
            </a:r>
            <a:endParaRPr lang="zh-CN" altLang="en-US"/>
          </a:p>
          <a:p>
            <a:r>
              <a:rPr lang="zh-CN" altLang="en-US"/>
              <a:t>（2）权威性</a:t>
            </a:r>
            <a:endParaRPr lang="zh-CN" altLang="en-US"/>
          </a:p>
          <a:p>
            <a:r>
              <a:rPr lang="zh-CN" altLang="en-US"/>
              <a:t>（3）利益性（奖惩性）</a:t>
            </a:r>
            <a:endParaRPr lang="zh-CN" altLang="en-US"/>
          </a:p>
          <a:p>
            <a:endParaRPr lang="zh-CN" altLang="en-US"/>
          </a:p>
          <a:p>
            <a:r>
              <a:rPr lang="zh-CN" altLang="en-US"/>
              <a:t>教育理论、教育制度（或教育政策</a:t>
            </a:r>
            <a:r>
              <a:rPr lang="zh-CN" altLang="en-US">
                <a:sym typeface="+mn-ea"/>
              </a:rPr>
              <a:t>）</a:t>
            </a:r>
            <a:r>
              <a:rPr lang="zh-CN" altLang="en-US"/>
              <a:t>对教育实践的影响，哪个更大？</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斯坦福监狱实验：十大杰出社会心理学实验之一</a:t>
            </a:r>
            <a:endParaRPr lang="zh-CN" altLang="en-US"/>
          </a:p>
          <a:p>
            <a:r>
              <a:rPr lang="zh-CN" altLang="en-US"/>
              <a:t>1971年，美国心理学家Haney、Banks和Zimbardo（津巴多，影响较</a:t>
            </a:r>
            <a:r>
              <a:rPr lang="zh-CN" altLang="en-US"/>
              <a:t>大</a:t>
            </a:r>
            <a:r>
              <a:rPr lang="zh-CN" altLang="en-US"/>
              <a:t>）</a:t>
            </a:r>
            <a:r>
              <a:rPr lang="zh-CN" altLang="en-US"/>
              <a:t>进行了著名的斯坦福监狱实验(Stanford Prison Experiment，简称SPE)。这是一个模拟监狱实验，其目的是想了解监狱环境对人心理的影响。实验通过心理侧验挑选了一组人格和心智健全的大学生作为被试，并被随机分配到“犯人组”与“看守组”。“犯人”经历了与真正犯人类似的程序：“犯人”被“逮捕”后，警察给“犯人”戴上手铐，带到“警察局”，签字画押、验明正身之后，“犯人”被蒙上两眼，带到斯坦福大学地下室的一个模拟监狱里。“犯人”也经历了真正犯人才会碰到的种种事情，如戴脚镣、手铐，全身喷消毒剂、脱去平常穿的衣服、换上监狱里统一制作的“布袋服”，“犯人”不再有姓名，只有一个数字代号。监狱内每班有三个“看守”负责监视“犯人”的行动。研究者用闭路电视与录音装置观察“犯人”与“看守”的反应，并定时与他们进行个别谈话。在实验过程中，被试们都清楚这只是一个模拟实验，并可以随时退出。</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这个实验原计划两周时间，但实验在六天后不得不终止，因为实验中被试的行为和人格出现一些异常的表现。那些原本情绪稳定的假想“犯人”遭受了剧烈的心理冲击，逐渐变得依赖、软弱、无助、抑郁、易怒。一些人乞求从这个不足一周的模拟监狱中退出，而另一些人已习惯于盲目服从“看守”的不公平的权威。“看守”们也很快被随机安排的角色内化，越来越具有虐待“犯人”的倾向：许多原本外表温顺的人（其中一些人将自己描述为和平主义者）很快开始虐待“犯人”，并对自己行为导致“犯人”的痛苦熟视无睹：有几人还设计了前所未有的方式多次虐待、侵犯“犯人”，没有人阻止和投诉所目击的权利滥用。大多数对“犯人”的严重虐待发生在晚班及“看守”认为可以避免督查队巡查的场合。</a:t>
            </a:r>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SPE设计和完成是在心理学“情境变革”的背景下进行的，许多心理学家认识到，“即时社会情境超过了人们通常认为的决定社会行为的个人特征类型差异的重要性”，社会情境会影响、改变、形成、转化人们的行为方式。实验证实了社会情境的潜在影响力，提供了机构特权（监狱）把个人卷入其中的证据。[ 朱新秤、舒莹监：《监狱环境的心理负效应——斯坦福监狱实验的启示》，载《政法学刊》，2001（4）。]</a:t>
            </a: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一、教师资格证书制度及其对教师专业发展的影响</a:t>
            </a:r>
            <a:endParaRPr lang="zh-CN" altLang="en-US"/>
          </a:p>
          <a:p>
            <a:endParaRPr lang="zh-CN" altLang="en-US"/>
          </a:p>
          <a:p>
            <a:r>
              <a:rPr lang="zh-CN" altLang="en-US"/>
              <a:t>（一）</a:t>
            </a:r>
            <a:r>
              <a:rPr lang="zh-CN" altLang="en-US"/>
              <a:t>教师资格证书的获得制度及其对教师专业发展的影响</a:t>
            </a:r>
            <a:endParaRPr lang="zh-CN" altLang="en-US"/>
          </a:p>
          <a:p>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《中华人民共和国执业医师法》规定，参加执业医师资格考试的资格之一是：具有高等学校医学专业本科以上学历，在执业医师指导下，在医疗、预防、保健机构中试用期满一年。</a:t>
            </a:r>
            <a:endParaRPr lang="zh-CN" altLang="en-US"/>
          </a:p>
          <a:p>
            <a:r>
              <a:rPr lang="zh-CN" altLang="en-US"/>
              <a:t>我国《律师执业证管理办法》规定：申请领取律师执业证的人员，在本科毕业之后，应在一个律师事务所连续实习一年。</a:t>
            </a:r>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我国全国一级注册建筑师执业资格考试由国家建设部与国家人事部共同组织，考试共设9个科目，周期为8年。</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第一节 早年受教经验</a:t>
            </a:r>
            <a:endParaRPr lang="zh-CN" altLang="en-US"/>
          </a:p>
          <a:p>
            <a:endParaRPr lang="zh-CN" altLang="en-US"/>
          </a:p>
          <a:p>
            <a:r>
              <a:rPr lang="zh-CN" altLang="en-US"/>
              <a:t>这里的早年受教经验是指教师从儿童时期进入学校学习到开展接受职前教师教育这一阶段通过接受学校教育而获得有关教师素质的经验。</a:t>
            </a:r>
            <a:endParaRPr lang="zh-CN" altLang="en-US"/>
          </a:p>
          <a:p>
            <a:r>
              <a:rPr lang="zh-CN" altLang="en-US"/>
              <a:t>这些经验没有系统性，更说不上专业性，但是，它对教师入职之后的专业发展具有重要影响。已有许多研究证明这种影响的存在及其重要意义。</a:t>
            </a:r>
            <a:endParaRPr lang="zh-CN" altLang="en-US"/>
          </a:p>
          <a:p>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2017年教育部印发的《普通高等学校师范类专业认证实施办法（暂行）》规定：“通过第二级认证专业的师范毕业生，可由高校自行组织中小学教师资格考试面试工作。”“通过第三级认证专业的师范毕业生，可由高校自行组织中小学教师资格考试笔试和面试工作。”</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美国州际新教师评估与支持联合会规定，新教师获得教师资格证书的过程如下：首先，新教师在培训（培养）结束后参加学科知识考试和教学知识考试，考试合格后，新教师获得临时资格证。然后，新教师接受实际教学评价，该评价采用档案袋评价法，在新教师的教学工作满一至两年后进行。通过该评价后，新教师才能够获得正式</a:t>
            </a:r>
            <a:r>
              <a:rPr lang="zh-CN" altLang="en-US"/>
              <a:t>的教师资格证。[ 熊建辉：《教师专业标准的国际经验》，48页，北京，北京师范大学出版社，2014。]</a:t>
            </a:r>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（二）教师资格证书的持有制度及其对教师专业发展的影响</a:t>
            </a:r>
            <a:endParaRPr lang="zh-CN" altLang="en-US"/>
          </a:p>
          <a:p>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教育部于2013年颁布《中小学教师资格定期注册暂行办法》。该办法第九条规定：有下列情形之一的，应暂缓注册：1.注册有效期内未完成国家规定的教师培训学时或省级教育行政部门规定的等量学分；2.中止教育教学和教育管理工作一学期以上，但经所在学校或教育行政部门批准的进修、培训、学术交流、病休、产假等情形除外；3.一个注册周期内任何一年年度考核不合格。暂缓注册者达到定期注册条件后，可重新申请定期注册。具体办法由省级教育行政部门根据实际情况制定。第十条规定：有下列情形之一的，注册不合格：1.违反《中小学教师职业道德规范》和师德考核评价标准，影响恶劣；2.一个定期注册周期内连续两年以上(含两年)年度考核不合格；3.依法被撤销或丧失教师资格。</a:t>
            </a:r>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在西方发达国家，不同级别的教师资格是有有效期的，教师必须在有效期之内，及时更换高一级资格证书，通过不同级别的教师资格证更换制度促进教师专业素质的提升。</a:t>
            </a:r>
            <a:endParaRPr lang="zh-CN" altLang="en-US"/>
          </a:p>
          <a:p>
            <a:r>
              <a:rPr lang="zh-CN" altLang="en-US"/>
              <a:t>譬如，美国威斯康辛州中学教师资格证书分为三种：初级教师资格证书（有效期5年，不得延长）、专业教师资格证书（有效期5年），高级教师资格证书（有效期10年）。教师每一次换证，都需要进行一定的进修，获得一定的进修学分。拥有不同级别资格证的教师的待遇不同，要更换教师资格证，必须进修，因此，通过更换教师资格证，就可以促进教师专业素质的提升。</a:t>
            </a:r>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二、教师职称制度及其对教师专业发展的影响</a:t>
            </a:r>
            <a:endParaRPr lang="zh-CN" altLang="en-US"/>
          </a:p>
          <a:p>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二、教师职称制度及其对教师专业发展的影响</a:t>
            </a:r>
            <a:endParaRPr lang="zh-CN" altLang="en-US"/>
          </a:p>
          <a:p>
            <a:endParaRPr lang="zh-CN" altLang="en-US"/>
          </a:p>
          <a:p>
            <a:endParaRPr lang="zh-CN" altLang="en-US"/>
          </a:p>
          <a:p>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职称对于小学教师来说是否重要？</a:t>
            </a:r>
            <a:endParaRPr lang="zh-CN" altLang="en-US"/>
          </a:p>
          <a:p>
            <a:endParaRPr lang="zh-CN" altLang="en-US"/>
          </a:p>
          <a:p>
            <a:r>
              <a:rPr lang="zh-CN" altLang="en-US"/>
              <a:t>国家制定</a:t>
            </a:r>
            <a:r>
              <a:rPr lang="zh-CN" altLang="en-US"/>
              <a:t>教师职称制度的重要目的是什么？</a:t>
            </a:r>
            <a:endParaRPr lang="zh-CN" altLang="en-US"/>
          </a:p>
          <a:p>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《关于深化中小学教师职称制度改革的指导意见》</a:t>
            </a:r>
            <a:endParaRPr lang="zh-CN" altLang="en-US"/>
          </a:p>
          <a:p>
            <a:r>
              <a:rPr lang="zh-CN" altLang="en-US"/>
              <a:t>人力资源和社会保障部 教育部</a:t>
            </a:r>
            <a:endParaRPr lang="zh-CN" altLang="en-US"/>
          </a:p>
          <a:p>
            <a:r>
              <a:rPr lang="zh-CN" altLang="en-US"/>
              <a:t>人社部发〔2015〕79号</a:t>
            </a:r>
            <a:endParaRPr lang="zh-CN" altLang="en-US"/>
          </a:p>
          <a:p>
            <a:endParaRPr lang="zh-CN" altLang="en-US"/>
          </a:p>
          <a:p>
            <a:r>
              <a:rPr lang="zh-CN" altLang="en-US"/>
              <a:t>深化中小学教师职称制度改革的基本原则：</a:t>
            </a:r>
            <a:endParaRPr lang="zh-CN" altLang="en-US"/>
          </a:p>
          <a:p>
            <a:r>
              <a:rPr lang="zh-CN" altLang="en-US"/>
              <a:t>1. 坚持以人为本，遵循中小学教师成长规律和职业特点，提高中小学教师职业地位，促进中小学教师全面发展。</a:t>
            </a:r>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首先，教师初级职称评定过于容易，难以有效促进教师专业发展。</a:t>
            </a:r>
            <a:endParaRPr lang="zh-CN" altLang="en-US"/>
          </a:p>
          <a:p>
            <a:r>
              <a:rPr lang="zh-CN" altLang="en-US"/>
              <a:t>我国教育部于</a:t>
            </a:r>
            <a:r>
              <a:rPr lang="en-US" altLang="zh-CN"/>
              <a:t>2015</a:t>
            </a:r>
            <a:r>
              <a:rPr lang="zh-CN" altLang="en-US"/>
              <a:t>年</a:t>
            </a:r>
            <a:r>
              <a:rPr lang="zh-CN" altLang="en-US"/>
              <a:t>印发的《关于深化中小学教师职称制度改革的指导意见》对初级教师（二级教师）职称评定的规定是：（1）比较熟练地掌握教育学生的原则和方法，能够胜任班主任、辅导员工作，教育效果较好；（2）掌握教育学、心理学和教学法的基础理论知识，具有所教学科必备的专业知识，能够独立掌握所教学科的教学大纲、教材、正确传授知识和技能，教学效果较好；（3）掌握教育教学研究方法，积极开展教育教学研究和创新实践；（4）具备硕士学位；或者具备学士学位或者大学本科毕业学历，见习1年期满并考核合格；或者具备大学专科毕业学历，并在小学、初中三级教师岗位任教2年以上；或者具备中等师范学校毕业学历，并在小学三级教师岗位任教3年以上。</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费曼-内姆瑟（可能是复姓或复名，如父亲与母亲姓）</a:t>
            </a:r>
            <a:r>
              <a:rPr lang="zh-CN" altLang="en-US"/>
              <a:t>在对有关研究进行归纳后认为，这一阶段对教师专业发展所产生的影响，即使正式的师范教育也难以匹敌。进入师范教育前所形成的“前科学”教育教学知识、观念甚至一直迁移到教师的正式执教阶段。[ 叶澜、白益民、王枬、陶志琼：《教师角色与教师发展新探》，278页，北京，教育科学出版社，2001。]</a:t>
            </a:r>
            <a:endParaRPr lang="zh-CN"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其次，中级职称评定过于容易，难以有效促进教师专业发展。</a:t>
            </a:r>
            <a:endParaRPr lang="zh-CN" altLang="en-US"/>
          </a:p>
          <a:p>
            <a:r>
              <a:rPr lang="zh-CN" altLang="en-US"/>
              <a:t>我国教育部印发的《关于深化中小学教师职称制度改革的指导意见》对中级教师（一级教师）职称评定的规定是：（1）具有正确教育学生的能力，能根据所教学段学生的年龄特征和思想实际，进行思想道德教育，有比较丰富的班主任、辅导员工作经验，并较好地完成任务；（2）对所教学科具有比较扎实的基础理论和专业知识，独立掌握所教学科的课程标准、教材、教学原则和教学方法，教学经验比较丰富，有较好的专业知识技能，并结合教学开展课外活动，开发学生的智力和能力，教学效果好；（3）具有一定的组织和开展教育教学研究的能力，并承担一定的教学研究任务，在素质教育创新实践中积累了一定经验；（4）在培养、指导三级教师提高业务水平和教育教学能力方面做出一定成绩；（5）具备博士学位；或者具备硕士学位，并在二级教师岗位任教2年以上；或者具备学士学位或者大学本科毕业学历，并在二级教师岗位任教4年以上；或者具备大学专科毕业学历，并在小学、初中二级教师岗位任教4年以上；或者具备中等师范学校毕业学历，并在小学二级教师岗位任教5年以上。</a:t>
            </a:r>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最后，高级（及正高级）职称评定过于困难，难以有效促进教师专业发展。</a:t>
            </a:r>
            <a:endParaRPr lang="zh-CN" altLang="en-US"/>
          </a:p>
          <a:p>
            <a:endParaRPr lang="zh-CN" altLang="en-US"/>
          </a:p>
          <a:p>
            <a:r>
              <a:rPr lang="zh-CN" altLang="en-US"/>
              <a:t>算分。权重不同。（农村）</a:t>
            </a:r>
            <a:endParaRPr lang="zh-CN" altLang="en-US"/>
          </a:p>
          <a:p>
            <a:r>
              <a:rPr lang="zh-CN" altLang="en-US"/>
              <a:t>学历（权重，5%）</a:t>
            </a:r>
            <a:endParaRPr lang="zh-CN" altLang="en-US"/>
          </a:p>
          <a:p>
            <a:r>
              <a:rPr lang="zh-CN" altLang="en-US"/>
              <a:t>教龄、班主任年数、教育（综合性）获奖（权重，35%）</a:t>
            </a:r>
            <a:endParaRPr lang="zh-CN" altLang="en-US"/>
          </a:p>
          <a:p>
            <a:r>
              <a:rPr lang="zh-CN" altLang="en-US"/>
              <a:t>教学获奖（权重，45%）</a:t>
            </a:r>
            <a:endParaRPr lang="zh-CN" altLang="en-US"/>
          </a:p>
          <a:p>
            <a:r>
              <a:rPr lang="zh-CN" altLang="en-US"/>
              <a:t>教科研（权重，15%）</a:t>
            </a:r>
            <a:endParaRPr lang="zh-CN" altLang="en-US"/>
          </a:p>
          <a:p>
            <a:endParaRPr lang="zh-CN" altLang="en-US"/>
          </a:p>
          <a:p>
            <a:endParaRPr lang="zh-CN" altLang="en-US"/>
          </a:p>
          <a:p>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中小学教师获得高级职称往往受到严格的名额限制。由于更为宏观的制度原因，中小学高级职称教师比例过少。许多有本科学历的教师在入职5年后就获得中级职称，然而，到了该评高级职称的时候，大批教师挤在一起，等待少得可怜的名额。根据多年来高级职称的指标数量，许多教师意识到自己很可能到退休都评不上高级职称，因此，许多教师就“死了”评高级职称的“心”，从而导致部分中小学教师出现所谓“躺平”现象，显然不利于教师专业发展。</a:t>
            </a:r>
            <a:endParaRPr lang="zh-CN" altLang="en-US"/>
          </a:p>
          <a:p>
            <a:endParaRPr lang="zh-CN" altLang="en-US"/>
          </a:p>
          <a:p>
            <a:r>
              <a:rPr lang="zh-CN" altLang="en-US"/>
              <a:t>取消</a:t>
            </a:r>
            <a:r>
              <a:rPr lang="zh-CN" altLang="en-US"/>
              <a:t>职称制度，或取消名额限制？</a:t>
            </a:r>
            <a:endParaRPr lang="zh-CN" altLang="en-US"/>
          </a:p>
          <a:p>
            <a:r>
              <a:rPr lang="zh-CN" altLang="en-US"/>
              <a:t>年功序列制。正常情况下，工资与教龄结合。</a:t>
            </a:r>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从国家级教师资格证书制度来说，美国教师资格证书从级别上分为临时教师资格证书、新教师资格证书、优秀教师资格证书。教师每获得更高级别的资格证书，都需要进行长时间的专业发展活动和严格的专业发展水平考核。</a:t>
            </a:r>
            <a:endParaRPr lang="zh-CN" altLang="en-US"/>
          </a:p>
          <a:p>
            <a:endParaRPr lang="zh-CN" altLang="en-US"/>
          </a:p>
          <a:p>
            <a:r>
              <a:rPr lang="zh-CN" altLang="en-US"/>
              <a:t>相当于我国教师职称。</a:t>
            </a:r>
            <a:endParaRPr lang="zh-CN"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例如，要想获得优秀教师资格证书，教师要经过校本的档案袋评价阶段和教学评价中心的实践性评价阶段两个阶段的评价。两个阶段加在一起大约需要两三年的时间。在校本档案袋评价阶段，学校或学区将教师每年的教学业绩进行记录，形成教师个人教学档案，然后，由学校或学区教育主管机构通过对教学档案的查阅，对教师进行评估。教师档案袋内容主要包括规定时数的教学录像带；4～5个教师本位的活动和师生互动；若干位学生的学习记录和作业资料；编制的教材和所做的教具；与学生家长、同事和社区合作的资料等。在完成校本档案袋评价之后，教师接受教学评价中心的实践性评价。一般每个学区建立一个教学评价中心。教学评价中心评价的目的是验证档案袋材料的真实性，并起到补充作用。该评价一般采取教学知识和学科内容知识为主的笔试和练习活动相结合的评价方法。教师要对评价中心事先提供的相关材料、在评价中提供的录像材料以及当场给出的网上材料作分析。评价中心的活动都是为完成教师的档案袋而设计的，而且都是围绕教师的教学活动而组织的。</a:t>
            </a:r>
            <a:endParaRPr lang="zh-CN"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第四节 任职学校环境</a:t>
            </a:r>
            <a:endParaRPr lang="zh-CN" altLang="en-US"/>
          </a:p>
          <a:p>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20世纪90年代，我国有学者对上海市优秀中学教师专业素质的形成时间进行了问卷调查研究。该调查的样本主要是指获得国家、市级荣誉称号的教师（包括全国、市劳模、优秀教育工作者、特级教师）和由各区县教研员推荐的学科骨干教师。该调查共发出调查表920份，收回有效问卷768份，回收率为83.5%。调查结果表明，中学教师从教个性动力系统（包括从教的需要、理想、信念）形成时间分布情况的调查统计结果是：“大学前”为27.3%，“大学中”为15.78%，“入职后”为56.92%；中学教师各种从教特殊能力（包括对教学内容的处理能力、运用教学方法和手段的能力、教学组织和管理能力、语言表达能力、教学科研能力、教育机智、与学生交往能力、教学组织和管理能力）平均形成时间分布情况的调查统计结果是：“大学前”为21.95%，“大学中”为12.74%，“入职后”为65.31%。[ 连榕：《教师专业发展》，</a:t>
            </a:r>
            <a:r>
              <a:rPr lang="en-US" altLang="zh-CN"/>
              <a:t>17</a:t>
            </a:r>
            <a:r>
              <a:rPr lang="zh-CN" altLang="en-US"/>
              <a:t>6</a:t>
            </a:r>
            <a:r>
              <a:rPr lang="en-US" altLang="zh-CN"/>
              <a:t>-177</a:t>
            </a:r>
            <a:r>
              <a:rPr lang="zh-CN" altLang="en-US"/>
              <a:t>页，北京，高等教育出版社，</a:t>
            </a:r>
            <a:r>
              <a:rPr lang="en-US" altLang="zh-CN"/>
              <a:t>2007</a:t>
            </a:r>
            <a:r>
              <a:rPr lang="zh-CN" altLang="en-US"/>
              <a:t>。]</a:t>
            </a:r>
            <a:endParaRPr lang="zh-CN" altLang="en-US"/>
          </a:p>
          <a:p>
            <a:r>
              <a:rPr lang="zh-CN" altLang="en-US"/>
              <a:t>（从该调查结果解读出什么？）</a:t>
            </a:r>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一、教师考核环境</a:t>
            </a:r>
            <a:endParaRPr lang="zh-CN" altLang="en-US"/>
          </a:p>
          <a:p>
            <a:r>
              <a:rPr lang="zh-CN" altLang="en-US"/>
              <a:t>包含教师资格证书制度和职称制度在内的教师外部管理制度虽然具有考核性质，但是，这种考核具有往往具有明显的阶段性或长周期性，而任职学校对教师的考核则具有经常性和持续性。</a:t>
            </a:r>
            <a:endParaRPr lang="zh-CN" altLang="en-US"/>
          </a:p>
          <a:p>
            <a:endParaRPr lang="zh-CN"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如果任职学校在考核教师时，不是对教师所任教的全体学生的发展进行评价，而仅仅评价少数优秀学生；不是对学生的全面发展进行评价，而仅仅评价学生的考试成绩；不是对教师的教学效率进行评价，而仅仅评价教学结果，那么，在这种评价环境中，教师就可能不关心自己的专业发展，不重视学习和运用科学的教育理论，不重视提升自身职业道德修养，而可能过分执着于用“题海战术”“拼时间”等“老经验”来进行落后的应试教育。在如此评价环境中，教师通过自身专业发展来开展教育教学实践，甚至可能会遭遇到所谓的“逆向淘汰”，这无疑会对教师专业发展产生严重不良影响。</a:t>
            </a:r>
            <a:endParaRPr lang="zh-CN"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二、教师培训环境</a:t>
            </a:r>
            <a:endParaRPr lang="zh-CN" altLang="en-US"/>
          </a:p>
          <a:p>
            <a:r>
              <a:rPr lang="zh-CN" altLang="en-US"/>
              <a:t>教师在职培训又称为在职教师教育、教师继续教育，其直接目的就是促进教师专业发展。鉴于入职后阶段对于教师专业发展的重要性，尤其是在当今科学技术日新月异的知识社会，教师培训的意义更为重要。从培训地点及举办主体角度说，教师培训大致分为校外培训（或</a:t>
            </a:r>
            <a:r>
              <a:rPr lang="zh-CN" altLang="en-US"/>
              <a:t>院校培训）和校本培训两种类型。任职学校在这两种培训中都能够发挥积极作用，从而为教师专业发展提供良好环境。</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对于早年受教经验对教师专业发展的重要影响有许多理论能够对其进行解释。</a:t>
            </a:r>
            <a:endParaRPr lang="zh-CN" altLang="en-US"/>
          </a:p>
          <a:p>
            <a:endParaRPr lang="zh-CN" altLang="en-US"/>
          </a:p>
          <a:p>
            <a:r>
              <a:rPr lang="zh-CN" altLang="en-US"/>
              <a:t>理论证据</a:t>
            </a:r>
            <a:endParaRPr lang="zh-CN" altLang="en-US"/>
          </a:p>
          <a:p>
            <a:endParaRPr lang="zh-CN"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英国的校本培训模式值得借鉴。该模式的操作过程包括六个阶段：</a:t>
            </a:r>
            <a:endParaRPr lang="zh-CN" altLang="en-US"/>
          </a:p>
          <a:p>
            <a:r>
              <a:rPr lang="zh-CN" altLang="en-US"/>
              <a:t>第一阶段：确定需要。培训需要产生于中小学。中小学在确定培训需要后可以与大学培训部直接接触，也可以由当地教育局负责培训的人员向大学传递信息。</a:t>
            </a:r>
            <a:endParaRPr lang="zh-CN" altLang="en-US"/>
          </a:p>
          <a:p>
            <a:r>
              <a:rPr lang="zh-CN" altLang="en-US"/>
              <a:t>第二阶段：洽谈。中小学与大学培训部门洽谈怎样根据教师需要编排培训计划。洽谈过程一般由地方教育局中的专职人员做中介。洽谈结束后，大学根据学校的具体需要指派具有相关专业特长的教师与有关学校教师见面，进行更具体的商讨，拟定初步的培训计划。</a:t>
            </a:r>
            <a:endParaRPr lang="zh-CN" altLang="en-US"/>
          </a:p>
          <a:p>
            <a:r>
              <a:rPr lang="zh-CN" altLang="en-US"/>
              <a:t>第三阶段：协议。在多方人员参与下制定详细的培训协议。该协议需要交给即将接受培训的教师修改，必须在得到教师的认可后才能最后确定下来。</a:t>
            </a:r>
            <a:endParaRPr lang="zh-CN" altLang="en-US"/>
          </a:p>
          <a:p>
            <a:endParaRPr lang="zh-CN"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第四阶段：实施培训步骤之一。在大学培训机构或地方教育局下设的教师培训机构进行为期两天的导引课程培训，目的是介绍新的知识技术概况和新方法论原理，教师也可以相互切磋和交流经验。</a:t>
            </a:r>
            <a:endParaRPr lang="zh-CN" altLang="en-US"/>
          </a:p>
          <a:p>
            <a:r>
              <a:rPr lang="zh-CN" altLang="en-US"/>
              <a:t>第五阶段：实施培训步骤之二。这是六阶段模式中最为关键的阶段。大学教师根据具体情况，多次来到学校，在参与教师的具体教学过程中给予教师指导，帮助教师提高教学质量。</a:t>
            </a:r>
            <a:endParaRPr lang="zh-CN" altLang="en-US"/>
          </a:p>
          <a:p>
            <a:r>
              <a:rPr lang="zh-CN" altLang="en-US"/>
              <a:t>第六阶段：结束。按照协议规定的项目基本完成后，教师在职培训告一段落。学校可能会希望大学在其他科目方面对其他教师开展培训工作，从而进入下一轮培训。</a:t>
            </a:r>
            <a:endParaRPr lang="zh-CN"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三、发展资源环境</a:t>
            </a:r>
            <a:endParaRPr lang="zh-CN" altLang="en-US"/>
          </a:p>
          <a:p>
            <a:r>
              <a:rPr lang="zh-CN" altLang="en-US"/>
              <a:t>一是提供更多优质的发展内容资源。</a:t>
            </a:r>
            <a:endParaRPr lang="zh-CN" altLang="en-US"/>
          </a:p>
          <a:p>
            <a:r>
              <a:rPr lang="zh-CN" altLang="en-US"/>
              <a:t>苏霍姆林斯基任校长时的帕夫雷什中学的经验值得借鉴。苏霍姆林斯基指出，一所学校可能什么都齐全，但如果没有为了人的全面发展和丰富精神生活而必备的书，或者如果大家不喜爱书籍，对书籍冷淡，那么，这不能称其为学校；一所学校也可能缺少很多东西，可能在许多方面都很简陋贫乏，但只要有书，有能为我们经常敞开世界之窗的书，那么，这就足以称得上是学校了。</a:t>
            </a:r>
            <a:endParaRPr lang="zh-CN" altLang="en-US"/>
          </a:p>
          <a:p>
            <a:r>
              <a:rPr lang="zh-CN" altLang="en-US"/>
              <a:t>当代发展</a:t>
            </a:r>
            <a:r>
              <a:rPr lang="zh-CN" altLang="en-US"/>
              <a:t>资源载体。</a:t>
            </a:r>
            <a:endParaRPr lang="zh-CN"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二是提供更多自由的发展时间资源。</a:t>
            </a:r>
            <a:endParaRPr lang="zh-CN" altLang="en-US"/>
          </a:p>
          <a:p>
            <a:r>
              <a:rPr lang="zh-CN" altLang="en-US"/>
              <a:t>要促进自身专业发展，教师不仅要有更多优质的发展内容资源，而且要有用于学习和创造性运用这些优质资源的自由时间。苏霍姆林斯基指出，教师的自由时间是根，它滋养着教育创造的枝叶；教师如果到学年末由于脑力的过度紧张而感到精疲力竭的话，那就谈不上进行创造性的劳动。在他看来，自由时间能让教师更多地阅读、休息和丰富精神生活。为此，帕夫雷什中学规定教师除了写课时计划和班主任工作计划外不写任何无谓的材料；对课时计划格式不作统一要求，随着教学材料的逐年丰富，教师也可以不写课时计划等。</a:t>
            </a:r>
            <a:endParaRPr lang="zh-CN"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第五节 主观能动性</a:t>
            </a:r>
            <a:endParaRPr lang="zh-CN" altLang="en-US"/>
          </a:p>
          <a:p>
            <a:endParaRPr lang="zh-CN" altLang="en-US"/>
          </a:p>
          <a:p>
            <a:r>
              <a:rPr lang="zh-CN" altLang="en-US"/>
              <a:t>主观能动性是指人积极主动地认识和改造世界的心理倾向和实际行动。教师的主观能动性所认识和改造的世界既包括外在的职前教师教育、教师管理制度和任职学校环境，又包括教师自身的早年受教经验和当下发展状况。</a:t>
            </a:r>
            <a:endParaRPr lang="zh-CN"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有人认为，自己的早年受教经验、职前教师教育、外部教师</a:t>
            </a:r>
            <a:r>
              <a:rPr lang="zh-CN" altLang="en-US"/>
              <a:t>管理制度、任职学校环境都不理想，因而制约了自己的专业发展。</a:t>
            </a:r>
            <a:endParaRPr lang="zh-CN" altLang="en-US"/>
          </a:p>
          <a:p>
            <a:endParaRPr lang="zh-CN" altLang="en-US"/>
          </a:p>
          <a:p>
            <a:endParaRPr lang="zh-CN"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人是一种超越性的存在。他总是在超越现存的生活、超越现实的规定性中存在着的,超越是人的存在方式,也惟有人是以这样的方式存在的。</a:t>
            </a:r>
            <a:endParaRPr lang="zh-CN" altLang="en-US"/>
          </a:p>
          <a:p>
            <a:r>
              <a:rPr lang="zh-CN" altLang="en-US">
                <a:sym typeface="+mn-ea"/>
              </a:rPr>
              <a:t>鲁洁：</a:t>
            </a:r>
            <a:r>
              <a:rPr lang="zh-CN" altLang="en-US"/>
              <a:t>超越性的存在——兼析病态适应的教育，华东师范大学学报(教育科学版)，</a:t>
            </a:r>
            <a:r>
              <a:rPr lang="en-US" altLang="zh-CN"/>
              <a:t>2007</a:t>
            </a:r>
            <a:r>
              <a:rPr lang="zh-CN" altLang="en-US"/>
              <a:t>（</a:t>
            </a:r>
            <a:r>
              <a:rPr lang="en-US" altLang="zh-CN"/>
              <a:t>4</a:t>
            </a:r>
            <a:r>
              <a:rPr lang="zh-CN" altLang="en-US"/>
              <a:t>）</a:t>
            </a:r>
            <a:r>
              <a:rPr lang="en-US" altLang="zh-CN"/>
              <a:t>.</a:t>
            </a:r>
            <a:endParaRPr lang="en-US" altLang="zh-CN"/>
          </a:p>
          <a:p>
            <a:r>
              <a:rPr lang="zh-CN" altLang="en-US"/>
              <a:t>超越性的反面。</a:t>
            </a:r>
            <a:endParaRPr lang="zh-CN" altLang="en-US"/>
          </a:p>
          <a:p>
            <a:endParaRPr lang="zh-CN" altLang="en-US"/>
          </a:p>
          <a:p>
            <a:endParaRPr lang="zh-CN"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pPr algn="ctr"/>
            <a:r>
              <a:rPr lang="zh-CN" altLang="en-US"/>
              <a:t>播  种</a:t>
            </a:r>
            <a:endParaRPr lang="zh-CN" altLang="en-US"/>
          </a:p>
          <a:p>
            <a:pPr algn="ctr"/>
            <a:r>
              <a:rPr lang="zh-CN" altLang="en-US"/>
              <a:t>（印度）杰佛来期</a:t>
            </a:r>
            <a:endParaRPr lang="zh-CN" altLang="en-US"/>
          </a:p>
          <a:p>
            <a:endParaRPr lang="zh-CN" altLang="en-US"/>
          </a:p>
          <a:p>
            <a:r>
              <a:rPr lang="zh-CN" altLang="en-US"/>
              <a:t>把一个信念播种下去，收获到的将是一个行动；</a:t>
            </a:r>
            <a:endParaRPr lang="zh-CN" altLang="en-US"/>
          </a:p>
          <a:p>
            <a:r>
              <a:rPr lang="zh-CN" altLang="en-US"/>
              <a:t>把一个行动播种下去，收获到的将是一个习惯；</a:t>
            </a:r>
            <a:endParaRPr lang="zh-CN" altLang="en-US"/>
          </a:p>
          <a:p>
            <a:r>
              <a:rPr lang="zh-CN" altLang="en-US"/>
              <a:t>把一个习惯播种下去，收获到的将是一个性格；</a:t>
            </a:r>
            <a:endParaRPr lang="zh-CN" altLang="en-US"/>
          </a:p>
          <a:p>
            <a:r>
              <a:rPr lang="zh-CN" altLang="en-US"/>
              <a:t>把一个性格播种下去，收获到的将是一个命运。</a:t>
            </a:r>
            <a:endParaRPr lang="zh-CN" altLang="en-US"/>
          </a:p>
          <a:p>
            <a:endParaRPr lang="zh-CN" altLang="en-US"/>
          </a:p>
          <a:p>
            <a:r>
              <a:rPr lang="zh-CN" altLang="en-US"/>
              <a:t>（在学术论文中，需要注明</a:t>
            </a:r>
            <a:r>
              <a:rPr lang="zh-CN" altLang="en-US"/>
              <a:t>出处。）</a:t>
            </a:r>
            <a:endParaRPr lang="zh-CN"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一、树立专业发展意识</a:t>
            </a:r>
            <a:endParaRPr lang="zh-CN" altLang="en-US"/>
          </a:p>
          <a:p>
            <a:endParaRPr lang="zh-CN" altLang="en-US"/>
          </a:p>
          <a:p>
            <a:r>
              <a:rPr lang="en-US" altLang="zh-CN"/>
              <a:t>专业发展意识属于教师专业发展的内在动力系统。</a:t>
            </a:r>
            <a:endParaRPr lang="en-US" altLang="zh-CN"/>
          </a:p>
          <a:p>
            <a:endParaRPr lang="en-US" altLang="zh-CN"/>
          </a:p>
          <a:p>
            <a:r>
              <a:rPr lang="zh-CN" altLang="en-US"/>
              <a:t>专业人员，需要不断发展；</a:t>
            </a:r>
            <a:endParaRPr lang="zh-CN" altLang="en-US"/>
          </a:p>
          <a:p>
            <a:r>
              <a:rPr lang="zh-CN" altLang="en-US"/>
              <a:t>知识社会，需要不断</a:t>
            </a:r>
            <a:r>
              <a:rPr lang="zh-CN" altLang="en-US"/>
              <a:t>发展。</a:t>
            </a:r>
            <a:endParaRPr lang="zh-CN" alt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二、制定专业发展目标</a:t>
            </a:r>
            <a:endParaRPr lang="zh-CN" altLang="en-US">
              <a:sym typeface="+mn-ea"/>
            </a:endParaRPr>
          </a:p>
        </p:txBody>
      </p:sp>
      <p:sp>
        <p:nvSpPr>
          <p:cNvPr id="3" name="内容占位符 2"/>
          <p:cNvSpPr>
            <a:spLocks noGrp="1"/>
          </p:cNvSpPr>
          <p:nvPr>
            <p:ph idx="1"/>
          </p:nvPr>
        </p:nvSpPr>
        <p:spPr/>
        <p:txBody>
          <a:bodyPr>
            <a:noAutofit/>
          </a:bodyPr>
          <a:p>
            <a:r>
              <a:rPr lang="zh-CN" altLang="en-US" sz="1600"/>
              <a:t>专业发展目标是指教师通过专业发展活动而意欲达到的专业发展结果，它属于教师专业发展的方向系统，也具有动力性。</a:t>
            </a:r>
            <a:endParaRPr lang="zh-CN" altLang="en-US" sz="1600"/>
          </a:p>
          <a:p>
            <a:r>
              <a:rPr lang="zh-CN" altLang="en-US" sz="1600"/>
              <a:t>目标具有激励性。（前面用过该理论，该理论在这部分内容中的新应用。）</a:t>
            </a:r>
            <a:endParaRPr lang="zh-CN" altLang="en-US" sz="1600"/>
          </a:p>
          <a:p>
            <a:r>
              <a:rPr lang="zh-CN" altLang="en-US" sz="1600"/>
              <a:t>弗鲁姆的期望理论：人之所以能够从事某项工作并达成组织目标，是因为这些工作和组织目标会帮助他们达成自己的目标，满足自己某方面的需要。弗鲁姆认为，人们采取某项行动的动力或激励力取决于其对行动结果的价值评价和预期达成该结果可能性的估计。用公式可以表示为：</a:t>
            </a:r>
            <a:endParaRPr lang="zh-CN" altLang="en-US" sz="1600"/>
          </a:p>
          <a:p>
            <a:r>
              <a:rPr lang="zh-CN" altLang="en-US" sz="1600"/>
              <a:t>　　M＝VxE</a:t>
            </a:r>
            <a:endParaRPr lang="zh-CN" altLang="en-US" sz="1600"/>
          </a:p>
          <a:p>
            <a:r>
              <a:rPr lang="zh-CN" altLang="en-US" sz="1600"/>
              <a:t>　　其中：M——激励力量，是直接推动或使人们采取某一行动的内驱力。这是指调动一个人的积极性，激发出人的潜力的强度。</a:t>
            </a:r>
            <a:endParaRPr lang="zh-CN" altLang="en-US" sz="1600"/>
          </a:p>
          <a:p>
            <a:r>
              <a:rPr lang="zh-CN" altLang="en-US" sz="1600"/>
              <a:t>　　V——目标效价，指达成目标后对于满足个人需要其价值的大小，它反映个人对某一成果或奖酬的重视与渴望程度；</a:t>
            </a:r>
            <a:endParaRPr lang="zh-CN" altLang="en-US" sz="1600"/>
          </a:p>
          <a:p>
            <a:r>
              <a:rPr lang="zh-CN" altLang="en-US" sz="1600"/>
              <a:t>　　E——期望值，这是指根据以往的经验进行的主观判断，达成目标并能导致某种结果的概率，是个人对某一行为导致特定成果的可能性或概率的估计与判断。</a:t>
            </a:r>
            <a:endParaRPr lang="zh-CN" altLang="en-US" sz="1600"/>
          </a:p>
          <a:p>
            <a:r>
              <a:rPr lang="zh-CN" altLang="en-US" sz="1600"/>
              <a:t>所定目标的恰当程度。</a:t>
            </a:r>
            <a:endParaRPr lang="zh-CN"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内隐学习理论对早年受教经验对教师专业发展影响的解释</a:t>
            </a:r>
            <a:endParaRPr lang="zh-CN"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三、熟悉专业发展路径</a:t>
            </a:r>
            <a:endParaRPr lang="zh-CN" altLang="en-US"/>
          </a:p>
          <a:p>
            <a:r>
              <a:rPr lang="zh-CN" altLang="en-US"/>
              <a:t>专业发展路径是指教师为实现专业发展目标而采取的方法、方式、手段、形式等具体操作策略，它属于教师专业发展的工具系统。</a:t>
            </a:r>
            <a:endParaRPr lang="zh-CN" altLang="en-US"/>
          </a:p>
          <a:p>
            <a:r>
              <a:rPr lang="zh-CN" altLang="en-US"/>
              <a:t>根据韦伯的理性思想，专业发展路径具有工具理性性质。韦伯认为，人的活动从本质上说是理性的，人的理性包括价值理性和工具理性。工具理性意味着人们为达到精心选择的目的，会考虑各种可能的手段及其附带的后果，以选择最有效的手段。[ 王锟：《工具理性和价值理性——理解韦伯的社会学思想》，载《甘肃社会科学》，2005（1）。]在韦伯看来，工具理性极大地促进了近代社会的发展。</a:t>
            </a:r>
            <a:endParaRPr lang="zh-CN" altLang="en-US"/>
          </a:p>
          <a:p>
            <a:endParaRPr lang="zh-CN" altLang="en-US"/>
          </a:p>
          <a:p>
            <a:r>
              <a:rPr lang="zh-CN" altLang="en-US"/>
              <a:t>本课程</a:t>
            </a:r>
            <a:r>
              <a:rPr lang="zh-CN" altLang="en-US"/>
              <a:t>后半部分内容集中于此。</a:t>
            </a:r>
            <a:endParaRPr lang="zh-CN" alt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 四、落实专业发展行为</a:t>
            </a:r>
            <a:endParaRPr lang="zh-CN" altLang="en-US"/>
          </a:p>
          <a:p>
            <a:r>
              <a:rPr lang="zh-CN" altLang="en-US"/>
              <a:t>专业发展行为是指教师为了实现自身专业发展而开始的实践活动，它属于教师专业发展的执行系统，它意味着教师将专业发展意识、专业发展目标、专业发展路径转化为具体的实践活动。</a:t>
            </a:r>
            <a:endParaRPr lang="zh-CN" altLang="en-US"/>
          </a:p>
          <a:p>
            <a:r>
              <a:rPr lang="zh-CN" altLang="en-US"/>
              <a:t>主观能动性在相当程度上对教师专业发展具有决定性作用，而其中教师的专业行为所起到的决定性作用更大。</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心理学：</a:t>
            </a:r>
            <a:r>
              <a:rPr lang="zh-CN" altLang="en-US"/>
              <a:t>内隐学习概念由罗伯于1965年首先提出，他在人工语法概念学习的实验中发现被试能在无意识作用下获得字母所蕴含的语法规则，他把这种现象称为内隐学习。罗伯的主要实验过程如下：他把被试分为学习受人工语法限定的字母串的实验组和学习随机排列字母串的控制组。他给两组被试的指导语都是要求他们机械记忆这些字母串。结果发现，实验组被试随着练习更善于加工和记忆字母串，在没有要求他们寻找字母串所生成的语法规则的情况下，他们也能够利用这些规则对新的字母串作出分类；而控制组被试没有表现出上述改进。[ 刘曜中：《内隐学习与学习理论的构建》，载《教育研究》，2001（8）。]</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教师在早年受教过程中，跟随教师学习学科内容的过程主要属于外显学习，而他跟随教师无意识地学习“如何做教师”的过程则属于内隐学习。教师的早年受教过程是漫长的，从接受小学教育到高中毕业就有大约12年的时间。有学者把这一漫长的受教过程称为学生的“见习学徒期”，认为学生逐渐把教师的教学模式内化到自己身上，而当他们自己执教时这些模式又被重新激活。[ 叶澜、白益民、王枬、陶志琼：《教师角色与教师发展新探》，280页，北京，教育科学出版社，2001。]</a:t>
            </a: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11922</Words>
  <Application>WPS 演示</Application>
  <PresentationFormat>全屏显示(4:3)</PresentationFormat>
  <Paragraphs>297</Paragraphs>
  <Slides>71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71</vt:i4>
      </vt:variant>
    </vt:vector>
  </HeadingPairs>
  <TitlesOfParts>
    <vt:vector size="78" baseType="lpstr">
      <vt:lpstr>Arial</vt:lpstr>
      <vt:lpstr>宋体</vt:lpstr>
      <vt:lpstr>Wingdings</vt:lpstr>
      <vt:lpstr>Calibri</vt:lpstr>
      <vt:lpstr>微软雅黑</vt:lpstr>
      <vt:lpstr>Arial Unicode MS</vt:lpstr>
      <vt:lpstr>Office 主题​​</vt:lpstr>
      <vt:lpstr>第四章 教师专业发展的 影响因素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课程作业</dc:title>
  <dc:creator>macbook</dc:creator>
  <cp:lastModifiedBy>macbook</cp:lastModifiedBy>
  <cp:revision>15</cp:revision>
  <dcterms:created xsi:type="dcterms:W3CDTF">2019-05-09T09:43:00Z</dcterms:created>
  <dcterms:modified xsi:type="dcterms:W3CDTF">2023-04-16T12:24:44Z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